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290" r:id="rId2"/>
    <p:sldId id="273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287" r:id="rId13"/>
    <p:sldId id="301" r:id="rId14"/>
    <p:sldId id="302" r:id="rId15"/>
    <p:sldId id="303" r:id="rId16"/>
    <p:sldId id="304" r:id="rId17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078905-1C7B-4A35-8088-1E2A87053BD6}" type="slidenum">
              <a:rPr lang="en-US"/>
              <a:pPr/>
              <a:t>3</a:t>
            </a:fld>
            <a:endParaRPr lang="en-US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FAB9EC-AD50-4954-B92D-5D62DC34C50E}" type="slidenum">
              <a:rPr lang="en-US"/>
              <a:pPr/>
              <a:t>4</a:t>
            </a:fld>
            <a:endParaRPr lang="en-US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687D94-F91F-4164-9214-BF56894E5818}" type="slidenum">
              <a:rPr lang="en-US"/>
              <a:pPr/>
              <a:t>5</a:t>
            </a:fld>
            <a:endParaRPr lang="en-US"/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EA7D69-493D-421B-8663-A53890985392}" type="slidenum">
              <a:rPr lang="en-US"/>
              <a:pPr/>
              <a:t>6</a:t>
            </a:fld>
            <a:endParaRPr lang="en-US"/>
          </a:p>
        </p:txBody>
      </p:sp>
      <p:sp>
        <p:nvSpPr>
          <p:cNvPr id="208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FE0DC5-2A76-47F2-8F88-7284B9ADAD49}" type="slidenum">
              <a:rPr lang="en-US"/>
              <a:pPr/>
              <a:t>7</a:t>
            </a:fld>
            <a:endParaRPr lang="en-US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CC2C74-D4C6-45DA-B204-75F31B742E4F}" type="slidenum">
              <a:rPr lang="en-US"/>
              <a:pPr/>
              <a:t>8</a:t>
            </a:fld>
            <a:endParaRPr lang="en-US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744D3-E04C-487E-BDD7-2EB6F36D7194}" type="slidenum">
              <a:rPr lang="en-US"/>
              <a:pPr/>
              <a:t>9</a:t>
            </a:fld>
            <a:endParaRPr lang="en-US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9D3582-BD04-4F1A-A212-61BAD1B4973B}" type="slidenum">
              <a:rPr lang="en-US"/>
              <a:pPr/>
              <a:t>10</a:t>
            </a:fld>
            <a:endParaRPr lang="en-US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13494D-34E0-4F49-9008-F42F134E5573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Ikegaya%20Y%5BAuthor%5D&amp;cauthor=true&amp;cauthor_uid=23678982" TargetMode="External"/><Relationship Id="rId13" Type="http://schemas.openxmlformats.org/officeDocument/2006/relationships/hyperlink" Target="http://www.ncbi.nlm.nih.gov/pubmed?term=Momiyama%20T%5BAuthor%5D&amp;cauthor=true&amp;cauthor_uid=23678982" TargetMode="External"/><Relationship Id="rId3" Type="http://schemas.openxmlformats.org/officeDocument/2006/relationships/hyperlink" Target="http://www.ncbi.nlm.nih.gov/pubmed?term=Anisuzzaman%20AS%5BAuthor%5D&amp;cauthor=true&amp;cauthor_uid=23678982" TargetMode="External"/><Relationship Id="rId7" Type="http://schemas.openxmlformats.org/officeDocument/2006/relationships/hyperlink" Target="http://www.ncbi.nlm.nih.gov/pubmed?term=Nishio%20M%5BAuthor%5D&amp;cauthor=true&amp;cauthor_uid=23678982" TargetMode="External"/><Relationship Id="rId12" Type="http://schemas.openxmlformats.org/officeDocument/2006/relationships/hyperlink" Target="http://www.ncbi.nlm.nih.gov/pubmed?term=Yonekura%20Y%5BAuthor%5D&amp;cauthor=true&amp;cauthor_uid=23678982" TargetMode="External"/><Relationship Id="rId2" Type="http://schemas.openxmlformats.org/officeDocument/2006/relationships/hyperlink" Target="http://www.ncbi.nlm.nih.gov/pubmed/236789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Yoshiki%20H%5BAuthor%5D&amp;cauthor=true&amp;cauthor_uid=23678982" TargetMode="External"/><Relationship Id="rId11" Type="http://schemas.openxmlformats.org/officeDocument/2006/relationships/hyperlink" Target="http://www.ncbi.nlm.nih.gov/pubmed?term=Fujibayashi%20Y%5BAuthor%5D&amp;cauthor=true&amp;cauthor_uid=23678982" TargetMode="External"/><Relationship Id="rId5" Type="http://schemas.openxmlformats.org/officeDocument/2006/relationships/hyperlink" Target="http://www.ncbi.nlm.nih.gov/pubmed?term=Masuoka%20T%5BAuthor%5D&amp;cauthor=true&amp;cauthor_uid=23678982" TargetMode="External"/><Relationship Id="rId10" Type="http://schemas.openxmlformats.org/officeDocument/2006/relationships/hyperlink" Target="http://www.ncbi.nlm.nih.gov/pubmed?term=Matsuki%20N%5BAuthor%5D&amp;cauthor=true&amp;cauthor_uid=23678982" TargetMode="External"/><Relationship Id="rId4" Type="http://schemas.openxmlformats.org/officeDocument/2006/relationships/hyperlink" Target="http://www.ncbi.nlm.nih.gov/pubmed?term=Uwada%20J%5BAuthor%5D&amp;cauthor=true&amp;cauthor_uid=23678982" TargetMode="External"/><Relationship Id="rId9" Type="http://schemas.openxmlformats.org/officeDocument/2006/relationships/hyperlink" Target="http://www.ncbi.nlm.nih.gov/pubmed?term=Takahashi%20N%5BAuthor%5D&amp;cauthor=true&amp;cauthor_uid=23678982" TargetMode="External"/><Relationship Id="rId14" Type="http://schemas.openxmlformats.org/officeDocument/2006/relationships/hyperlink" Target="http://www.ncbi.nlm.nih.gov/pubmed?term=Muramatsu%20I%5BAuthor%5D&amp;cauthor=true&amp;cauthor_uid=23678982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Wallace%20TL%5BAuthor%5D&amp;cauthor=true&amp;cauthor_uid=23628449" TargetMode="External"/><Relationship Id="rId2" Type="http://schemas.openxmlformats.org/officeDocument/2006/relationships/hyperlink" Target="http://www.ncbi.nlm.nih.gov/pubmed/2362844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bi.nlm.nih.gov/pubmed?term=Bertrand%20D%5BAuthor%5D&amp;cauthor=true&amp;cauthor_uid=2362844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91478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</a:p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Piparia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CONTRAINDICATIONS TO THE USE OF CHOLINE ESTERS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2471738"/>
            <a:ext cx="7772400" cy="36242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Hyperthyroidism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Asthma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Coronary insufficiency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Peptic ulcer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Organic obstruction in bladder or gastrointestinal tract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8" y="185738"/>
            <a:ext cx="7772400" cy="6096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TOXICITY OF CHOLINE ESTERS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785794"/>
            <a:ext cx="8072494" cy="6072206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Flushing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SWEATING (diaphoresis)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Abdominal cramps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Spasm of the urinary bladder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Spasm of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accomodation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Miosis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Headache	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Salivation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Bronchospasm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Lacrimation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Hypotension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Bradycardia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EVIDENCE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K. D.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M.D., Essentials of Medical Pharmacology , 7</a:t>
            </a:r>
            <a:r>
              <a:rPr lang="en-IN" sz="28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dition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, 2013,  pg. 104  to 107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Essentials of Medical Pharmacology,</a:t>
                      </a:r>
                    </a:p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Jaypee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Brothers Medical Publishers (P) LTD, NEW DEL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en-IN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IN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II DRUGS ACTING ON 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 cholinergic system and drugs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K. D.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M.D.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Ex-Director Professor and head of Pharmacology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Maulana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Azad Medical College and Associated LN B Pant Hospitals, New Delhi</a:t>
                      </a: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Neurohumoral</a:t>
                      </a:r>
                      <a:r>
                        <a:rPr lang="en-IN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transmitter , acetylcholine, classification of  cholinergic drugs</a:t>
                      </a:r>
                      <a:endParaRPr lang="en-IN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Bhandarkar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, Pharmacology and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Pharmacotherapeutics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, Revised 23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Edition , 2013,  pg . </a:t>
            </a:r>
            <a:r>
              <a:rPr lang="en-IN" sz="2400" smtClean="0">
                <a:latin typeface="Times New Roman" pitchFamily="18" charset="0"/>
                <a:cs typeface="Times New Roman" pitchFamily="18" charset="0"/>
              </a:rPr>
              <a:t>285 to 289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Pharmacology and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Pharmacotherapeutics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R. S. </a:t>
                      </a:r>
                      <a:r>
                        <a:rPr lang="en-IN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Nirmala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N.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Rege</a:t>
                      </a:r>
                      <a:endParaRPr lang="en-IN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POPULAR PRAKAS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AN,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Mumbai.</a:t>
                      </a:r>
                    </a:p>
                    <a:p>
                      <a:endParaRPr lang="en-US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Revised 23</a:t>
                      </a:r>
                      <a:r>
                        <a:rPr lang="en-US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IV</a:t>
                      </a:r>
                      <a:r>
                        <a:rPr lang="en-IN" sz="18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Cholinergic drugs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Neurohumoral</a:t>
                      </a:r>
                      <a:r>
                        <a:rPr lang="en-IN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transmitter , acetylcholine, classification </a:t>
                      </a:r>
                      <a:r>
                        <a:rPr lang="en-IN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of  cholinergic drugs</a:t>
                      </a:r>
                      <a:endParaRPr lang="en-IN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500042"/>
          <a:ext cx="77724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 tooltip="Journal of neurochemistry."/>
                        </a:rPr>
                        <a:t>J </a:t>
                      </a:r>
                      <a:r>
                        <a:rPr lang="en-US" dirty="0" err="1" smtClean="0">
                          <a:hlinkClick r:id="rId2" tooltip="Journal of neurochemistry."/>
                        </a:rPr>
                        <a:t>Neurochem</a:t>
                      </a:r>
                      <a:r>
                        <a:rPr lang="en-US" dirty="0" smtClean="0">
                          <a:hlinkClick r:id="rId2" tooltip="Journal of neurochemistry."/>
                        </a:rPr>
                        <a:t>.</a:t>
                      </a:r>
                      <a:r>
                        <a:rPr lang="en-US" dirty="0" smtClean="0"/>
                        <a:t> 2013 Aug;126(3):360-71. </a:t>
                      </a:r>
                      <a:r>
                        <a:rPr lang="en-US" dirty="0" err="1" smtClean="0"/>
                        <a:t>doi</a:t>
                      </a:r>
                      <a:r>
                        <a:rPr lang="en-US" dirty="0" smtClean="0"/>
                        <a:t>: 10.1111/jnc.12306. </a:t>
                      </a:r>
                      <a:r>
                        <a:rPr lang="en-US" dirty="0" err="1" smtClean="0"/>
                        <a:t>Epub</a:t>
                      </a:r>
                      <a:r>
                        <a:rPr lang="en-US" dirty="0" smtClean="0"/>
                        <a:t> 2013 Jun 9.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Novel contribution of cell surface and intracellular M1-muscarinic acetylcholine receptors to synaptic plasticity in hippocampus.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3"/>
                        </a:rPr>
                        <a:t>Anisuzzaman</a:t>
                      </a:r>
                      <a:r>
                        <a:rPr lang="en-US" dirty="0" smtClean="0">
                          <a:hlinkClick r:id="rId3"/>
                        </a:rPr>
                        <a:t> AS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4"/>
                        </a:rPr>
                        <a:t>Uwada</a:t>
                      </a:r>
                      <a:r>
                        <a:rPr lang="en-US" dirty="0" smtClean="0">
                          <a:hlinkClick r:id="rId4"/>
                        </a:rPr>
                        <a:t> J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5"/>
                        </a:rPr>
                        <a:t>Masuoka</a:t>
                      </a:r>
                      <a:r>
                        <a:rPr lang="en-US" dirty="0" smtClean="0">
                          <a:hlinkClick r:id="rId5"/>
                        </a:rPr>
                        <a:t> 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6"/>
                        </a:rPr>
                        <a:t>Yoshiki</a:t>
                      </a:r>
                      <a:r>
                        <a:rPr lang="en-US" dirty="0" smtClean="0">
                          <a:hlinkClick r:id="rId6"/>
                        </a:rPr>
                        <a:t> H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7"/>
                        </a:rPr>
                        <a:t>Nishio</a:t>
                      </a:r>
                      <a:r>
                        <a:rPr lang="en-US" dirty="0" smtClean="0">
                          <a:hlinkClick r:id="rId7"/>
                        </a:rPr>
                        <a:t> M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8"/>
                        </a:rPr>
                        <a:t>Ikegaya</a:t>
                      </a:r>
                      <a:r>
                        <a:rPr lang="en-US" dirty="0" smtClean="0">
                          <a:hlinkClick r:id="rId8"/>
                        </a:rPr>
                        <a:t> Y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9"/>
                        </a:rPr>
                        <a:t>Takahashi 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10"/>
                        </a:rPr>
                        <a:t>Matsuki</a:t>
                      </a:r>
                      <a:r>
                        <a:rPr lang="en-US" dirty="0" smtClean="0">
                          <a:hlinkClick r:id="rId10"/>
                        </a:rPr>
                        <a:t> 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11"/>
                        </a:rPr>
                        <a:t>Fujibayashi Y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12"/>
                        </a:rPr>
                        <a:t>Yonekura</a:t>
                      </a:r>
                      <a:r>
                        <a:rPr lang="en-US" dirty="0" smtClean="0">
                          <a:hlinkClick r:id="rId12"/>
                        </a:rPr>
                        <a:t> Y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13"/>
                        </a:rPr>
                        <a:t>Momiyama</a:t>
                      </a:r>
                      <a:r>
                        <a:rPr lang="en-US" dirty="0" smtClean="0">
                          <a:hlinkClick r:id="rId13"/>
                        </a:rPr>
                        <a:t> 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14"/>
                        </a:rPr>
                        <a:t>Muramatsu</a:t>
                      </a:r>
                      <a:r>
                        <a:rPr lang="en-US" dirty="0" smtClean="0">
                          <a:hlinkClick r:id="rId14"/>
                        </a:rPr>
                        <a:t> I</a:t>
                      </a:r>
                      <a:r>
                        <a:rPr lang="en-US" dirty="0" smtClean="0"/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Acetylcholine </a:t>
                      </a: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dirty="0" err="1" smtClean="0"/>
                        <a:t>Muscarinic</a:t>
                      </a:r>
                      <a:r>
                        <a:rPr lang="en-US" dirty="0" smtClean="0"/>
                        <a:t> acetylcholine receptors (</a:t>
                      </a:r>
                      <a:r>
                        <a:rPr lang="en-US" dirty="0" err="1" smtClean="0"/>
                        <a:t>mAChRs</a:t>
                      </a:r>
                      <a:r>
                        <a:rPr lang="en-US" dirty="0" smtClean="0"/>
                        <a:t>) are well known to transmit extracellular cholinergic signals into the cytoplasm from their position on the cell surface. </a:t>
                      </a:r>
                    </a:p>
                    <a:p>
                      <a:r>
                        <a:rPr lang="en-US" dirty="0" smtClean="0"/>
                        <a:t>M1-muscarinic receptor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500042"/>
          <a:ext cx="7772400" cy="4440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2" tooltip="Biochemical pharmacology."/>
                        </a:rPr>
                        <a:t>Biochem</a:t>
                      </a:r>
                      <a:r>
                        <a:rPr lang="en-US" dirty="0" smtClean="0">
                          <a:hlinkClick r:id="rId2" tooltip="Biochemical pharmacology."/>
                        </a:rPr>
                        <a:t> </a:t>
                      </a:r>
                      <a:r>
                        <a:rPr lang="en-US" dirty="0" err="1" smtClean="0">
                          <a:hlinkClick r:id="rId2" tooltip="Biochemical pharmacology."/>
                        </a:rPr>
                        <a:t>Pharmacol</a:t>
                      </a:r>
                      <a:r>
                        <a:rPr lang="en-US" dirty="0" smtClean="0">
                          <a:hlinkClick r:id="rId2" tooltip="Biochemical pharmacology."/>
                        </a:rPr>
                        <a:t>.</a:t>
                      </a:r>
                      <a:r>
                        <a:rPr lang="en-US" dirty="0" smtClean="0"/>
                        <a:t> 2013 Jun 15;85(12):1713-20. </a:t>
                      </a:r>
                      <a:r>
                        <a:rPr lang="en-US" dirty="0" err="1" smtClean="0"/>
                        <a:t>doi</a:t>
                      </a:r>
                      <a:r>
                        <a:rPr lang="en-US" dirty="0" smtClean="0"/>
                        <a:t>: 10.1016/j.bcp.2013.04.001. </a:t>
                      </a:r>
                      <a:r>
                        <a:rPr lang="en-US" dirty="0" err="1" smtClean="0"/>
                        <a:t>Epub</a:t>
                      </a:r>
                      <a:r>
                        <a:rPr lang="en-US" dirty="0" smtClean="0"/>
                        <a:t> 2013 Apr 26.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Importance of the nicotinic acetylcholine receptor system in the prefrontal cortex.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Wallace TL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4"/>
                        </a:rPr>
                        <a:t>Bertrand D</a:t>
                      </a:r>
                      <a:r>
                        <a:rPr lang="en-US" dirty="0" smtClean="0"/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Acetylcholine </a:t>
                      </a: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dirty="0" smtClean="0"/>
                        <a:t>Nicotinic receptors (</a:t>
                      </a:r>
                      <a:r>
                        <a:rPr lang="en-US" dirty="0" err="1" smtClean="0"/>
                        <a:t>nAChRs</a:t>
                      </a:r>
                      <a:r>
                        <a:rPr lang="en-US" dirty="0" smtClean="0"/>
                        <a:t>) are a primary site of action for acetylcholine (</a:t>
                      </a:r>
                      <a:r>
                        <a:rPr lang="en-US" dirty="0" err="1" smtClean="0"/>
                        <a:t>ACh</a:t>
                      </a:r>
                      <a:r>
                        <a:rPr lang="en-US" smtClean="0"/>
                        <a:t>),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PARASYMPATHETIC </a:t>
            </a:r>
            <a:b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NERVOUS SYSTEM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43240" y="3571876"/>
            <a:ext cx="5214974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2286000"/>
            <a:ext cx="7772400" cy="1524000"/>
          </a:xfrm>
          <a:solidFill>
            <a:srgbClr val="CC99FF"/>
          </a:solidFill>
        </p:spPr>
        <p:txBody>
          <a:bodyPr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CHOLINERGIC AGENTS</a:t>
            </a:r>
            <a:endParaRPr lang="en-US" sz="5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6019800" cy="457200"/>
          </a:xfrm>
        </p:spPr>
        <p:txBody>
          <a:bodyPr/>
          <a:lstStyle/>
          <a:p>
            <a:pPr algn="ctr"/>
            <a:r>
              <a:rPr lang="en-US" b="1" dirty="0" smtClean="0">
                <a:latin typeface="Arial" charset="0"/>
              </a:rPr>
              <a:t>CHOLINERGIC AGENTS</a:t>
            </a:r>
          </a:p>
        </p:txBody>
      </p:sp>
      <p:sp>
        <p:nvSpPr>
          <p:cNvPr id="82947" name="Text Box 1029"/>
          <p:cNvSpPr txBox="1">
            <a:spLocks noChangeArrowheads="1"/>
          </p:cNvSpPr>
          <p:nvPr/>
        </p:nvSpPr>
        <p:spPr bwMode="auto">
          <a:xfrm>
            <a:off x="762000" y="1524000"/>
            <a:ext cx="2971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Alkaloids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Nicotine</a:t>
            </a: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Lobeline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Arecoline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Muscarine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Pilocarpine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948" name="Text Box 1030"/>
          <p:cNvSpPr txBox="1">
            <a:spLocks noChangeArrowheads="1"/>
          </p:cNvSpPr>
          <p:nvPr/>
        </p:nvSpPr>
        <p:spPr bwMode="auto">
          <a:xfrm>
            <a:off x="4286248" y="1142984"/>
            <a:ext cx="4114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Synthetic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Agents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Dimethylphenylpiperazinium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-(DMPP)</a:t>
            </a: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Oxotremorine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Methacholine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Bethanechol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Carbachol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Cevimeline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algn="ctr"/>
            <a:r>
              <a:rPr lang="en-US" sz="4400" b="1" dirty="0" smtClean="0">
                <a:latin typeface="Arial" charset="0"/>
              </a:rPr>
              <a:t>NICOTINE</a:t>
            </a:r>
            <a:r>
              <a:rPr lang="en-US" sz="5400" b="1" dirty="0" smtClean="0">
                <a:latin typeface="Arial" charset="0"/>
              </a:rPr>
              <a:t> </a:t>
            </a:r>
            <a:endParaRPr lang="en-US" sz="4800" b="1" dirty="0" smtClean="0">
              <a:latin typeface="Arial" charset="0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3657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Nicotine mimics the actions of acetylcholine at nicotinic sites</a:t>
            </a: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Cell body of the postsynaptic neurons</a:t>
            </a:r>
          </a:p>
          <a:p>
            <a:pPr lvl="2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sympathetic and parasympathetic divisions</a:t>
            </a: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Chromaffin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cells of the adrenal medulla</a:t>
            </a: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End plate of skeletal muscle fiber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Affinity for 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sites versus 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sites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Used as an insecticide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MUSCARINE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56260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Muscarine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mimics the actions of acetylcholine at smooth muscles, cardiac muscles, and glands 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Poisoning by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muscarine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produces intense effects qualitative to those produced by cholinergic stimulation of smooth muscles, cardiac muscle, and glands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Muscarine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is found in various mushrooms</a:t>
            </a:r>
          </a:p>
          <a:p>
            <a:pPr lvl="1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Amanita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muscaria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content of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muscarine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is very low</a:t>
            </a:r>
          </a:p>
          <a:p>
            <a:pPr lvl="1"/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Inocybe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sp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content of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muscarine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is high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Clitocybe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sp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content of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muscarine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is high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8" y="338138"/>
            <a:ext cx="7772400" cy="576262"/>
          </a:xfrm>
        </p:spPr>
        <p:txBody>
          <a:bodyPr/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PILOCARPINE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2767018"/>
          </a:xfrm>
        </p:spPr>
        <p:txBody>
          <a:bodyPr>
            <a:normAutofit fontScale="70000" lnSpcReduction="2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HAS MUSCARINIC ACTIONS</a:t>
            </a: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USED FOR XEROSTOMIA</a:t>
            </a: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USED FOR GLAUCOMA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STRUCTURE OF ACETYLCHOLINE AND ITS DERIVATIVES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457200" y="1143000"/>
          <a:ext cx="3733800" cy="1619250"/>
        </p:xfrm>
        <a:graphic>
          <a:graphicData uri="http://schemas.openxmlformats.org/presentationml/2006/ole">
            <p:oleObj spid="_x0000_s35842" name="Bitmap Image" r:id="rId4" imgW="2409796" imgH="1143018" progId="">
              <p:embed/>
            </p:oleObj>
          </a:graphicData>
        </a:graphic>
      </p:graphicFrame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990600" y="3124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Acetylcholine</a:t>
            </a:r>
          </a:p>
        </p:txBody>
      </p:sp>
      <p:graphicFrame>
        <p:nvGraphicFramePr>
          <p:cNvPr id="17411" name="Object 1"/>
          <p:cNvGraphicFramePr>
            <a:graphicFrameLocks noChangeAspect="1"/>
          </p:cNvGraphicFramePr>
          <p:nvPr/>
        </p:nvGraphicFramePr>
        <p:xfrm>
          <a:off x="4724400" y="1125538"/>
          <a:ext cx="3733800" cy="1665287"/>
        </p:xfrm>
        <a:graphic>
          <a:graphicData uri="http://schemas.openxmlformats.org/presentationml/2006/ole">
            <p:oleObj spid="_x0000_s35843" name="Bitmap Image" r:id="rId5" imgW="2542787" imgH="1066591" progId="PBrush">
              <p:embed/>
            </p:oleObj>
          </a:graphicData>
        </a:graphic>
      </p:graphicFrame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5562600" y="3124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Methacholine</a:t>
            </a:r>
          </a:p>
        </p:txBody>
      </p:sp>
      <p:graphicFrame>
        <p:nvGraphicFramePr>
          <p:cNvPr id="17412" name="Object 2"/>
          <p:cNvGraphicFramePr>
            <a:graphicFrameLocks noChangeAspect="1"/>
          </p:cNvGraphicFramePr>
          <p:nvPr/>
        </p:nvGraphicFramePr>
        <p:xfrm>
          <a:off x="461963" y="4041775"/>
          <a:ext cx="3657600" cy="1673225"/>
        </p:xfrm>
        <a:graphic>
          <a:graphicData uri="http://schemas.openxmlformats.org/presentationml/2006/ole">
            <p:oleObj spid="_x0000_s35844" name="Bitmap Image" r:id="rId6" imgW="2228525" imgH="1019253" progId="PBrush">
              <p:embed/>
            </p:oleObj>
          </a:graphicData>
        </a:graphic>
      </p:graphicFrame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990600" y="5943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Bethanechol</a:t>
            </a:r>
          </a:p>
        </p:txBody>
      </p:sp>
      <p:graphicFrame>
        <p:nvGraphicFramePr>
          <p:cNvPr id="17413" name="Object 3"/>
          <p:cNvGraphicFramePr>
            <a:graphicFrameLocks noChangeAspect="1"/>
          </p:cNvGraphicFramePr>
          <p:nvPr/>
        </p:nvGraphicFramePr>
        <p:xfrm>
          <a:off x="4800600" y="4038600"/>
          <a:ext cx="3657600" cy="1155700"/>
        </p:xfrm>
        <a:graphic>
          <a:graphicData uri="http://schemas.openxmlformats.org/presentationml/2006/ole">
            <p:oleObj spid="_x0000_s35845" name="Bitmap Image" r:id="rId7" imgW="2467229" imgH="723987" progId="PBrush">
              <p:embed/>
            </p:oleObj>
          </a:graphicData>
        </a:graphic>
      </p:graphicFrame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638800" y="5943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Carbachol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239000" cy="5334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THERAPEUTIC USES OF CHOLINERGIC AGONISTS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524000"/>
            <a:ext cx="7772400" cy="4724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Dentistry</a:t>
            </a: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Pilocarpine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Cevimeline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Ophthalmology</a:t>
            </a: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Pilocarpine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Carbachol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Gastrointestinal tract </a:t>
            </a: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Bethanechol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Urinary bladder</a:t>
            </a: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Bethanechol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631</Words>
  <Application>Microsoft Office PowerPoint</Application>
  <PresentationFormat>On-screen Show (4:3)</PresentationFormat>
  <Paragraphs>153</Paragraphs>
  <Slides>16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IntroducingPowerPoint2007</vt:lpstr>
      <vt:lpstr>Bitmap Image</vt:lpstr>
      <vt:lpstr>Slide 1</vt:lpstr>
      <vt:lpstr>PARASYMPATHETIC  NERVOUS SYSTEM</vt:lpstr>
      <vt:lpstr>CHOLINERGIC AGENTS</vt:lpstr>
      <vt:lpstr>CHOLINERGIC AGENTS</vt:lpstr>
      <vt:lpstr>NICOTINE </vt:lpstr>
      <vt:lpstr>MUSCARINE</vt:lpstr>
      <vt:lpstr>PILOCARPINE</vt:lpstr>
      <vt:lpstr>STRUCTURE OF ACETYLCHOLINE AND ITS DERIVATIVES</vt:lpstr>
      <vt:lpstr>THERAPEUTIC USES OF CHOLINERGIC AGONISTS</vt:lpstr>
      <vt:lpstr>CONTRAINDICATIONS TO THE USE OF CHOLINE ESTERS</vt:lpstr>
      <vt:lpstr>TOXICITY OF CHOLINE ESTERS</vt:lpstr>
      <vt:lpstr>Slide 12</vt:lpstr>
      <vt:lpstr>K. D. Tripathi M.D., Essentials of Medical Pharmacology , 7th dition , 2013,  pg. 104  to 107</vt:lpstr>
      <vt:lpstr>Satoskar &amp; Bhandarkar, Pharmacology and Pharmacotherapeutics , Revised 23rd Edition , 2013,  pg . 285 to 289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2012-11-21T11:06:01Z</dcterms:created>
  <dcterms:modified xsi:type="dcterms:W3CDTF">2014-02-28T10:49:23Z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