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76" r:id="rId6"/>
    <p:sldId id="277" r:id="rId7"/>
    <p:sldId id="260" r:id="rId8"/>
    <p:sldId id="261" r:id="rId9"/>
    <p:sldId id="278" r:id="rId10"/>
    <p:sldId id="279" r:id="rId11"/>
    <p:sldId id="280" r:id="rId12"/>
    <p:sldId id="262" r:id="rId13"/>
    <p:sldId id="281" r:id="rId14"/>
    <p:sldId id="263" r:id="rId15"/>
    <p:sldId id="282" r:id="rId16"/>
    <p:sldId id="264" r:id="rId17"/>
    <p:sldId id="265" r:id="rId18"/>
    <p:sldId id="283" r:id="rId19"/>
    <p:sldId id="266" r:id="rId20"/>
    <p:sldId id="284" r:id="rId21"/>
    <p:sldId id="267" r:id="rId22"/>
    <p:sldId id="285" r:id="rId23"/>
    <p:sldId id="268" r:id="rId24"/>
    <p:sldId id="286" r:id="rId25"/>
    <p:sldId id="269" r:id="rId26"/>
    <p:sldId id="270" r:id="rId27"/>
    <p:sldId id="287" r:id="rId28"/>
    <p:sldId id="271" r:id="rId29"/>
    <p:sldId id="272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074C3-D4A1-4145-9511-3184BA382ACF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DB213-C70A-4DBD-B63B-6EA1B9D03C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C397A-BE9A-4615-9D8B-4F86AB045593}" type="datetimeFigureOut">
              <a:rPr lang="en-US" smtClean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D2A76-C9E9-4214-8D52-66C4468A39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ajcn.nutrition.org/search?author1=L+Rossander&amp;sortspec=date&amp;submit=Submit" TargetMode="External"/><Relationship Id="rId2" Type="http://schemas.openxmlformats.org/officeDocument/2006/relationships/hyperlink" Target="http://ajcn.nutrition.org/search?author1=L+Hallberg&amp;sortspec=date&amp;submit=Subm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Drug treatment of iron deficiency anemia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Dr. B M Sattigeri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sz="4000" dirty="0" smtClean="0"/>
              <a:t>Iron preparations can be given in 2 routes </a:t>
            </a:r>
          </a:p>
          <a:p>
            <a:pPr marL="990600" lvl="1" indent="-533400"/>
            <a:r>
              <a:rPr lang="en-US" sz="4000" dirty="0" smtClean="0"/>
              <a:t>Orally</a:t>
            </a:r>
          </a:p>
          <a:p>
            <a:pPr marL="990600" lvl="1" indent="-533400"/>
            <a:r>
              <a:rPr lang="en-US" sz="4000" dirty="0" err="1" smtClean="0"/>
              <a:t>Parenterally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04800" y="1143000"/>
            <a:ext cx="8229600" cy="1524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ORAL IRON THERAPY</a:t>
            </a:r>
            <a:br>
              <a:rPr kumimoji="0" lang="en-US" sz="50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895600"/>
            <a:ext cx="8229600" cy="2392363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These preparation are mostly available as ferrous(Fe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and some in ferric(Fe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+3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)form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Ferrous salt are better absorbed than ferric salts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Oral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800" b="1" u="sng" dirty="0" smtClean="0"/>
              <a:t>Ferrous sulphate: 200 mg tab contains 20 – 32% iron-cost effective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Ferrous gluconate : 300 mg tab contains 12% elemental iron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Ferrous fumarate: 200 mg tab ( 33%)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Colloidal ferric hydroxide: 200 mg tab (50%) </a:t>
            </a:r>
          </a:p>
          <a:p>
            <a:pPr marL="1371600" lvl="2" indent="-457200"/>
            <a:r>
              <a:rPr lang="en-US" sz="2800" dirty="0" smtClean="0"/>
              <a:t>Other oral preparations are ferrous choline citrate , ferric ammonium citrate , iron calcium complex, iron hydroxy polymatose.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13118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+mj-lt"/>
              </a:rPr>
              <a:t>Iron is poorly absorbed in the form of carbonate, citrate and pyrophosphate, colloidal iron and iron carbohydrate complex</a:t>
            </a:r>
          </a:p>
          <a:p>
            <a:r>
              <a:rPr lang="en-US" sz="3200" dirty="0" smtClean="0">
                <a:latin typeface="+mj-lt"/>
              </a:rPr>
              <a:t> </a:t>
            </a:r>
          </a:p>
          <a:p>
            <a:r>
              <a:rPr lang="en-US" sz="3200" dirty="0" smtClean="0">
                <a:latin typeface="+mj-lt"/>
              </a:rPr>
              <a:t>FORMS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Tablets, capsules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Sugar coated &amp; uncoated tablets 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Slow release tabs &amp; chewable tabs</a:t>
            </a:r>
          </a:p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Drops &amp;syrups—used by children's 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alibri" pitchFamily="34" charset="0"/>
              </a:rPr>
              <a:t>Dosage : </a:t>
            </a:r>
          </a:p>
          <a:p>
            <a:pPr lvl="1"/>
            <a:r>
              <a:rPr lang="en-US" sz="3600" dirty="0" smtClean="0">
                <a:latin typeface="Calibri" pitchFamily="34" charset="0"/>
              </a:rPr>
              <a:t> 200 mg of iron tablet  contains 60 mg of elemental iron in three divided doses produces maximal haemopoietic response </a:t>
            </a:r>
          </a:p>
          <a:p>
            <a:pPr lvl="1"/>
            <a:r>
              <a:rPr lang="en-US" sz="3600" dirty="0" smtClean="0">
                <a:latin typeface="Calibri" pitchFamily="34" charset="0"/>
              </a:rPr>
              <a:t>Prophylactic dose is 30 mg daily </a:t>
            </a:r>
          </a:p>
          <a:p>
            <a:pPr lvl="1"/>
            <a:r>
              <a:rPr lang="en-US" sz="3600" dirty="0" smtClean="0">
                <a:latin typeface="Calibri" pitchFamily="34" charset="0"/>
              </a:rPr>
              <a:t>Absorption better on empty stomach but side effects more </a:t>
            </a:r>
          </a:p>
          <a:p>
            <a:pPr lvl="2">
              <a:buFont typeface="Courier New" pitchFamily="49" charset="0"/>
              <a:buChar char="o"/>
            </a:pPr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/>
          <a:lstStyle/>
          <a:p>
            <a:r>
              <a:rPr lang="en-US" sz="3600" dirty="0" smtClean="0"/>
              <a:t>Important points to remember </a:t>
            </a:r>
          </a:p>
          <a:p>
            <a:pPr lvl="2">
              <a:buFont typeface="Courier New" pitchFamily="49" charset="0"/>
              <a:buChar char="o"/>
            </a:pPr>
            <a:r>
              <a:rPr lang="en-US" sz="3200" dirty="0" smtClean="0"/>
              <a:t>Elemental iron content and not quantity of iron compound per unit dose to be considered</a:t>
            </a:r>
          </a:p>
          <a:p>
            <a:pPr lvl="2">
              <a:buFont typeface="Courier New" pitchFamily="49" charset="0"/>
              <a:buChar char="o"/>
            </a:pPr>
            <a:r>
              <a:rPr lang="en-US" sz="3200" dirty="0" smtClean="0"/>
              <a:t>Sustained released preparations expensive and irrational </a:t>
            </a:r>
          </a:p>
          <a:p>
            <a:pPr lvl="2">
              <a:buFont typeface="Courier New" pitchFamily="49" charset="0"/>
              <a:buChar char="o"/>
            </a:pPr>
            <a:r>
              <a:rPr lang="en-US" sz="3200" dirty="0" smtClean="0"/>
              <a:t>Liquid formulations should be put on back of tongue and swallowed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63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Indications for iron therapy </a:t>
            </a:r>
          </a:p>
          <a:p>
            <a:pPr lvl="1"/>
            <a:r>
              <a:rPr lang="en-US" sz="2800" dirty="0" smtClean="0"/>
              <a:t>Prophylactic  </a:t>
            </a:r>
          </a:p>
          <a:p>
            <a:pPr lvl="2"/>
            <a:r>
              <a:rPr lang="en-US" sz="2400" dirty="0" smtClean="0"/>
              <a:t>Pregnancy: 200 mg elemental iron </a:t>
            </a:r>
            <a:r>
              <a:rPr lang="en-US" dirty="0" smtClean="0"/>
              <a:t>second trimester</a:t>
            </a:r>
            <a:r>
              <a:rPr lang="en-US" sz="2400" dirty="0" smtClean="0"/>
              <a:t> onward. Folic acid 0.5 mg from first trimester</a:t>
            </a:r>
          </a:p>
          <a:p>
            <a:pPr lvl="2"/>
            <a:r>
              <a:rPr lang="en-US" sz="2400" dirty="0" smtClean="0"/>
              <a:t>Infancy and rapidly growing children</a:t>
            </a:r>
          </a:p>
          <a:p>
            <a:pPr lvl="2"/>
            <a:r>
              <a:rPr lang="en-US" sz="2400" dirty="0" smtClean="0"/>
              <a:t>Professional blood donors: 300 mg FeSo</a:t>
            </a:r>
            <a:r>
              <a:rPr lang="en-US" sz="2400" baseline="-25000" dirty="0" smtClean="0"/>
              <a:t>4  </a:t>
            </a:r>
            <a:r>
              <a:rPr lang="en-US" sz="2400" dirty="0" smtClean="0"/>
              <a:t>daily 1 month</a:t>
            </a:r>
          </a:p>
          <a:p>
            <a:pPr lvl="2"/>
            <a:endParaRPr lang="en-US" sz="2800" dirty="0" smtClean="0"/>
          </a:p>
          <a:p>
            <a:pPr lvl="1"/>
            <a:r>
              <a:rPr lang="en-US" sz="3200" dirty="0" smtClean="0"/>
              <a:t>Therapeutic </a:t>
            </a:r>
          </a:p>
          <a:p>
            <a:pPr lvl="2"/>
            <a:r>
              <a:rPr lang="en-US" sz="2400" dirty="0" smtClean="0"/>
              <a:t>Nutritional deficiency anemia (↓ Intake, ↓absorption)</a:t>
            </a:r>
          </a:p>
          <a:p>
            <a:pPr lvl="2"/>
            <a:r>
              <a:rPr lang="en-US" sz="2400" dirty="0" smtClean="0"/>
              <a:t>Anemia of infancy and pregnancy </a:t>
            </a:r>
          </a:p>
          <a:p>
            <a:pPr lvl="2"/>
            <a:r>
              <a:rPr lang="en-US" sz="2400" dirty="0" smtClean="0"/>
              <a:t>Anemia due to acute or chronic blood loss </a:t>
            </a:r>
          </a:p>
          <a:p>
            <a:pPr lvl="2"/>
            <a:r>
              <a:rPr lang="en-US" dirty="0" smtClean="0"/>
              <a:t>200 mg for 2 months to correction and then for 6 months to replenish the stores</a:t>
            </a:r>
            <a:endParaRPr lang="en-US" sz="2400" dirty="0" smtClean="0"/>
          </a:p>
          <a:p>
            <a:pPr lvl="2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191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pitchFamily="34" charset="0"/>
              </a:rPr>
              <a:t>Response to oral therapy is considered as satisfactory if </a:t>
            </a:r>
            <a:r>
              <a:rPr lang="en-US" sz="3200" dirty="0" err="1" smtClean="0">
                <a:latin typeface="Calibri" pitchFamily="34" charset="0"/>
              </a:rPr>
              <a:t>Hb</a:t>
            </a:r>
            <a:r>
              <a:rPr lang="en-US" sz="3200" dirty="0" smtClean="0">
                <a:latin typeface="Calibri" pitchFamily="34" charset="0"/>
              </a:rPr>
              <a:t> ↑by 1g/100 ml per week</a:t>
            </a:r>
          </a:p>
          <a:p>
            <a:r>
              <a:rPr lang="en-US" sz="3200" dirty="0" smtClean="0">
                <a:latin typeface="Calibri" pitchFamily="34" charset="0"/>
              </a:rPr>
              <a:t>Following oral iron normal </a:t>
            </a:r>
            <a:r>
              <a:rPr lang="en-US" sz="3200" dirty="0" err="1" smtClean="0">
                <a:latin typeface="Calibri" pitchFamily="34" charset="0"/>
              </a:rPr>
              <a:t>Hb</a:t>
            </a:r>
            <a:r>
              <a:rPr lang="en-US" sz="3200" dirty="0" smtClean="0">
                <a:latin typeface="Calibri" pitchFamily="34" charset="0"/>
              </a:rPr>
              <a:t> attained in 1- 3 months depending on initial </a:t>
            </a:r>
            <a:r>
              <a:rPr lang="en-US" sz="3200" dirty="0" err="1" smtClean="0">
                <a:latin typeface="Calibri" pitchFamily="34" charset="0"/>
              </a:rPr>
              <a:t>Hb</a:t>
            </a:r>
            <a:r>
              <a:rPr lang="en-US" sz="3200" dirty="0" smtClean="0">
                <a:latin typeface="Calibri" pitchFamily="34" charset="0"/>
              </a:rPr>
              <a:t> level but therapy should be continued for 12 to 20 weeks after </a:t>
            </a:r>
            <a:r>
              <a:rPr lang="en-US" sz="3200" dirty="0" err="1" smtClean="0">
                <a:latin typeface="Calibri" pitchFamily="34" charset="0"/>
              </a:rPr>
              <a:t>Hb</a:t>
            </a:r>
            <a:r>
              <a:rPr lang="en-US" sz="3200" dirty="0" smtClean="0">
                <a:latin typeface="Calibri" pitchFamily="34" charset="0"/>
              </a:rPr>
              <a:t> levels return to normal in order to replenish depleted stores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failure of oral iron 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r>
              <a:rPr lang="en-US" sz="4000" dirty="0" smtClean="0"/>
              <a:t>Incorrect Diagnosis</a:t>
            </a:r>
          </a:p>
          <a:p>
            <a:r>
              <a:rPr lang="en-US" sz="4000" dirty="0" smtClean="0"/>
              <a:t>Non compliance </a:t>
            </a:r>
          </a:p>
          <a:p>
            <a:r>
              <a:rPr lang="en-US" sz="4000" dirty="0" smtClean="0"/>
              <a:t>Continued blood loss</a:t>
            </a:r>
          </a:p>
          <a:p>
            <a:r>
              <a:rPr lang="en-US" sz="4000" dirty="0" smtClean="0"/>
              <a:t>Defective iron absorption</a:t>
            </a:r>
          </a:p>
          <a:p>
            <a:r>
              <a:rPr lang="en-US" sz="4000" dirty="0" smtClean="0"/>
              <a:t>Superimposed infection/Inflammation</a:t>
            </a:r>
          </a:p>
          <a:p>
            <a:r>
              <a:rPr lang="en-US" sz="4000" dirty="0" smtClean="0"/>
              <a:t>Underlying uremia or malignancy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Adverse reactions to oral iron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Constipation is common than diarrhea</a:t>
            </a:r>
          </a:p>
          <a:p>
            <a:r>
              <a:rPr lang="en-US" sz="3600" dirty="0" err="1" smtClean="0"/>
              <a:t>Epigastric</a:t>
            </a:r>
            <a:r>
              <a:rPr lang="en-US" sz="3600" dirty="0" smtClean="0"/>
              <a:t> pain		</a:t>
            </a:r>
          </a:p>
          <a:p>
            <a:r>
              <a:rPr lang="en-US" sz="3600" dirty="0" smtClean="0"/>
              <a:t>Vomiting </a:t>
            </a:r>
          </a:p>
          <a:p>
            <a:r>
              <a:rPr lang="en-US" sz="3600" dirty="0" smtClean="0"/>
              <a:t>Heart burn			</a:t>
            </a:r>
          </a:p>
          <a:p>
            <a:r>
              <a:rPr lang="en-US" sz="3600" dirty="0" smtClean="0"/>
              <a:t>Metallic taste </a:t>
            </a:r>
          </a:p>
          <a:p>
            <a:r>
              <a:rPr lang="en-US" sz="3600" dirty="0" smtClean="0"/>
              <a:t>Nausea</a:t>
            </a:r>
          </a:p>
          <a:p>
            <a:r>
              <a:rPr lang="en-US" sz="3600" dirty="0" smtClean="0"/>
              <a:t>Staining of teeth.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What is anaemia ? </a:t>
            </a:r>
          </a:p>
          <a:p>
            <a:r>
              <a:rPr lang="en-US" dirty="0" smtClean="0"/>
              <a:t>Definition: </a:t>
            </a:r>
          </a:p>
          <a:p>
            <a:r>
              <a:rPr lang="en-US" dirty="0" smtClean="0"/>
              <a:t>Erythropoeisis :</a:t>
            </a:r>
          </a:p>
          <a:p>
            <a:r>
              <a:rPr lang="en-US" dirty="0" smtClean="0"/>
              <a:t>Causes: Anemia occurs when balance between production and destruction of RBC`S is disturbed by </a:t>
            </a:r>
          </a:p>
          <a:p>
            <a:pPr lvl="1"/>
            <a:r>
              <a:rPr lang="en-US" dirty="0" smtClean="0"/>
              <a:t>Blood loss ( acute or chronic)</a:t>
            </a:r>
          </a:p>
          <a:p>
            <a:pPr lvl="1"/>
            <a:r>
              <a:rPr lang="en-US" dirty="0" smtClean="0"/>
              <a:t>Impaired red cell formation due to </a:t>
            </a:r>
          </a:p>
          <a:p>
            <a:pPr lvl="2"/>
            <a:r>
              <a:rPr lang="en-US" dirty="0" smtClean="0"/>
              <a:t>Deficiency of essential factors (iron, vitamin B</a:t>
            </a:r>
            <a:r>
              <a:rPr lang="en-US" baseline="-25000" dirty="0" smtClean="0"/>
              <a:t>12</a:t>
            </a:r>
            <a:r>
              <a:rPr lang="en-US" dirty="0" smtClean="0"/>
              <a:t> )</a:t>
            </a:r>
          </a:p>
          <a:p>
            <a:pPr lvl="2"/>
            <a:r>
              <a:rPr lang="en-US" dirty="0"/>
              <a:t>Bone</a:t>
            </a:r>
            <a:r>
              <a:rPr lang="en-US" dirty="0" smtClean="0"/>
              <a:t> marrow depression </a:t>
            </a:r>
          </a:p>
          <a:p>
            <a:pPr lvl="2"/>
            <a:r>
              <a:rPr lang="en-US" dirty="0" smtClean="0"/>
              <a:t>Erythropoietin deficiency </a:t>
            </a:r>
          </a:p>
          <a:p>
            <a:pPr lvl="1"/>
            <a:r>
              <a:rPr lang="en-US" dirty="0" smtClean="0"/>
              <a:t>Destruction of RBC`S ( hemolytic anemia)</a:t>
            </a:r>
          </a:p>
          <a:p>
            <a:r>
              <a:rPr lang="en-US" dirty="0" smtClean="0"/>
              <a:t>Types of Anemia 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Indications of </a:t>
            </a:r>
            <a:r>
              <a:rPr lang="en-US" dirty="0" err="1" smtClean="0"/>
              <a:t>parenteral</a:t>
            </a:r>
            <a:r>
              <a:rPr lang="en-US" dirty="0" smtClean="0"/>
              <a:t>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Oral iron is not tolerated </a:t>
            </a:r>
          </a:p>
          <a:p>
            <a:r>
              <a:rPr lang="en-US" sz="3600" dirty="0" smtClean="0"/>
              <a:t>Failure to absorb oral iron </a:t>
            </a:r>
          </a:p>
          <a:p>
            <a:r>
              <a:rPr lang="en-US" sz="3600" dirty="0" smtClean="0"/>
              <a:t>Non compliance to oral iron </a:t>
            </a:r>
          </a:p>
          <a:p>
            <a:r>
              <a:rPr lang="en-US" sz="3600" dirty="0" smtClean="0"/>
              <a:t>In presence of severe deficiency with chronic bleeding</a:t>
            </a:r>
          </a:p>
          <a:p>
            <a:r>
              <a:rPr lang="en-US" sz="3600" dirty="0" smtClean="0"/>
              <a:t>Along with erythropoietin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for </a:t>
            </a:r>
            <a:r>
              <a:rPr lang="en-US" dirty="0" err="1" smtClean="0"/>
              <a:t>parenteral</a:t>
            </a:r>
            <a:r>
              <a:rPr lang="en-US" dirty="0" smtClean="0"/>
              <a:t> iron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Parenteral</a:t>
            </a:r>
            <a:r>
              <a:rPr lang="en-US" dirty="0" smtClean="0"/>
              <a:t> iron therapy needs calculation of total iron requirement of the patient </a:t>
            </a:r>
          </a:p>
          <a:p>
            <a:pPr lvl="1"/>
            <a:r>
              <a:rPr lang="en-US" dirty="0" smtClean="0"/>
              <a:t>Iron requirement (mg) = </a:t>
            </a:r>
          </a:p>
          <a:p>
            <a:pPr lvl="1">
              <a:buNone/>
            </a:pPr>
            <a:r>
              <a:rPr lang="en-US" dirty="0" smtClean="0"/>
              <a:t>     4.4 X Body wt (Kg) X </a:t>
            </a:r>
            <a:r>
              <a:rPr lang="en-US" dirty="0" err="1" smtClean="0"/>
              <a:t>Hb</a:t>
            </a:r>
            <a:r>
              <a:rPr lang="en-US" dirty="0" smtClean="0"/>
              <a:t> deficit g/</a:t>
            </a:r>
            <a:r>
              <a:rPr lang="en-US" dirty="0" err="1" smtClean="0"/>
              <a:t>dL</a:t>
            </a:r>
            <a:r>
              <a:rPr lang="en-US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Parenteral</a:t>
            </a:r>
            <a:r>
              <a:rPr lang="en-US" dirty="0" smtClean="0"/>
              <a:t> iron preparations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>
              <a:buFont typeface="+mj-lt"/>
              <a:buAutoNum type="arabicPeriod"/>
            </a:pPr>
            <a:r>
              <a:rPr lang="en-US" dirty="0" smtClean="0"/>
              <a:t>Iron dextran (</a:t>
            </a:r>
            <a:r>
              <a:rPr lang="en-US" dirty="0" err="1" smtClean="0"/>
              <a:t>Imferon</a:t>
            </a:r>
            <a:r>
              <a:rPr lang="en-US" dirty="0" smtClean="0"/>
              <a:t>): I.V/ I.M 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Iron sorbitol citric acid complex: Only I.M 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Iron carbohydrate complex : I.M </a:t>
            </a:r>
          </a:p>
          <a:p>
            <a:pPr marL="571500" indent="-514350">
              <a:buFont typeface="+mj-lt"/>
              <a:buAutoNum type="arabicPeriod"/>
            </a:pPr>
            <a:r>
              <a:rPr lang="en-US" dirty="0" smtClean="0"/>
              <a:t>Sodium ferric </a:t>
            </a:r>
            <a:r>
              <a:rPr lang="en-US" dirty="0" err="1" smtClean="0"/>
              <a:t>gluconate</a:t>
            </a:r>
            <a:r>
              <a:rPr lang="en-US" dirty="0" smtClean="0"/>
              <a:t>: Recently approved preparation for I.V use has much lower risk of anaphylactic reaction than iron dextran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I.M 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Iron dextran and iron sorbitol both contain 50 mg/mL recommended dose is 100 mg daily 2 mL on alternate days </a:t>
            </a:r>
            <a:r>
              <a:rPr lang="en-US" dirty="0" err="1" smtClean="0"/>
              <a:t>untill</a:t>
            </a:r>
            <a:r>
              <a:rPr lang="en-US" dirty="0" smtClean="0"/>
              <a:t> total required dose is administered or maximum 2 g . To prevent staining to skin given  deep I.M in buttock using z  track 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I.V Therapy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Iron dextran after test dose 2 ml  iron dextran injected I.V over 5 to 10 min daily</a:t>
            </a:r>
          </a:p>
          <a:p>
            <a:pPr>
              <a:buNone/>
            </a:pPr>
            <a:r>
              <a:rPr lang="en-US" dirty="0" smtClean="0"/>
              <a:t>--------------------- or-----------------------------</a:t>
            </a:r>
          </a:p>
          <a:p>
            <a:r>
              <a:rPr lang="en-US" dirty="0" smtClean="0"/>
              <a:t>Total dose required diluted in 500 mL  NS &amp; infused slowly over 6 to 8 hours under supervision</a:t>
            </a:r>
          </a:p>
          <a:p>
            <a:r>
              <a:rPr lang="en-US" dirty="0" smtClean="0"/>
              <a:t>If required amount greater than 50 mL given on two consecutive days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Comparative properties of iron </a:t>
            </a:r>
            <a:r>
              <a:rPr lang="en-US" sz="2800" b="1" dirty="0" err="1" smtClean="0"/>
              <a:t>dextran</a:t>
            </a:r>
            <a:r>
              <a:rPr lang="en-US" sz="2800" b="1" dirty="0" smtClean="0"/>
              <a:t> and iron </a:t>
            </a:r>
            <a:r>
              <a:rPr lang="en-US" sz="2800" b="1" dirty="0" err="1" smtClean="0"/>
              <a:t>sorbitol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990599"/>
          <a:ext cx="8229600" cy="5274666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114800"/>
                <a:gridCol w="4114800"/>
              </a:tblGrid>
              <a:tr h="49684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Iron </a:t>
                      </a:r>
                      <a:r>
                        <a:rPr lang="en-US" sz="2800" dirty="0" err="1" smtClean="0"/>
                        <a:t>dextran</a:t>
                      </a:r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Iron </a:t>
                      </a:r>
                      <a:r>
                        <a:rPr lang="en-US" sz="2800" dirty="0" err="1" smtClean="0"/>
                        <a:t>sorbitol</a:t>
                      </a:r>
                      <a:r>
                        <a:rPr lang="en-US" sz="2800" dirty="0" smtClean="0"/>
                        <a:t> </a:t>
                      </a:r>
                      <a:endParaRPr lang="en-US" sz="2800" dirty="0"/>
                    </a:p>
                  </a:txBody>
                  <a:tcPr/>
                </a:tc>
              </a:tr>
              <a:tr h="3799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  High molecular weight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  Low molecular weight </a:t>
                      </a:r>
                      <a:endParaRPr lang="en-US" sz="2000" dirty="0"/>
                    </a:p>
                  </a:txBody>
                  <a:tcPr/>
                </a:tc>
              </a:tr>
              <a:tr h="3799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 I.M</a:t>
                      </a:r>
                      <a:r>
                        <a:rPr lang="en-US" sz="2000" baseline="0" dirty="0" smtClean="0"/>
                        <a:t> / I.V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 I.M</a:t>
                      </a:r>
                      <a:endParaRPr lang="en-US" sz="2000" dirty="0"/>
                    </a:p>
                  </a:txBody>
                  <a:tcPr/>
                </a:tc>
              </a:tr>
              <a:tr h="67220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  I.M</a:t>
                      </a:r>
                      <a:r>
                        <a:rPr lang="en-US" sz="2000" baseline="0" dirty="0" smtClean="0"/>
                        <a:t> , 10 -30 % locally bound not available for immediate </a:t>
                      </a:r>
                      <a:r>
                        <a:rPr lang="en-US" sz="2000" baseline="0" dirty="0" err="1" smtClean="0"/>
                        <a:t>utilisation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 Not locally bound </a:t>
                      </a:r>
                      <a:endParaRPr lang="en-US" sz="2000" dirty="0"/>
                    </a:p>
                  </a:txBody>
                  <a:tcPr/>
                </a:tc>
              </a:tr>
              <a:tr h="3799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 Not excreted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 30 % excreted in urine </a:t>
                      </a:r>
                      <a:endParaRPr lang="en-US" sz="2000" dirty="0"/>
                    </a:p>
                  </a:txBody>
                  <a:tcPr/>
                </a:tc>
              </a:tr>
              <a:tr h="3799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 I.M absorbed</a:t>
                      </a:r>
                      <a:r>
                        <a:rPr lang="en-US" sz="2000" baseline="0" dirty="0" smtClean="0"/>
                        <a:t> through </a:t>
                      </a:r>
                      <a:r>
                        <a:rPr lang="en-US" sz="2000" baseline="0" dirty="0" err="1" smtClean="0"/>
                        <a:t>lymphatics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 Absorbed directly in circulation </a:t>
                      </a:r>
                      <a:endParaRPr lang="en-US" sz="2000" dirty="0"/>
                    </a:p>
                  </a:txBody>
                  <a:tcPr/>
                </a:tc>
              </a:tr>
              <a:tr h="13106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 Not bound</a:t>
                      </a:r>
                      <a:r>
                        <a:rPr lang="en-US" sz="2000" baseline="0" dirty="0" smtClean="0"/>
                        <a:t> to </a:t>
                      </a:r>
                      <a:r>
                        <a:rPr lang="en-US" sz="2000" baseline="0" dirty="0" err="1" smtClean="0"/>
                        <a:t>transferrin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 Bound to </a:t>
                      </a:r>
                      <a:r>
                        <a:rPr lang="en-US" sz="2000" dirty="0" err="1" smtClean="0"/>
                        <a:t>transferrin</a:t>
                      </a:r>
                      <a:r>
                        <a:rPr lang="en-US" sz="2000" dirty="0" smtClean="0"/>
                        <a:t> may saturate it  so very high free levels of iron in blood will be attained so not suitable</a:t>
                      </a:r>
                      <a:r>
                        <a:rPr lang="en-US" sz="2000" baseline="0" dirty="0" smtClean="0"/>
                        <a:t> for  I.V administration </a:t>
                      </a:r>
                    </a:p>
                  </a:txBody>
                  <a:tcPr/>
                </a:tc>
              </a:tr>
              <a:tr h="115986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7. Taken up by macrophages and made slowly available to </a:t>
                      </a:r>
                      <a:r>
                        <a:rPr lang="en-US" sz="2000" dirty="0" err="1" smtClean="0"/>
                        <a:t>erythron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7.  Directly available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Adverse effects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Intramuscular:</a:t>
            </a:r>
          </a:p>
          <a:p>
            <a:pPr lvl="1"/>
            <a:r>
              <a:rPr lang="en-US" dirty="0" smtClean="0"/>
              <a:t>Local pain at site , pigmentation of skin , sterile </a:t>
            </a:r>
            <a:r>
              <a:rPr lang="en-US" dirty="0" err="1" smtClean="0"/>
              <a:t>abcess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Systemic: headache, fever, </a:t>
            </a:r>
            <a:r>
              <a:rPr lang="en-US" dirty="0" err="1" smtClean="0"/>
              <a:t>arthralgia</a:t>
            </a:r>
            <a:r>
              <a:rPr lang="en-US" dirty="0" smtClean="0"/>
              <a:t>, backache, tachycardia, flushing </a:t>
            </a:r>
            <a:r>
              <a:rPr lang="en-US" dirty="0" err="1" smtClean="0"/>
              <a:t>hemolysis</a:t>
            </a:r>
            <a:r>
              <a:rPr lang="en-US" dirty="0" smtClean="0"/>
              <a:t> and collapse these effects are probably due to excessive amount of free iron in plasma</a:t>
            </a:r>
          </a:p>
          <a:p>
            <a:pPr lvl="1"/>
            <a:r>
              <a:rPr lang="en-US" dirty="0" smtClean="0"/>
              <a:t>Iron sorbitol may cause disorientation and temporary loss of taste, urine turns black on 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Intravenous </a:t>
            </a:r>
          </a:p>
          <a:p>
            <a:pPr lvl="1"/>
            <a:r>
              <a:rPr lang="en-US" dirty="0" smtClean="0"/>
              <a:t>Systemic reaction of more severe form </a:t>
            </a:r>
          </a:p>
          <a:p>
            <a:pPr lvl="1"/>
            <a:r>
              <a:rPr lang="en-US" dirty="0" err="1" smtClean="0"/>
              <a:t>Anaphylactoid</a:t>
            </a:r>
            <a:r>
              <a:rPr lang="en-US" dirty="0" smtClean="0"/>
              <a:t> reaction can occur within minutes </a:t>
            </a:r>
          </a:p>
          <a:p>
            <a:pPr lvl="1"/>
            <a:r>
              <a:rPr lang="en-US" dirty="0" smtClean="0"/>
              <a:t>Severe chest pain , </a:t>
            </a:r>
            <a:r>
              <a:rPr lang="en-US" dirty="0" err="1" smtClean="0"/>
              <a:t>resp</a:t>
            </a:r>
            <a:r>
              <a:rPr lang="en-US" dirty="0" smtClean="0"/>
              <a:t> distress circulatory collapse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Treatment of Acute iron poisoning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Stomach wash with 1% NaHCO</a:t>
            </a:r>
            <a:r>
              <a:rPr lang="en-US" sz="2800" baseline="-25000" dirty="0" smtClean="0"/>
              <a:t>3  </a:t>
            </a:r>
            <a:r>
              <a:rPr lang="en-US" sz="2800" dirty="0" smtClean="0"/>
              <a:t>to render it insoluble and remove </a:t>
            </a:r>
            <a:r>
              <a:rPr lang="en-US" sz="2800" dirty="0" err="1" smtClean="0"/>
              <a:t>undissolved</a:t>
            </a:r>
            <a:r>
              <a:rPr lang="en-US" sz="2800" dirty="0" smtClean="0"/>
              <a:t> iron tablets 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err="1" smtClean="0"/>
              <a:t>Desferrioxamine</a:t>
            </a:r>
            <a:r>
              <a:rPr lang="en-US" sz="2800" dirty="0" smtClean="0"/>
              <a:t> </a:t>
            </a:r>
            <a:r>
              <a:rPr lang="en-US" sz="2800" dirty="0" err="1" smtClean="0"/>
              <a:t>Mesylate</a:t>
            </a:r>
            <a:r>
              <a:rPr lang="en-US" sz="2800" dirty="0" smtClean="0"/>
              <a:t> 5 to 10 g in 100 mL  isotonic saline or calcium sodium </a:t>
            </a:r>
            <a:r>
              <a:rPr lang="en-US" sz="2800" dirty="0" err="1" smtClean="0"/>
              <a:t>edetate</a:t>
            </a:r>
            <a:r>
              <a:rPr lang="en-US" sz="2800" dirty="0" smtClean="0"/>
              <a:t> 35 to 40 mg/Kg to retard the absorption from GIT 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Early replacement of fluids and electrolytes, correction of metabolic acidosis and hypotension by using RL and </a:t>
            </a:r>
            <a:r>
              <a:rPr lang="en-US" sz="2800" dirty="0" err="1" smtClean="0"/>
              <a:t>vasopressors</a:t>
            </a:r>
            <a:endParaRPr lang="en-US" sz="2800" dirty="0" smtClean="0"/>
          </a:p>
          <a:p>
            <a:pPr marL="571500" indent="-514350">
              <a:buFont typeface="+mj-lt"/>
              <a:buAutoNum type="arabicPeriod"/>
            </a:pPr>
            <a:r>
              <a:rPr lang="en-US" sz="2800" dirty="0" err="1" smtClean="0"/>
              <a:t>I.v</a:t>
            </a:r>
            <a:r>
              <a:rPr lang="en-US" sz="2800" dirty="0" smtClean="0"/>
              <a:t> </a:t>
            </a:r>
            <a:r>
              <a:rPr lang="en-US" sz="2800" dirty="0" err="1" smtClean="0"/>
              <a:t>desferrioxamine</a:t>
            </a:r>
            <a:r>
              <a:rPr lang="en-US" sz="2800" dirty="0" smtClean="0"/>
              <a:t> infusion </a:t>
            </a:r>
          </a:p>
          <a:p>
            <a:pPr marL="571500" indent="-514350">
              <a:buFont typeface="+mj-lt"/>
              <a:buAutoNum type="arabicPeriod"/>
            </a:pPr>
            <a:r>
              <a:rPr lang="en-US" sz="2800" dirty="0" smtClean="0"/>
              <a:t>Diazepam and other anticonvulsants if epileptic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err="1" smtClean="0"/>
              <a:t>Desferrioxamine</a:t>
            </a:r>
            <a:r>
              <a:rPr lang="en-US" dirty="0" smtClean="0"/>
              <a:t> </a:t>
            </a:r>
            <a:r>
              <a:rPr lang="en-US" dirty="0" err="1" smtClean="0"/>
              <a:t>Mesylate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Obtained from </a:t>
            </a:r>
            <a:r>
              <a:rPr lang="en-US" dirty="0" err="1" smtClean="0"/>
              <a:t>streptomyces</a:t>
            </a:r>
            <a:r>
              <a:rPr lang="en-US" dirty="0" smtClean="0"/>
              <a:t> </a:t>
            </a:r>
            <a:r>
              <a:rPr lang="en-US" dirty="0" err="1" smtClean="0"/>
              <a:t>pilosus</a:t>
            </a:r>
            <a:endParaRPr lang="en-US" dirty="0" smtClean="0"/>
          </a:p>
          <a:p>
            <a:r>
              <a:rPr lang="en-US" dirty="0" smtClean="0"/>
              <a:t>Potent specific </a:t>
            </a:r>
            <a:r>
              <a:rPr lang="en-US" dirty="0" err="1" smtClean="0"/>
              <a:t>chelator</a:t>
            </a:r>
            <a:r>
              <a:rPr lang="en-US" dirty="0" smtClean="0"/>
              <a:t> of iron  binds ferric iron to form </a:t>
            </a:r>
            <a:r>
              <a:rPr lang="en-US" dirty="0" err="1" smtClean="0"/>
              <a:t>ferrioxamine</a:t>
            </a:r>
            <a:r>
              <a:rPr lang="en-US" dirty="0" smtClean="0"/>
              <a:t> a stable water soluble </a:t>
            </a:r>
            <a:r>
              <a:rPr lang="en-US" dirty="0" err="1" smtClean="0"/>
              <a:t>chelate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Ferrioxamine</a:t>
            </a:r>
            <a:r>
              <a:rPr lang="en-US" dirty="0" smtClean="0"/>
              <a:t> is excreted 2/3 in urine and 1/3 in bile colors urine reddish brown </a:t>
            </a:r>
          </a:p>
          <a:p>
            <a:r>
              <a:rPr lang="en-US" dirty="0" smtClean="0"/>
              <a:t>Removes iron from </a:t>
            </a:r>
            <a:r>
              <a:rPr lang="en-US" dirty="0" err="1" smtClean="0"/>
              <a:t>hemosiderin</a:t>
            </a:r>
            <a:r>
              <a:rPr lang="en-US" dirty="0" smtClean="0"/>
              <a:t> except that in bone marrow</a:t>
            </a:r>
          </a:p>
          <a:p>
            <a:r>
              <a:rPr lang="en-US" dirty="0" smtClean="0"/>
              <a:t>Well tolerated rapid I.V may cause hypotension, anaphylactic reactions and tachycardia</a:t>
            </a:r>
          </a:p>
          <a:p>
            <a:r>
              <a:rPr lang="en-US" dirty="0" smtClean="0"/>
              <a:t>Allergic reactions and cataract known with chronic administration </a:t>
            </a:r>
          </a:p>
          <a:p>
            <a:r>
              <a:rPr lang="en-US" dirty="0" smtClean="0"/>
              <a:t>Contraindicated in renal disease </a:t>
            </a:r>
            <a:r>
              <a:rPr lang="en-US" dirty="0" err="1" smtClean="0"/>
              <a:t>anuria</a:t>
            </a:r>
            <a:r>
              <a:rPr lang="en-US" dirty="0" smtClean="0"/>
              <a:t> and pregnancy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Iron deficiency anemia</a:t>
            </a:r>
          </a:p>
          <a:p>
            <a:pPr lvl="1"/>
            <a:r>
              <a:rPr lang="en-US" dirty="0" smtClean="0"/>
              <a:t>Hemoglobin = Haem + Globin </a:t>
            </a:r>
          </a:p>
          <a:p>
            <a:pPr lvl="1"/>
            <a:r>
              <a:rPr lang="en-US" dirty="0" smtClean="0"/>
              <a:t>Haem = Ferrous Iron (Fe</a:t>
            </a:r>
            <a:r>
              <a:rPr lang="en-US" baseline="30000" dirty="0" smtClean="0"/>
              <a:t>2+</a:t>
            </a:r>
            <a:r>
              <a:rPr lang="en-US" dirty="0" smtClean="0"/>
              <a:t>) chelated between porphyrin rings and globin chain </a:t>
            </a:r>
          </a:p>
          <a:p>
            <a:pPr lvl="1"/>
            <a:r>
              <a:rPr lang="en-US" dirty="0"/>
              <a:t>When iron is inadequate </a:t>
            </a:r>
            <a:r>
              <a:rPr lang="en-US" dirty="0" smtClean="0"/>
              <a:t>small erythrocytes with insufficient hemoglobin are formed giving rise to microcytic hypochromic anemia</a:t>
            </a:r>
          </a:p>
          <a:p>
            <a:r>
              <a:rPr lang="en-US" dirty="0" smtClean="0"/>
              <a:t>Clinical features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Pallor, fatigue, dizziness, exertional dyspnoea</a:t>
            </a:r>
          </a:p>
          <a:p>
            <a:r>
              <a:rPr lang="en-US" dirty="0" smtClean="0"/>
              <a:t>Total body content of iron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3.5 to 4 gm in adult male , 2.5 gm female </a:t>
            </a:r>
          </a:p>
          <a:p>
            <a:pPr>
              <a:buNone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 smtClean="0"/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IN" sz="2400" dirty="0" err="1" smtClean="0"/>
              <a:t>Tripathi</a:t>
            </a:r>
            <a:r>
              <a:rPr lang="en-IN" sz="2400" dirty="0" smtClean="0"/>
              <a:t> KD, Essentials of medical pharmacology, 6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edition, </a:t>
            </a:r>
            <a:r>
              <a:rPr lang="en-IN" sz="2400" dirty="0" err="1" smtClean="0"/>
              <a:t>Jaypee</a:t>
            </a:r>
            <a:r>
              <a:rPr lang="en-IN" sz="2400" dirty="0" smtClean="0"/>
              <a:t> publication New Delhi</a:t>
            </a:r>
          </a:p>
          <a:p>
            <a:pPr lvl="0" algn="just"/>
            <a:r>
              <a:rPr lang="en-IN" sz="2400" dirty="0" err="1" smtClean="0"/>
              <a:t>Lauraence</a:t>
            </a:r>
            <a:r>
              <a:rPr lang="en-IN" sz="2400" dirty="0" smtClean="0"/>
              <a:t> DR, Bennett TN and Brown MJ. Unwanted effects and adverse drug reactions. Clinical Pharmacology 8</a:t>
            </a:r>
            <a:r>
              <a:rPr lang="en-IN" sz="2400" baseline="30000" dirty="0" smtClean="0"/>
              <a:t>th</a:t>
            </a:r>
            <a:r>
              <a:rPr lang="en-IN" sz="2400" dirty="0" smtClean="0"/>
              <a:t> </a:t>
            </a:r>
            <a:r>
              <a:rPr lang="en-IN" sz="2400" dirty="0" err="1" smtClean="0"/>
              <a:t>edn</a:t>
            </a:r>
            <a:r>
              <a:rPr lang="en-IN" sz="2400" dirty="0" smtClean="0"/>
              <a:t>. Churchill Livingstone 1997</a:t>
            </a:r>
          </a:p>
          <a:p>
            <a:r>
              <a:rPr lang="en-IN" sz="2400" dirty="0" err="1" smtClean="0"/>
              <a:t>Bothwell</a:t>
            </a:r>
            <a:r>
              <a:rPr lang="en-IN" sz="2400" dirty="0" smtClean="0"/>
              <a:t> </a:t>
            </a:r>
            <a:r>
              <a:rPr lang="en-IN" sz="2400" i="1" dirty="0" smtClean="0"/>
              <a:t>TH, Clydesdale FM, Cook JD, et al. The </a:t>
            </a:r>
            <a:r>
              <a:rPr lang="en-IN" sz="2400" dirty="0" smtClean="0"/>
              <a:t>effect of cereals and legumes on iron </a:t>
            </a:r>
            <a:r>
              <a:rPr lang="en-IN" sz="2400" dirty="0" err="1" smtClean="0"/>
              <a:t>availability.Report</a:t>
            </a:r>
            <a:r>
              <a:rPr lang="en-IN" sz="2400" dirty="0" smtClean="0"/>
              <a:t> of the international nutritional </a:t>
            </a:r>
            <a:r>
              <a:rPr lang="en-IN" sz="2400" dirty="0" err="1" smtClean="0"/>
              <a:t>anemia</a:t>
            </a:r>
            <a:r>
              <a:rPr lang="en-IN" sz="2400" dirty="0" smtClean="0"/>
              <a:t> </a:t>
            </a:r>
            <a:r>
              <a:rPr lang="en-IN" sz="2400" dirty="0" err="1" smtClean="0"/>
              <a:t>consulativegroup</a:t>
            </a:r>
            <a:r>
              <a:rPr lang="en-IN" sz="2400" dirty="0" smtClean="0"/>
              <a:t> (INACG). Washington, DC</a:t>
            </a:r>
            <a:r>
              <a:rPr lang="en-IN" sz="2400" smtClean="0"/>
              <a:t>: Nutritional Foundation</a:t>
            </a:r>
            <a:r>
              <a:rPr lang="en-IN" sz="2400" dirty="0" smtClean="0"/>
              <a:t>, 1982.</a:t>
            </a:r>
            <a:endParaRPr lang="en-IN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67056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743200"/>
                <a:gridCol w="213360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IN" dirty="0"/>
                    </a:p>
                  </a:txBody>
                  <a:tcPr/>
                </a:tc>
              </a:tr>
              <a:tr h="5486400">
                <a:tc>
                  <a:txBody>
                    <a:bodyPr/>
                    <a:lstStyle/>
                    <a:p>
                      <a:r>
                        <a:rPr lang="en-IN" dirty="0" smtClean="0">
                          <a:hlinkClick r:id="rId2"/>
                        </a:rPr>
                        <a:t>L </a:t>
                      </a:r>
                      <a:r>
                        <a:rPr lang="en-IN" dirty="0" err="1" smtClean="0">
                          <a:hlinkClick r:id="rId2"/>
                        </a:rPr>
                        <a:t>Hallberg</a:t>
                      </a:r>
                      <a:r>
                        <a:rPr lang="en-IN" dirty="0" smtClean="0"/>
                        <a:t> and </a:t>
                      </a:r>
                    </a:p>
                    <a:p>
                      <a:r>
                        <a:rPr lang="en-IN" dirty="0" smtClean="0">
                          <a:hlinkClick r:id="rId3"/>
                        </a:rPr>
                        <a:t>L </a:t>
                      </a:r>
                      <a:r>
                        <a:rPr lang="en-IN" dirty="0" err="1" smtClean="0">
                          <a:hlinkClick r:id="rId3"/>
                        </a:rPr>
                        <a:t>Rossander</a:t>
                      </a:r>
                      <a:endParaRPr lang="en-IN" dirty="0" smtClean="0"/>
                    </a:p>
                    <a:p>
                      <a:r>
                        <a:rPr lang="en-IN" dirty="0" smtClean="0"/>
                        <a:t/>
                      </a:r>
                      <a:br>
                        <a:rPr lang="en-IN" dirty="0" smtClean="0"/>
                      </a:br>
                      <a:endParaRPr lang="en-US" sz="1800" b="0" i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0" dirty="0" smtClean="0"/>
                        <a:t>Improvement of iron nutrition in developing countries: comparison of adding meat, soy protein, ascorbic acid, citric acid, and ferrous sulphate on iron absorption from a simple Latin American-type of meal. </a:t>
                      </a:r>
                      <a:endParaRPr lang="en-IN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dirty="0" smtClean="0"/>
                        <a:t>The American Society for Clinical Nutrition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Daily requirement of iron </a:t>
            </a:r>
          </a:p>
          <a:p>
            <a:pPr lvl="1"/>
            <a:r>
              <a:rPr lang="en-US" dirty="0" smtClean="0"/>
              <a:t>Adult male 0.5 to 1 mg </a:t>
            </a:r>
          </a:p>
          <a:p>
            <a:pPr lvl="1"/>
            <a:r>
              <a:rPr lang="en-US" dirty="0" smtClean="0"/>
              <a:t>Menstruating female 1-2 mg/ day</a:t>
            </a:r>
          </a:p>
          <a:p>
            <a:pPr lvl="1"/>
            <a:r>
              <a:rPr lang="en-US" dirty="0" smtClean="0"/>
              <a:t>Pregnancy 3-5 mg/day </a:t>
            </a:r>
          </a:p>
          <a:p>
            <a:pPr lvl="1"/>
            <a:r>
              <a:rPr lang="en-US" dirty="0" smtClean="0"/>
              <a:t>Infant 60 µg/Kg</a:t>
            </a:r>
          </a:p>
          <a:p>
            <a:pPr lvl="1"/>
            <a:r>
              <a:rPr lang="en-US" dirty="0" smtClean="0"/>
              <a:t>Children 25 µg/Kg</a:t>
            </a:r>
          </a:p>
          <a:p>
            <a:r>
              <a:rPr lang="en-US" dirty="0" smtClean="0"/>
              <a:t>5- 10 % of the dietary iron is absorbed</a:t>
            </a:r>
          </a:p>
          <a:p>
            <a:r>
              <a:rPr lang="en-US" dirty="0" smtClean="0"/>
              <a:t>1 molecule of hemoglobin = 33% iron </a:t>
            </a:r>
          </a:p>
          <a:p>
            <a:r>
              <a:rPr lang="en-US" dirty="0" smtClean="0"/>
              <a:t>1ml blood loss= 0.5 mg iron loss</a:t>
            </a:r>
          </a:p>
          <a:p>
            <a:r>
              <a:rPr lang="en-US" dirty="0" smtClean="0"/>
              <a:t>Dietary sources of iron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Dietary sources of iron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Rich</a:t>
            </a:r>
            <a:r>
              <a:rPr lang="en-US" sz="4000" dirty="0" smtClean="0"/>
              <a:t> :</a:t>
            </a:r>
            <a:r>
              <a:rPr lang="en-US" sz="4000" dirty="0" err="1" smtClean="0"/>
              <a:t>liver,egg</a:t>
            </a:r>
            <a:r>
              <a:rPr lang="en-US" sz="4000" dirty="0" smtClean="0"/>
              <a:t> </a:t>
            </a:r>
            <a:r>
              <a:rPr lang="en-US" sz="4000" dirty="0" err="1" smtClean="0"/>
              <a:t>yolk,dry</a:t>
            </a:r>
            <a:r>
              <a:rPr lang="en-US" sz="4000" dirty="0" smtClean="0"/>
              <a:t> </a:t>
            </a:r>
            <a:r>
              <a:rPr lang="en-US" sz="4000" dirty="0" err="1" smtClean="0"/>
              <a:t>beans,dry</a:t>
            </a:r>
            <a:r>
              <a:rPr lang="en-US" sz="4000" dirty="0" smtClean="0"/>
              <a:t> </a:t>
            </a:r>
            <a:r>
              <a:rPr lang="en-US" sz="4000" dirty="0" err="1" smtClean="0"/>
              <a:t>fruits,wheat</a:t>
            </a:r>
            <a:r>
              <a:rPr lang="en-US" sz="4000" dirty="0" smtClean="0"/>
              <a:t> </a:t>
            </a:r>
            <a:r>
              <a:rPr lang="en-US" sz="4000" dirty="0" err="1" smtClean="0"/>
              <a:t>germ,yeast</a:t>
            </a:r>
            <a:endParaRPr lang="en-US" sz="4000" dirty="0" smtClean="0"/>
          </a:p>
          <a:p>
            <a:r>
              <a:rPr lang="en-US" sz="4000" b="1" dirty="0" err="1" smtClean="0"/>
              <a:t>Medium</a:t>
            </a:r>
            <a:r>
              <a:rPr lang="en-US" sz="4000" dirty="0" err="1" smtClean="0"/>
              <a:t>:meat,chicken,fish</a:t>
            </a:r>
            <a:r>
              <a:rPr lang="en-US" sz="4000" dirty="0" smtClean="0"/>
              <a:t>, spinach, banana, apple</a:t>
            </a:r>
          </a:p>
          <a:p>
            <a:r>
              <a:rPr lang="en-US" sz="4000" b="1" dirty="0" err="1" smtClean="0"/>
              <a:t>Poor</a:t>
            </a:r>
            <a:r>
              <a:rPr lang="en-US" sz="4000" dirty="0" err="1" smtClean="0"/>
              <a:t>:milk</a:t>
            </a:r>
            <a:r>
              <a:rPr lang="en-US" sz="4000" dirty="0" smtClean="0"/>
              <a:t> and its </a:t>
            </a:r>
            <a:r>
              <a:rPr lang="en-US" sz="4000" dirty="0" err="1" smtClean="0"/>
              <a:t>products,root</a:t>
            </a:r>
            <a:r>
              <a:rPr lang="en-US" sz="4000" dirty="0" smtClean="0"/>
              <a:t> vegetables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000" dirty="0" err="1" smtClean="0"/>
              <a:t>Haeme</a:t>
            </a:r>
            <a:r>
              <a:rPr lang="en-US" sz="4000" dirty="0" smtClean="0"/>
              <a:t> iron is better absorbed, but forms a smaller fraction of the dietary iron(6%).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Dietary iron :</a:t>
            </a:r>
            <a:r>
              <a:rPr lang="en-US" sz="4000" dirty="0" err="1" smtClean="0"/>
              <a:t>Haeme</a:t>
            </a:r>
            <a:r>
              <a:rPr lang="en-US" sz="4000" dirty="0" smtClean="0"/>
              <a:t> or non </a:t>
            </a:r>
            <a:r>
              <a:rPr lang="en-US" sz="4000" dirty="0" err="1" smtClean="0"/>
              <a:t>haeme</a:t>
            </a:r>
            <a:r>
              <a:rPr lang="en-US" sz="4000" dirty="0" smtClean="0"/>
              <a:t> /Inorganic iron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Non </a:t>
            </a:r>
            <a:r>
              <a:rPr lang="en-US" sz="4000" dirty="0" err="1" smtClean="0"/>
              <a:t>haeme</a:t>
            </a:r>
            <a:r>
              <a:rPr lang="en-US" sz="4000" dirty="0" smtClean="0"/>
              <a:t> iron and iron in inorganic form is present as ferric iron must be first reduced to </a:t>
            </a:r>
            <a:r>
              <a:rPr lang="en-US" sz="4000" b="1" dirty="0" smtClean="0"/>
              <a:t>ferrous iron </a:t>
            </a:r>
            <a:r>
              <a:rPr lang="en-US" sz="2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Pharmacokinetics</a:t>
            </a:r>
          </a:p>
          <a:p>
            <a:pPr lvl="2"/>
            <a:r>
              <a:rPr lang="en-US" dirty="0" smtClean="0"/>
              <a:t>Dietary iron mostly in the ferric form (Fe</a:t>
            </a:r>
            <a:r>
              <a:rPr lang="en-US" baseline="30000" dirty="0" smtClean="0"/>
              <a:t>3+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sz="2400" dirty="0" smtClean="0"/>
              <a:t>In the stomach           Fe</a:t>
            </a:r>
            <a:r>
              <a:rPr lang="en-US" sz="2400" baseline="30000" dirty="0" smtClean="0"/>
              <a:t>3+                                     </a:t>
            </a:r>
            <a:r>
              <a:rPr lang="en-US" sz="2400" dirty="0" smtClean="0"/>
              <a:t>Fe</a:t>
            </a:r>
            <a:r>
              <a:rPr lang="en-US" sz="2400" baseline="30000" dirty="0" smtClean="0"/>
              <a:t>2+              </a:t>
            </a:r>
          </a:p>
          <a:p>
            <a:pPr>
              <a:buNone/>
            </a:pPr>
            <a:endParaRPr lang="en-US" sz="2400" baseline="30000" dirty="0"/>
          </a:p>
          <a:p>
            <a:pPr>
              <a:buNone/>
            </a:pPr>
            <a:r>
              <a:rPr lang="en-US" sz="2400" dirty="0" smtClean="0"/>
              <a:t>In   the mucosal cells    Fe</a:t>
            </a:r>
            <a:r>
              <a:rPr lang="en-US" sz="2400" baseline="30000" dirty="0" smtClean="0"/>
              <a:t>2+                                   </a:t>
            </a:r>
            <a:r>
              <a:rPr lang="en-US" sz="2400" dirty="0" smtClean="0"/>
              <a:t>Fe</a:t>
            </a:r>
            <a:r>
              <a:rPr lang="en-US" sz="2400" baseline="30000" dirty="0" smtClean="0"/>
              <a:t>3+         </a:t>
            </a:r>
            <a:r>
              <a:rPr lang="en-US" sz="2400" dirty="0" smtClean="0"/>
              <a:t>      Apoferritin</a:t>
            </a:r>
          </a:p>
          <a:p>
            <a:pPr>
              <a:buNone/>
            </a:pPr>
            <a:r>
              <a:rPr lang="en-US" sz="2400" baseline="30000" dirty="0" smtClean="0"/>
              <a:t>                                                         </a:t>
            </a:r>
          </a:p>
          <a:p>
            <a:pPr>
              <a:buNone/>
            </a:pPr>
            <a:endParaRPr lang="en-US" sz="2400" baseline="30000" dirty="0"/>
          </a:p>
          <a:p>
            <a:pPr>
              <a:buNone/>
            </a:pPr>
            <a:r>
              <a:rPr lang="en-US" sz="2400" dirty="0" smtClean="0"/>
              <a:t>                                                                                </a:t>
            </a:r>
            <a:r>
              <a:rPr lang="en-US" sz="2400" baseline="30000" dirty="0" smtClean="0"/>
              <a:t> </a:t>
            </a:r>
            <a:r>
              <a:rPr lang="en-US" sz="2400" dirty="0" smtClean="0"/>
              <a:t>Ferritin ( Stored) </a:t>
            </a:r>
            <a:endParaRPr lang="en-US" sz="2400" baseline="30000" dirty="0" smtClean="0"/>
          </a:p>
          <a:p>
            <a:pPr lvl="1">
              <a:buNone/>
            </a:pPr>
            <a:r>
              <a:rPr lang="en-US" sz="2000" baseline="30000" dirty="0"/>
              <a:t> </a:t>
            </a:r>
            <a:r>
              <a:rPr lang="en-US" sz="2000" baseline="30000" dirty="0" smtClean="0"/>
              <a:t>                                            </a:t>
            </a:r>
            <a:r>
              <a:rPr lang="en-US" sz="2000" dirty="0" smtClean="0"/>
              <a:t>                                                      </a:t>
            </a:r>
          </a:p>
          <a:p>
            <a:pPr lvl="1">
              <a:buNone/>
            </a:pPr>
            <a:r>
              <a:rPr lang="en-US" sz="2000" dirty="0" smtClean="0"/>
              <a:t>                                                                                             Iron slowly released    </a:t>
            </a:r>
          </a:p>
          <a:p>
            <a:pPr lvl="1">
              <a:buNone/>
            </a:pPr>
            <a:r>
              <a:rPr lang="en-US" sz="2000" dirty="0" smtClean="0"/>
              <a:t> </a:t>
            </a:r>
          </a:p>
          <a:p>
            <a:pPr lvl="1">
              <a:buNone/>
            </a:pPr>
            <a:r>
              <a:rPr lang="en-US" sz="2000" dirty="0" smtClean="0"/>
              <a:t>In the plasma                 Fe2+                                          Fe3+         +      Transferrin 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                       </a:t>
            </a:r>
          </a:p>
          <a:p>
            <a:pPr lvl="1">
              <a:buNone/>
            </a:pPr>
            <a:r>
              <a:rPr lang="en-US" sz="2000" dirty="0" smtClean="0"/>
              <a:t>                                                                                          Iron bound transferrin </a:t>
            </a:r>
          </a:p>
          <a:p>
            <a:pPr lvl="1">
              <a:buNone/>
            </a:pPr>
            <a:r>
              <a:rPr lang="en-US" sz="2000" dirty="0" smtClean="0"/>
              <a:t>                                                                                                          Transfers iron to</a:t>
            </a:r>
          </a:p>
          <a:p>
            <a:pPr lvl="1">
              <a:buNone/>
            </a:pPr>
            <a:r>
              <a:rPr lang="en-US" sz="2000" dirty="0" smtClean="0"/>
              <a:t>                                                                    </a:t>
            </a:r>
          </a:p>
          <a:p>
            <a:pPr lvl="1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          bone marrow , Liver , Spleen     ( Stored)                   </a:t>
            </a:r>
            <a:endParaRPr lang="en-US" sz="2400" dirty="0"/>
          </a:p>
        </p:txBody>
      </p:sp>
      <p:sp>
        <p:nvSpPr>
          <p:cNvPr id="13" name="Down Arrow 12"/>
          <p:cNvSpPr/>
          <p:nvPr/>
        </p:nvSpPr>
        <p:spPr>
          <a:xfrm>
            <a:off x="5334000" y="22860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3200400" y="1524000"/>
            <a:ext cx="1216152" cy="76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Left-Right Arrow 14"/>
          <p:cNvSpPr/>
          <p:nvPr/>
        </p:nvSpPr>
        <p:spPr>
          <a:xfrm>
            <a:off x="3352800" y="2133600"/>
            <a:ext cx="1216152" cy="76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urved Left Arrow 15"/>
          <p:cNvSpPr/>
          <p:nvPr/>
        </p:nvSpPr>
        <p:spPr>
          <a:xfrm>
            <a:off x="3886200" y="3048000"/>
            <a:ext cx="1676400" cy="381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eft-Right Arrow 16"/>
          <p:cNvSpPr/>
          <p:nvPr/>
        </p:nvSpPr>
        <p:spPr>
          <a:xfrm>
            <a:off x="4114800" y="4038600"/>
            <a:ext cx="1216152" cy="76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6781800" y="41910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>
            <a:off x="6172200" y="5105400"/>
            <a:ext cx="4571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3733800" y="1828800"/>
            <a:ext cx="3810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Iron excretion </a:t>
            </a:r>
          </a:p>
          <a:p>
            <a:pPr lvl="1"/>
            <a:r>
              <a:rPr lang="en-US" dirty="0" smtClean="0"/>
              <a:t> Tenaciously conserved in body 0.5 to 1 mg excreted </a:t>
            </a:r>
          </a:p>
          <a:p>
            <a:pPr lvl="1"/>
            <a:r>
              <a:rPr lang="en-US" dirty="0" smtClean="0"/>
              <a:t>Intestine , Bile and sweat       </a:t>
            </a:r>
          </a:p>
          <a:p>
            <a:pPr lvl="1"/>
            <a:r>
              <a:rPr lang="en-US" dirty="0" smtClean="0"/>
              <a:t>Menstrual blood loss 0.5 to 1 mg/ day </a:t>
            </a:r>
          </a:p>
          <a:p>
            <a:pPr lvl="1"/>
            <a:r>
              <a:rPr lang="en-US" dirty="0" smtClean="0"/>
              <a:t>Milk  1.5 mg appears in milk daily during lactation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Calibri" pitchFamily="34" charset="0"/>
              </a:rPr>
              <a:t>Factors affecting iron absorption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>
                <a:latin typeface="Calibri" pitchFamily="34" charset="0"/>
              </a:rPr>
              <a:t>Facilitated by </a:t>
            </a:r>
          </a:p>
          <a:p>
            <a:pPr lvl="2"/>
            <a:r>
              <a:rPr lang="en-US" sz="2900" dirty="0" smtClean="0">
                <a:latin typeface="Calibri" pitchFamily="34" charset="0"/>
              </a:rPr>
              <a:t>Acidic pH of stomach , </a:t>
            </a:r>
          </a:p>
          <a:p>
            <a:pPr lvl="2"/>
            <a:r>
              <a:rPr lang="en-US" sz="2900" dirty="0" smtClean="0">
                <a:latin typeface="Calibri" pitchFamily="34" charset="0"/>
              </a:rPr>
              <a:t>Ascorbic acid </a:t>
            </a:r>
          </a:p>
          <a:p>
            <a:pPr lvl="2"/>
            <a:r>
              <a:rPr lang="en-US" sz="2900" dirty="0" err="1" smtClean="0">
                <a:latin typeface="Calibri" pitchFamily="34" charset="0"/>
              </a:rPr>
              <a:t>Cysteine</a:t>
            </a:r>
            <a:r>
              <a:rPr lang="en-US" sz="2900" dirty="0" smtClean="0">
                <a:latin typeface="Calibri" pitchFamily="34" charset="0"/>
              </a:rPr>
              <a:t>  by reducing ferric to ferrous form </a:t>
            </a:r>
          </a:p>
          <a:p>
            <a:pPr lvl="1"/>
            <a:r>
              <a:rPr lang="en-US" sz="3200" dirty="0" smtClean="0">
                <a:latin typeface="Calibri" pitchFamily="34" charset="0"/>
              </a:rPr>
              <a:t>Inhibited by </a:t>
            </a:r>
          </a:p>
          <a:p>
            <a:pPr lvl="2"/>
            <a:r>
              <a:rPr lang="en-US" sz="2900" dirty="0" smtClean="0">
                <a:latin typeface="Calibri" pitchFamily="34" charset="0"/>
              </a:rPr>
              <a:t>Excess phosphates, oxalates, </a:t>
            </a:r>
            <a:r>
              <a:rPr lang="en-US" sz="2900" dirty="0" err="1" smtClean="0">
                <a:latin typeface="Calibri" pitchFamily="34" charset="0"/>
              </a:rPr>
              <a:t>Phytates</a:t>
            </a:r>
            <a:r>
              <a:rPr lang="en-US" sz="2900" dirty="0" smtClean="0">
                <a:latin typeface="Calibri" pitchFamily="34" charset="0"/>
              </a:rPr>
              <a:t> </a:t>
            </a:r>
          </a:p>
          <a:p>
            <a:pPr lvl="2"/>
            <a:r>
              <a:rPr lang="en-US" sz="2900" dirty="0" smtClean="0">
                <a:latin typeface="Calibri" pitchFamily="34" charset="0"/>
              </a:rPr>
              <a:t>Milk, antacids, tetracycline </a:t>
            </a:r>
            <a:r>
              <a:rPr lang="en-US" sz="2900" dirty="0" smtClean="0">
                <a:latin typeface="Calibri"/>
              </a:rPr>
              <a:t>↓</a:t>
            </a:r>
            <a:r>
              <a:rPr lang="en-US" sz="2900" dirty="0" smtClean="0">
                <a:latin typeface="Calibri" pitchFamily="34" charset="0"/>
              </a:rPr>
              <a:t> iron absorption by forming insoluble complexes.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1466</Words>
  <Application>Microsoft Office PowerPoint</Application>
  <PresentationFormat>On-screen Show (4:3)</PresentationFormat>
  <Paragraphs>202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Drug treatment of iron deficiency anemia</vt:lpstr>
      <vt:lpstr>Slide 2</vt:lpstr>
      <vt:lpstr>Slide 3</vt:lpstr>
      <vt:lpstr>Slide 4</vt:lpstr>
      <vt:lpstr>Dietary sources of iron</vt:lpstr>
      <vt:lpstr>Slide 6</vt:lpstr>
      <vt:lpstr>Slide 7</vt:lpstr>
      <vt:lpstr>Slide 8</vt:lpstr>
      <vt:lpstr>Factors affecting iron absorption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Causes of failure of oral iron therapy </vt:lpstr>
      <vt:lpstr>Adverse reactions to oral iron </vt:lpstr>
      <vt:lpstr>Indications of parenteral therapy</vt:lpstr>
      <vt:lpstr>Calculation for parenteral iron </vt:lpstr>
      <vt:lpstr>Parenteral iron preparations </vt:lpstr>
      <vt:lpstr>I.M therapy </vt:lpstr>
      <vt:lpstr>I.V Therapy </vt:lpstr>
      <vt:lpstr>Comparative properties of iron dextran and iron sorbitol </vt:lpstr>
      <vt:lpstr>Adverse effects </vt:lpstr>
      <vt:lpstr>Adverse effects </vt:lpstr>
      <vt:lpstr>Treatment of Acute iron poisoning </vt:lpstr>
      <vt:lpstr>Desferrioxamine Mesylate </vt:lpstr>
      <vt:lpstr>References</vt:lpstr>
      <vt:lpstr>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treatment of iron deficiency anaemia</dc:title>
  <dc:creator>dell</dc:creator>
  <cp:lastModifiedBy>lenovo</cp:lastModifiedBy>
  <cp:revision>106</cp:revision>
  <dcterms:created xsi:type="dcterms:W3CDTF">2009-01-05T14:15:07Z</dcterms:created>
  <dcterms:modified xsi:type="dcterms:W3CDTF">2020-08-13T07:33:42Z</dcterms:modified>
</cp:coreProperties>
</file>