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1"/>
  </p:notesMasterIdLst>
  <p:sldIdLst>
    <p:sldId id="353" r:id="rId2"/>
    <p:sldId id="358" r:id="rId3"/>
    <p:sldId id="359" r:id="rId4"/>
    <p:sldId id="292" r:id="rId5"/>
    <p:sldId id="256" r:id="rId6"/>
    <p:sldId id="325" r:id="rId7"/>
    <p:sldId id="257" r:id="rId8"/>
    <p:sldId id="331" r:id="rId9"/>
    <p:sldId id="326" r:id="rId10"/>
    <p:sldId id="330" r:id="rId11"/>
    <p:sldId id="258" r:id="rId12"/>
    <p:sldId id="341" r:id="rId13"/>
    <p:sldId id="342" r:id="rId14"/>
    <p:sldId id="332" r:id="rId15"/>
    <p:sldId id="267" r:id="rId16"/>
    <p:sldId id="354" r:id="rId17"/>
    <p:sldId id="355" r:id="rId18"/>
    <p:sldId id="356" r:id="rId19"/>
    <p:sldId id="334" r:id="rId20"/>
    <p:sldId id="335" r:id="rId21"/>
    <p:sldId id="270" r:id="rId22"/>
    <p:sldId id="333" r:id="rId23"/>
    <p:sldId id="337" r:id="rId24"/>
    <p:sldId id="340" r:id="rId25"/>
    <p:sldId id="336" r:id="rId26"/>
    <p:sldId id="323" r:id="rId27"/>
    <p:sldId id="338" r:id="rId28"/>
    <p:sldId id="339" r:id="rId29"/>
    <p:sldId id="324" r:id="rId30"/>
    <p:sldId id="273" r:id="rId31"/>
    <p:sldId id="306" r:id="rId32"/>
    <p:sldId id="344" r:id="rId33"/>
    <p:sldId id="307" r:id="rId34"/>
    <p:sldId id="274" r:id="rId35"/>
    <p:sldId id="345" r:id="rId36"/>
    <p:sldId id="313" r:id="rId37"/>
    <p:sldId id="348" r:id="rId38"/>
    <p:sldId id="285" r:id="rId39"/>
    <p:sldId id="349" r:id="rId40"/>
    <p:sldId id="286" r:id="rId41"/>
    <p:sldId id="279" r:id="rId42"/>
    <p:sldId id="280" r:id="rId43"/>
    <p:sldId id="350" r:id="rId44"/>
    <p:sldId id="281" r:id="rId45"/>
    <p:sldId id="287" r:id="rId46"/>
    <p:sldId id="314" r:id="rId47"/>
    <p:sldId id="288" r:id="rId48"/>
    <p:sldId id="291" r:id="rId49"/>
    <p:sldId id="294" r:id="rId50"/>
    <p:sldId id="295" r:id="rId51"/>
    <p:sldId id="351" r:id="rId52"/>
    <p:sldId id="296" r:id="rId53"/>
    <p:sldId id="315" r:id="rId54"/>
    <p:sldId id="297" r:id="rId55"/>
    <p:sldId id="298" r:id="rId56"/>
    <p:sldId id="352" r:id="rId57"/>
    <p:sldId id="299" r:id="rId58"/>
    <p:sldId id="300" r:id="rId59"/>
    <p:sldId id="305" r:id="rId60"/>
    <p:sldId id="413" r:id="rId61"/>
    <p:sldId id="301" r:id="rId62"/>
    <p:sldId id="316" r:id="rId63"/>
    <p:sldId id="302" r:id="rId64"/>
    <p:sldId id="303" r:id="rId65"/>
    <p:sldId id="304" r:id="rId66"/>
    <p:sldId id="357" r:id="rId67"/>
    <p:sldId id="411" r:id="rId68"/>
    <p:sldId id="412" r:id="rId69"/>
    <p:sldId id="410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321B0-21C1-484C-AFE2-B8652E6C5EE1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81FDB-1C13-4FA6-AEBE-C60166EBE2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021A-EA52-4AA8-99DB-BE7050123CB5}" type="datetimeFigureOut">
              <a:rPr lang="en-US" smtClean="0"/>
              <a:pPr/>
              <a:t>3/11/2014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F72E6-EFA9-4056-8D3B-111DFF9F0C5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lancet.com/journals/lancet/article/PIIS0140-6736%2807%2960784-3/abstract" TargetMode="External"/><Relationship Id="rId7" Type="http://schemas.openxmlformats.org/officeDocument/2006/relationships/hyperlink" Target="http://www.thelancet.com/search/results?fieldName=Authors&amp;searchTerm=Paul+Emery" TargetMode="External"/><Relationship Id="rId2" Type="http://schemas.openxmlformats.org/officeDocument/2006/relationships/hyperlink" Target="http://www.thelancet.com/search/results?fieldName=Authors&amp;searchTerm=Josef%20S+Smol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lancet.com/search/results?fieldName=Authors&amp;searchTerm=Michael%20H+Weisman" TargetMode="External"/><Relationship Id="rId5" Type="http://schemas.openxmlformats.org/officeDocument/2006/relationships/hyperlink" Target="http://www.thelancet.com/search/results?fieldName=Authors&amp;searchTerm=Marcus+Koeller" TargetMode="External"/><Relationship Id="rId4" Type="http://schemas.openxmlformats.org/officeDocument/2006/relationships/hyperlink" Target="http://www.thelancet.com/search/results?fieldName=Authors&amp;searchTerm=Daniel+Aletaha" TargetMode="Externa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Rheumatoid Arthritis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Autofit/>
          </a:bodyPr>
          <a:lstStyle/>
          <a:p>
            <a:r>
              <a:rPr lang="en-US" sz="2800" dirty="0"/>
              <a:t>1987 American College of Rheumatology Revised criteria for the diagnosis of Rheumatoid Arthritis:</a:t>
            </a:r>
          </a:p>
          <a:p>
            <a:pPr lvl="1"/>
            <a:r>
              <a:rPr lang="en-US" dirty="0"/>
              <a:t>At least four of the following</a:t>
            </a:r>
          </a:p>
          <a:p>
            <a:pPr lvl="2"/>
            <a:r>
              <a:rPr lang="en-US" sz="2800" dirty="0"/>
              <a:t>Morning stiffness &gt; 1hour</a:t>
            </a:r>
          </a:p>
          <a:p>
            <a:pPr lvl="2"/>
            <a:r>
              <a:rPr lang="en-US" sz="2800" dirty="0" err="1"/>
              <a:t>Synovitis</a:t>
            </a:r>
            <a:r>
              <a:rPr lang="en-US" sz="2800" dirty="0"/>
              <a:t> in three joints simultaneously</a:t>
            </a:r>
          </a:p>
          <a:p>
            <a:pPr lvl="2"/>
            <a:r>
              <a:rPr lang="en-US" sz="2800" dirty="0" err="1"/>
              <a:t>Synovitis</a:t>
            </a:r>
            <a:r>
              <a:rPr lang="en-US" sz="2800" dirty="0"/>
              <a:t> in wrist or hand MCP or PIP joints</a:t>
            </a:r>
          </a:p>
          <a:p>
            <a:pPr lvl="2"/>
            <a:r>
              <a:rPr lang="en-US" sz="2800" dirty="0"/>
              <a:t>Symmetrical arthritis (some joint areas on both sides of the body)</a:t>
            </a:r>
          </a:p>
          <a:p>
            <a:pPr lvl="2"/>
            <a:r>
              <a:rPr lang="en-US" sz="2800" dirty="0"/>
              <a:t>Rheumatoid nodules</a:t>
            </a:r>
          </a:p>
          <a:p>
            <a:pPr lvl="2"/>
            <a:r>
              <a:rPr lang="en-US" sz="2800" dirty="0"/>
              <a:t>Serum rheumatoid factor</a:t>
            </a:r>
          </a:p>
          <a:p>
            <a:pPr lvl="2"/>
            <a:r>
              <a:rPr lang="en-US" sz="2800" dirty="0"/>
              <a:t>Radiographic changes typical of Rheumatoid Arthritis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Pathophysiology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553480" cy="494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+mj-lt"/>
                <a:cs typeface="Aharoni" pitchFamily="2" charset="-79"/>
              </a:rPr>
              <a:t>Disease comprises 3 pathological processes: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latin typeface="+mj-lt"/>
                <a:cs typeface="Aharoni" pitchFamily="2" charset="-79"/>
              </a:rPr>
              <a:t>Inflammation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latin typeface="+mj-lt"/>
                <a:cs typeface="Aharoni" pitchFamily="2" charset="-79"/>
              </a:rPr>
              <a:t>Synovial proliferation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latin typeface="+mj-lt"/>
                <a:cs typeface="Aharoni" pitchFamily="2" charset="-79"/>
              </a:rPr>
              <a:t>Joint tissue destruction</a:t>
            </a:r>
            <a:endParaRPr lang="en-IN" sz="3600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Autofit/>
          </a:bodyPr>
          <a:lstStyle/>
          <a:p>
            <a:pPr>
              <a:buNone/>
            </a:pPr>
            <a:endParaRPr lang="en-IN" dirty="0" smtClean="0"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Earliest lesion-</a:t>
            </a:r>
            <a:r>
              <a:rPr lang="en-US" dirty="0" err="1" smtClean="0"/>
              <a:t>vasculitis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Cause edema of </a:t>
            </a:r>
            <a:r>
              <a:rPr lang="en-US" dirty="0" err="1" smtClean="0"/>
              <a:t>synovium</a:t>
            </a:r>
            <a:r>
              <a:rPr lang="en-US" dirty="0" smtClean="0"/>
              <a:t> and infiltration with mononuclear </a:t>
            </a:r>
            <a:r>
              <a:rPr lang="en-US" dirty="0" err="1" smtClean="0"/>
              <a:t>cells,macrophages,lymphocytes,plasma</a:t>
            </a:r>
            <a:r>
              <a:rPr lang="en-US" dirty="0" smtClean="0"/>
              <a:t> cells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Activated </a:t>
            </a:r>
            <a:r>
              <a:rPr lang="en-US" dirty="0" err="1" smtClean="0"/>
              <a:t>macrophages,lymphocytes,fibroblasts</a:t>
            </a:r>
            <a:r>
              <a:rPr lang="en-US" dirty="0" smtClean="0"/>
              <a:t> produce –cytokines cause further synovial proliferation and inflammation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Synovial fluid contain-</a:t>
            </a:r>
            <a:r>
              <a:rPr lang="en-US" dirty="0" err="1" smtClean="0"/>
              <a:t>PGs,TNF</a:t>
            </a:r>
            <a:r>
              <a:rPr lang="en-US" dirty="0" smtClean="0"/>
              <a:t>-</a:t>
            </a:r>
            <a:r>
              <a:rPr lang="en-US" dirty="0" err="1" smtClean="0"/>
              <a:t>alpha,luekotreiene</a:t>
            </a:r>
            <a:r>
              <a:rPr lang="en-US" dirty="0" smtClean="0"/>
              <a:t> B4,interleukins(IL-1,IL-6)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TNF-</a:t>
            </a:r>
            <a:r>
              <a:rPr lang="en-US" dirty="0" err="1" smtClean="0"/>
              <a:t>alpha,interleukins</a:t>
            </a:r>
            <a:r>
              <a:rPr lang="en-US" dirty="0" smtClean="0"/>
              <a:t>(IL-1,IL-6) –central mediators of active </a:t>
            </a:r>
            <a:r>
              <a:rPr lang="en-US" dirty="0" err="1" smtClean="0"/>
              <a:t>rhuematoid</a:t>
            </a:r>
            <a:r>
              <a:rPr lang="en-US" dirty="0" smtClean="0"/>
              <a:t> process-cause joint </a:t>
            </a:r>
            <a:r>
              <a:rPr lang="en-US" dirty="0" smtClean="0">
                <a:cs typeface="Aharoni" pitchFamily="2" charset="-79"/>
              </a:rPr>
              <a:t>destruction</a:t>
            </a:r>
            <a:endParaRPr lang="en-IN" dirty="0" smtClean="0">
              <a:cs typeface="Aharoni" pitchFamily="2" charset="-79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928670"/>
            <a:ext cx="685804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Rheumatoid_arthritis_join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0"/>
            <a:ext cx="585791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000" dirty="0"/>
          </a:p>
          <a:p>
            <a:pPr lvl="1">
              <a:buFont typeface="Wingdings" pitchFamily="2" charset="2"/>
              <a:buChar char="q"/>
            </a:pPr>
            <a:r>
              <a:rPr lang="en-US" sz="4000" dirty="0"/>
              <a:t>Rheumatoid factor, an </a:t>
            </a:r>
            <a:r>
              <a:rPr lang="en-US" sz="4000" dirty="0" err="1"/>
              <a:t>IgM</a:t>
            </a:r>
            <a:r>
              <a:rPr lang="en-US" sz="4000" dirty="0"/>
              <a:t> antibody is seen in the sera of 75% of patients with rheumatoid arthritis. 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dirty="0" smtClean="0"/>
              <a:t>Antinuclear </a:t>
            </a:r>
            <a:r>
              <a:rPr lang="en-US" sz="4000" dirty="0"/>
              <a:t>antibody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sz="3200" dirty="0"/>
              <a:t>The ESR is elevated both in the acute and chronic phases of the disease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 smtClean="0"/>
              <a:t>A </a:t>
            </a:r>
            <a:r>
              <a:rPr lang="en-US" sz="3200" dirty="0"/>
              <a:t>moderate anemia 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 smtClean="0"/>
              <a:t>The </a:t>
            </a:r>
            <a:r>
              <a:rPr lang="en-US" sz="3200" dirty="0"/>
              <a:t>white count is normal or slightly increased but </a:t>
            </a:r>
            <a:r>
              <a:rPr lang="en-US" sz="3200" dirty="0" err="1"/>
              <a:t>leukopenia</a:t>
            </a:r>
            <a:r>
              <a:rPr lang="en-US" sz="3200" dirty="0"/>
              <a:t> may occur, often in presence of </a:t>
            </a:r>
            <a:r>
              <a:rPr lang="en-US" sz="3200" dirty="0" err="1"/>
              <a:t>splenomegaly</a:t>
            </a:r>
            <a:r>
              <a:rPr lang="en-US" sz="3200" dirty="0"/>
              <a:t> (e.g., </a:t>
            </a:r>
            <a:r>
              <a:rPr lang="en-US" sz="3200" dirty="0" err="1"/>
              <a:t>Felty’s</a:t>
            </a:r>
            <a:r>
              <a:rPr lang="en-US" sz="3200" dirty="0"/>
              <a:t> syndrome)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 smtClean="0"/>
              <a:t>The </a:t>
            </a:r>
            <a:r>
              <a:rPr lang="en-US" sz="3200" dirty="0"/>
              <a:t>platelet count is often elevated in proportion to the degree of joint inflammation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Joint fluid examination is valuable. The fluid is translucent to opaque and has between 3000 and 50,000 WBCs /</a:t>
            </a:r>
            <a:r>
              <a:rPr lang="en-US" sz="2800" dirty="0" err="1" smtClean="0"/>
              <a:t>microL</a:t>
            </a:r>
            <a:r>
              <a:rPr lang="en-US" sz="2800" dirty="0" smtClean="0"/>
              <a:t>. There are 50% or more </a:t>
            </a:r>
            <a:r>
              <a:rPr lang="en-US" sz="2800" dirty="0" err="1" smtClean="0"/>
              <a:t>polymorphonuclear</a:t>
            </a:r>
            <a:r>
              <a:rPr lang="en-US" sz="2800" dirty="0" smtClean="0"/>
              <a:t> leukocytes. </a:t>
            </a:r>
          </a:p>
          <a:p>
            <a:r>
              <a:rPr lang="en-US" sz="2800" dirty="0" smtClean="0"/>
              <a:t>X-rays</a:t>
            </a:r>
            <a:endParaRPr lang="en-US" sz="2800" dirty="0"/>
          </a:p>
          <a:p>
            <a:pPr lvl="1"/>
            <a:r>
              <a:rPr lang="en-US" dirty="0" smtClean="0"/>
              <a:t>Soft </a:t>
            </a:r>
            <a:r>
              <a:rPr lang="en-US" dirty="0"/>
              <a:t>tissue swelling and </a:t>
            </a:r>
            <a:r>
              <a:rPr lang="en-US" dirty="0" err="1"/>
              <a:t>juxta-articular</a:t>
            </a:r>
            <a:r>
              <a:rPr lang="en-US" dirty="0"/>
              <a:t> </a:t>
            </a:r>
            <a:r>
              <a:rPr lang="en-US" dirty="0" smtClean="0"/>
              <a:t>demineralization</a:t>
            </a:r>
          </a:p>
          <a:p>
            <a:pPr lvl="1"/>
            <a:r>
              <a:rPr lang="en-US" dirty="0" smtClean="0"/>
              <a:t> Joint </a:t>
            </a:r>
            <a:r>
              <a:rPr lang="en-US" dirty="0"/>
              <a:t>space narrowing and erosions 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Rheumatoid Arthritis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600" dirty="0"/>
          </a:p>
          <a:p>
            <a:pPr lvl="1"/>
            <a:r>
              <a:rPr lang="en-US" sz="3600" dirty="0"/>
              <a:t>G</a:t>
            </a:r>
            <a:r>
              <a:rPr lang="en-US" sz="3600" dirty="0" smtClean="0"/>
              <a:t>oal </a:t>
            </a:r>
            <a:r>
              <a:rPr lang="en-US" sz="3600" dirty="0"/>
              <a:t>of treatment </a:t>
            </a:r>
          </a:p>
          <a:p>
            <a:pPr lvl="2"/>
            <a:r>
              <a:rPr lang="en-US" sz="3600" dirty="0"/>
              <a:t>reduce inflammation and pain, </a:t>
            </a:r>
          </a:p>
          <a:p>
            <a:pPr lvl="2"/>
            <a:r>
              <a:rPr lang="en-US" sz="3600" dirty="0"/>
              <a:t>preservation of function, and </a:t>
            </a:r>
          </a:p>
          <a:p>
            <a:pPr lvl="2"/>
            <a:r>
              <a:rPr lang="en-US" sz="3600" dirty="0"/>
              <a:t>prevention of deformity.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 IS ARTHRITIDES?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000" dirty="0" smtClean="0"/>
              <a:t>Group of conditions causing inflammation of joints</a:t>
            </a:r>
          </a:p>
          <a:p>
            <a:pPr>
              <a:buFont typeface="Wingdings" pitchFamily="2" charset="2"/>
              <a:buChar char="q"/>
            </a:pPr>
            <a:endParaRPr lang="en-US" sz="4000" dirty="0" smtClean="0"/>
          </a:p>
          <a:p>
            <a:pPr>
              <a:buFont typeface="Wingdings" pitchFamily="2" charset="2"/>
              <a:buChar char="q"/>
            </a:pPr>
            <a:endParaRPr lang="en-US" sz="4000" dirty="0" smtClean="0"/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100 different forms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Nonpharmacologic</a:t>
            </a:r>
            <a:r>
              <a:rPr lang="en-US" dirty="0" smtClean="0"/>
              <a:t> treatment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/>
          </a:p>
          <a:p>
            <a:pPr lvl="2">
              <a:buFont typeface="Wingdings" pitchFamily="2" charset="2"/>
              <a:buChar char="q"/>
            </a:pPr>
            <a:r>
              <a:rPr lang="en-US" sz="3200" dirty="0"/>
              <a:t>Education and emotional </a:t>
            </a:r>
            <a:r>
              <a:rPr lang="en-US" sz="3200" dirty="0" smtClean="0"/>
              <a:t>factors</a:t>
            </a:r>
            <a:endParaRPr lang="en-US" sz="3200" dirty="0"/>
          </a:p>
          <a:p>
            <a:pPr lvl="2">
              <a:buFont typeface="Wingdings" pitchFamily="2" charset="2"/>
              <a:buChar char="q"/>
            </a:pPr>
            <a:r>
              <a:rPr lang="en-US" sz="3200" dirty="0"/>
              <a:t>Exercise</a:t>
            </a:r>
          </a:p>
          <a:p>
            <a:pPr lvl="2">
              <a:buFont typeface="Wingdings" pitchFamily="2" charset="2"/>
              <a:buChar char="q"/>
            </a:pPr>
            <a:r>
              <a:rPr lang="en-US" sz="3200" dirty="0"/>
              <a:t>Heat and cold</a:t>
            </a:r>
          </a:p>
          <a:p>
            <a:pPr lvl="2">
              <a:buFont typeface="Wingdings" pitchFamily="2" charset="2"/>
              <a:buChar char="q"/>
            </a:pPr>
            <a:r>
              <a:rPr lang="en-US" sz="3200" dirty="0"/>
              <a:t>Assistive devices like </a:t>
            </a:r>
            <a:r>
              <a:rPr lang="en-US" sz="3200" dirty="0" err="1" smtClean="0"/>
              <a:t>splints,raised</a:t>
            </a:r>
            <a:r>
              <a:rPr lang="en-US" sz="3200" dirty="0" smtClean="0"/>
              <a:t> </a:t>
            </a:r>
            <a:r>
              <a:rPr lang="en-US" sz="3200" dirty="0"/>
              <a:t>toilet seat and/or crutches or walker</a:t>
            </a:r>
          </a:p>
          <a:p>
            <a:pPr lvl="2">
              <a:buFont typeface="Wingdings" pitchFamily="2" charset="2"/>
              <a:buChar char="q"/>
            </a:pPr>
            <a:r>
              <a:rPr lang="en-US" sz="3200" dirty="0"/>
              <a:t>Weight loss</a:t>
            </a:r>
          </a:p>
          <a:p>
            <a:pPr lvl="1">
              <a:buFont typeface="Wingdings" pitchFamily="2" charset="2"/>
              <a:buChar char="q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ANTIRHEUMATIC DRUGS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8403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A..NSAIDS-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Aspirin,Ibuprofen,Neproxen,Diflunisal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B.DISEASE MODIFYING ANTIRHEUMATIC DRUGS(DMARDs)</a:t>
            </a:r>
          </a:p>
          <a:p>
            <a:pPr>
              <a:buNone/>
            </a:pP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1.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Immunosupressants</a:t>
            </a:r>
            <a:r>
              <a:rPr lang="en-US" sz="2800" dirty="0" smtClean="0">
                <a:latin typeface="+mj-lt"/>
                <a:cs typeface="Aharoni" pitchFamily="2" charset="-79"/>
              </a:rPr>
              <a:t>: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Methotrexate</a:t>
            </a:r>
            <a:r>
              <a:rPr lang="en-US" sz="2800" dirty="0" smtClean="0">
                <a:latin typeface="+mj-lt"/>
                <a:cs typeface="Aharoni" pitchFamily="2" charset="-79"/>
              </a:rPr>
              <a:t>,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azathioprine,cyclosporine,chlorambucil,cyclophpsphamide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2.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Sulfasalazine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3.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Chloroquine</a:t>
            </a:r>
            <a:r>
              <a:rPr lang="en-US" sz="2800" dirty="0" smtClean="0">
                <a:latin typeface="+mj-lt"/>
                <a:cs typeface="Aharoni" pitchFamily="2" charset="-79"/>
              </a:rPr>
              <a:t> or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hydroxychroquine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4. </a:t>
            </a:r>
            <a:r>
              <a:rPr lang="en-US" sz="2800" dirty="0" err="1" smtClean="0">
                <a:latin typeface="+mj-lt"/>
                <a:cs typeface="Aharoni" pitchFamily="2" charset="-79"/>
              </a:rPr>
              <a:t>Leflunomide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Aharoni" pitchFamily="2" charset="-79"/>
              </a:rPr>
              <a:t>5. Gold salts</a:t>
            </a:r>
          </a:p>
          <a:p>
            <a:pPr>
              <a:buNone/>
            </a:pP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endParaRPr lang="en-US" sz="2800" dirty="0" smtClean="0">
              <a:latin typeface="+mj-lt"/>
              <a:cs typeface="Aharoni" pitchFamily="2" charset="-79"/>
            </a:endParaRPr>
          </a:p>
          <a:p>
            <a:endParaRPr lang="en-IN" sz="2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endParaRPr lang="en-IN" sz="2800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cs typeface="Aharoni" pitchFamily="2" charset="-79"/>
              </a:rPr>
              <a:t>C.BIOLOGICAL RESPONSE MODIFIERS</a:t>
            </a:r>
          </a:p>
          <a:p>
            <a:pPr>
              <a:buNone/>
            </a:pP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en-US" dirty="0">
                <a:cs typeface="Aharoni" pitchFamily="2" charset="-79"/>
              </a:rPr>
              <a:t> 1.TNF-</a:t>
            </a:r>
            <a:r>
              <a:rPr lang="el-GR" dirty="0">
                <a:cs typeface="Times New Roman"/>
              </a:rPr>
              <a:t>α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inhibitors:Etanercept,infliximab,adalimumab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en-US" dirty="0">
                <a:cs typeface="Aharoni" pitchFamily="2" charset="-79"/>
              </a:rPr>
              <a:t> 2.IL-1 </a:t>
            </a:r>
            <a:r>
              <a:rPr lang="en-US" dirty="0" err="1">
                <a:cs typeface="Aharoni" pitchFamily="2" charset="-79"/>
              </a:rPr>
              <a:t>antagonist:anakinra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D.ADJUVANT DRUGS:</a:t>
            </a:r>
          </a:p>
          <a:p>
            <a:pPr>
              <a:buNone/>
            </a:pPr>
            <a:r>
              <a:rPr lang="en-US" dirty="0"/>
              <a:t>   Corticosteroids: </a:t>
            </a:r>
            <a:r>
              <a:rPr lang="en-US" dirty="0" err="1"/>
              <a:t>prednisolone</a:t>
            </a:r>
            <a:r>
              <a:rPr lang="en-US" dirty="0"/>
              <a:t> and others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/>
              <a:t>Nonsteroidal</a:t>
            </a:r>
            <a:r>
              <a:rPr lang="en-IN" dirty="0" smtClean="0"/>
              <a:t> Anti-Inflammatory Drugs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Inhibition of biosynthesis of prostaglandins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4000" dirty="0" smtClean="0"/>
              <a:t>NSAIDs -mainly symptomatic relief</a:t>
            </a:r>
          </a:p>
          <a:p>
            <a:pPr>
              <a:buFont typeface="Wingdings" pitchFamily="2" charset="2"/>
              <a:buChar char="q"/>
            </a:pPr>
            <a:r>
              <a:rPr lang="en-IN" sz="4000" dirty="0" smtClean="0"/>
              <a:t>Reduce inflammation and the pain, often preserve function, but they have little effect on the progression of bone and cartilage destruction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Aspirin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785794"/>
            <a:ext cx="8686800" cy="534036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US" sz="3000" dirty="0"/>
          </a:p>
          <a:p>
            <a:pPr lvl="1">
              <a:buFont typeface="Wingdings" pitchFamily="2" charset="2"/>
              <a:buChar char="q"/>
            </a:pPr>
            <a:endParaRPr lang="en-US" sz="3000" dirty="0" smtClean="0"/>
          </a:p>
          <a:p>
            <a:pPr lvl="1">
              <a:buFont typeface="Wingdings" pitchFamily="2" charset="2"/>
              <a:buChar char="q"/>
            </a:pPr>
            <a:r>
              <a:rPr lang="en-US" sz="3000" dirty="0" smtClean="0"/>
              <a:t> </a:t>
            </a:r>
            <a:r>
              <a:rPr lang="en-US" sz="3000" dirty="0"/>
              <a:t>U</a:t>
            </a:r>
            <a:r>
              <a:rPr lang="en-US" sz="3000" dirty="0" smtClean="0"/>
              <a:t>sually </a:t>
            </a:r>
            <a:r>
              <a:rPr lang="en-US" sz="3000" dirty="0"/>
              <a:t>given in a dose of </a:t>
            </a:r>
            <a:r>
              <a:rPr lang="en-US" sz="3000" dirty="0" smtClean="0"/>
              <a:t>2-4 gm daily in divided doses in acute cases</a:t>
            </a:r>
          </a:p>
          <a:p>
            <a:pPr lvl="1">
              <a:buNone/>
            </a:pPr>
            <a:r>
              <a:rPr lang="en-US" sz="3000" dirty="0" smtClean="0"/>
              <a:t> </a:t>
            </a:r>
          </a:p>
          <a:p>
            <a:pPr lvl="1">
              <a:buFont typeface="Wingdings" pitchFamily="2" charset="2"/>
              <a:buChar char="q"/>
            </a:pPr>
            <a:r>
              <a:rPr lang="en-US" sz="3000" dirty="0" smtClean="0"/>
              <a:t> </a:t>
            </a:r>
            <a:r>
              <a:rPr lang="en-US" sz="3000" dirty="0"/>
              <a:t>Enteric coated </a:t>
            </a:r>
            <a:r>
              <a:rPr lang="en-US" sz="3000" dirty="0" smtClean="0"/>
              <a:t>aspirin to reduce GI irritation </a:t>
            </a:r>
          </a:p>
          <a:p>
            <a:pPr lvl="1">
              <a:buFont typeface="Wingdings" pitchFamily="2" charset="2"/>
              <a:buChar char="q"/>
            </a:pPr>
            <a:r>
              <a:rPr lang="en-US" sz="3000" dirty="0" smtClean="0"/>
              <a:t> </a:t>
            </a:r>
            <a:r>
              <a:rPr lang="en-US" sz="3000" dirty="0"/>
              <a:t>GI irritation may also be reduced by taking the aspirin with meals or antacids.</a:t>
            </a:r>
          </a:p>
          <a:p>
            <a:pPr lvl="1">
              <a:buFont typeface="Wingdings" pitchFamily="2" charset="2"/>
              <a:buChar char="q"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u="sng" dirty="0" smtClean="0">
                <a:latin typeface="+mj-lt"/>
              </a:rPr>
              <a:t>NON SELECTIVE COX INHIBITORS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latin typeface="+mj-lt"/>
              </a:rPr>
              <a:t>Diflunisal</a:t>
            </a:r>
            <a:r>
              <a:rPr lang="en-US" dirty="0" smtClean="0">
                <a:latin typeface="+mj-lt"/>
              </a:rPr>
              <a:t>-</a:t>
            </a:r>
            <a:r>
              <a:rPr lang="en-IN" dirty="0" smtClean="0"/>
              <a:t>250 to 500 mg is administered twice daily; maintenance dosage should not exceed 1.5 g per day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Three to four times more potent than aspirin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</a:rPr>
              <a:t>Clearance depends on renal function</a:t>
            </a:r>
            <a:r>
              <a:rPr lang="en-IN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Does not produce auditory side effects and appears to cause fewer and less intense gastrointestinal side effects than aspirin.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Etodolac</a:t>
            </a:r>
            <a:r>
              <a:rPr lang="en-US" dirty="0" smtClean="0"/>
              <a:t>-more selective for COX-2,Dose 200-400 mg</a:t>
            </a:r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u="sng" dirty="0" err="1" smtClean="0"/>
              <a:t>Propionic</a:t>
            </a:r>
            <a:r>
              <a:rPr lang="en-US" u="sng" dirty="0" smtClean="0"/>
              <a:t> Acid Derivatives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Flurbiprofen</a:t>
            </a:r>
            <a:r>
              <a:rPr lang="en-US" dirty="0" smtClean="0"/>
              <a:t> – also affect TNF –</a:t>
            </a:r>
            <a:r>
              <a:rPr lang="el-GR" dirty="0" smtClean="0">
                <a:cs typeface="Times New Roman"/>
              </a:rPr>
              <a:t>α</a:t>
            </a:r>
            <a:r>
              <a:rPr lang="en-US" dirty="0" smtClean="0">
                <a:cs typeface="Times New Roman"/>
              </a:rPr>
              <a:t> and NO synthesis. </a:t>
            </a:r>
          </a:p>
          <a:p>
            <a:pPr>
              <a:buNone/>
            </a:pPr>
            <a:r>
              <a:rPr lang="en-US" dirty="0" smtClean="0">
                <a:cs typeface="Times New Roman"/>
              </a:rPr>
              <a:t>   Dose – 200-400mg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cs typeface="Times New Roman"/>
              </a:rPr>
              <a:t>Ibuprofen </a:t>
            </a:r>
          </a:p>
          <a:p>
            <a:pPr>
              <a:buNone/>
            </a:pPr>
            <a:r>
              <a:rPr lang="en-US" dirty="0" smtClean="0">
                <a:cs typeface="Times New Roman"/>
              </a:rPr>
              <a:t>			-Low dose – analgesic	</a:t>
            </a:r>
          </a:p>
          <a:p>
            <a:pPr>
              <a:buNone/>
            </a:pPr>
            <a:r>
              <a:rPr lang="en-US" dirty="0" smtClean="0">
                <a:cs typeface="Times New Roman"/>
              </a:rPr>
              <a:t>			-High dose- anti-inflammatory        (2400mg/day)</a:t>
            </a:r>
          </a:p>
          <a:p>
            <a:pPr>
              <a:buNone/>
            </a:pPr>
            <a:r>
              <a:rPr lang="en-US" dirty="0" smtClean="0">
                <a:cs typeface="Times New Roman"/>
              </a:rPr>
              <a:t>			-More effective with aspirin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cs typeface="Times New Roman"/>
              </a:rPr>
              <a:t>OTHERS</a:t>
            </a:r>
          </a:p>
          <a:p>
            <a:pPr>
              <a:buNone/>
            </a:pPr>
            <a:r>
              <a:rPr lang="en-US" dirty="0" smtClean="0">
                <a:cs typeface="Times New Roman"/>
              </a:rPr>
              <a:t>   </a:t>
            </a:r>
            <a:r>
              <a:rPr lang="en-US" dirty="0" err="1" smtClean="0">
                <a:cs typeface="Times New Roman"/>
              </a:rPr>
              <a:t>Neproxen,piroxicam,</a:t>
            </a:r>
            <a:r>
              <a:rPr lang="en-US" dirty="0" err="1" smtClean="0"/>
              <a:t>sulindac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/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Ibuprofen, naproxen, </a:t>
            </a:r>
            <a:r>
              <a:rPr lang="en-US" sz="3200" dirty="0" err="1"/>
              <a:t>sulindac</a:t>
            </a:r>
            <a:r>
              <a:rPr lang="en-US" sz="3200" dirty="0"/>
              <a:t> and other NSAIDs </a:t>
            </a:r>
            <a:r>
              <a:rPr lang="en-US" sz="3200" dirty="0" smtClean="0"/>
              <a:t>- </a:t>
            </a:r>
            <a:r>
              <a:rPr lang="en-US" sz="3200" dirty="0"/>
              <a:t>effective though they are associated with a number of side effects including</a:t>
            </a:r>
          </a:p>
          <a:p>
            <a:pPr lvl="2"/>
            <a:r>
              <a:rPr lang="en-US" sz="3200" dirty="0"/>
              <a:t>GI irritation and peptic ulcers </a:t>
            </a:r>
          </a:p>
          <a:p>
            <a:pPr lvl="2"/>
            <a:r>
              <a:rPr lang="en-US" sz="3200" dirty="0"/>
              <a:t>Kidney damage</a:t>
            </a:r>
          </a:p>
          <a:p>
            <a:pPr lvl="2"/>
            <a:r>
              <a:rPr lang="en-US" sz="3200" dirty="0"/>
              <a:t>Liver damage</a:t>
            </a:r>
          </a:p>
          <a:p>
            <a:pPr lvl="1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SELECTIVE COX-2 INHIBITORS</a:t>
            </a:r>
          </a:p>
          <a:p>
            <a:r>
              <a:rPr lang="en-US" dirty="0" err="1" smtClean="0"/>
              <a:t>Celecoxib</a:t>
            </a:r>
            <a:r>
              <a:rPr lang="en-US" dirty="0" smtClean="0"/>
              <a:t>(</a:t>
            </a:r>
            <a:r>
              <a:rPr lang="sr-Cyrl-CS" dirty="0" smtClean="0"/>
              <a:t>100</a:t>
            </a:r>
            <a:r>
              <a:rPr lang="en-US" dirty="0" smtClean="0"/>
              <a:t> mg once daily)</a:t>
            </a:r>
          </a:p>
          <a:p>
            <a:r>
              <a:rPr lang="en-US" dirty="0" err="1" smtClean="0"/>
              <a:t>Etoricoxib</a:t>
            </a:r>
            <a:r>
              <a:rPr lang="en-US" dirty="0" smtClean="0"/>
              <a:t> – highest selectivity.</a:t>
            </a:r>
            <a:r>
              <a:rPr lang="sr-Cyrl-CS" dirty="0" smtClean="0"/>
              <a:t> </a:t>
            </a:r>
            <a:r>
              <a:rPr lang="en-US" dirty="0" smtClean="0"/>
              <a:t>(</a:t>
            </a:r>
            <a:r>
              <a:rPr lang="sr-Cyrl-CS" dirty="0" smtClean="0"/>
              <a:t>90 mg once daily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Meloxicam</a:t>
            </a:r>
            <a:r>
              <a:rPr lang="en-US" dirty="0" smtClean="0"/>
              <a:t> – “</a:t>
            </a:r>
            <a:r>
              <a:rPr lang="en-US" i="1" dirty="0" smtClean="0"/>
              <a:t>preferentially</a:t>
            </a:r>
            <a:r>
              <a:rPr lang="en-US" dirty="0" smtClean="0"/>
              <a:t>” selective than highly selective(</a:t>
            </a:r>
            <a:r>
              <a:rPr lang="sr-Cyrl-CS" dirty="0" smtClean="0"/>
              <a:t>7.5 mg/d</a:t>
            </a:r>
            <a:r>
              <a:rPr lang="en-US" dirty="0" smtClean="0"/>
              <a:t>)</a:t>
            </a:r>
            <a:r>
              <a:rPr lang="sr-Cyrl-CS" dirty="0" smtClean="0"/>
              <a:t> 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Common forms of </a:t>
            </a:r>
            <a:r>
              <a:rPr lang="en-US" b="1" dirty="0" err="1" smtClean="0"/>
              <a:t>Arthridites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Rheumatoid Arthritis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Rheumatic </a:t>
            </a:r>
            <a:r>
              <a:rPr lang="en-IN" dirty="0" smtClean="0"/>
              <a:t>Arthritis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Osteoarthritis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Gout</a:t>
            </a:r>
            <a:endParaRPr lang="en-IN" dirty="0" smtClean="0"/>
          </a:p>
          <a:p>
            <a:endParaRPr lang="en-IN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Aharoni" pitchFamily="2" charset="-79"/>
              </a:rPr>
              <a:t>DISEASE MODIFYING ANTIRHEUMATIC DRUGS(DMARDs)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514353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 smtClean="0">
                <a:latin typeface="+mj-lt"/>
              </a:rPr>
              <a:t>Evidence is that the initiation of DMARDs therapy early in the course of RA clearly has a major impact on the development of bone erosions and the progression to disability.</a:t>
            </a:r>
          </a:p>
          <a:p>
            <a:pPr>
              <a:buFont typeface="Wingdings" pitchFamily="2" charset="2"/>
              <a:buChar char="q"/>
            </a:pPr>
            <a:endParaRPr lang="en-IN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IN" sz="2800" dirty="0" smtClean="0">
                <a:latin typeface="+mj-lt"/>
              </a:rPr>
              <a:t>Which DMARDs should be the drug of first choice remains controversial</a:t>
            </a:r>
          </a:p>
          <a:p>
            <a:pPr>
              <a:buNone/>
            </a:pP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58658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cap="all" dirty="0" smtClean="0"/>
              <a:t>Methotrexate</a:t>
            </a:r>
            <a:r>
              <a:rPr lang="en-US" sz="2800" b="1" cap="all" dirty="0" smtClean="0"/>
              <a:t>(DIHDROFOLATE REDUCTASE INHIBIOTOR)</a:t>
            </a: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first choice to treat rheumatoid arthritis and is used in up to 60% of patients.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</a:endParaRPr>
          </a:p>
          <a:p>
            <a:endParaRPr lang="en-US" sz="2800" b="1" dirty="0" smtClean="0">
              <a:latin typeface="+mj-lt"/>
            </a:endParaRP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/>
              <a:t> </a:t>
            </a:r>
            <a:r>
              <a:rPr lang="sr-Cyrl-CS" b="1" dirty="0"/>
              <a:t>Mechanism of Action</a:t>
            </a:r>
            <a:endParaRPr lang="sr-Cyrl-CS" dirty="0"/>
          </a:p>
          <a:p>
            <a:pPr>
              <a:buFont typeface="Wingdings" pitchFamily="2" charset="2"/>
              <a:buChar char="q"/>
            </a:pPr>
            <a:r>
              <a:rPr lang="en-IN" dirty="0" err="1" smtClean="0"/>
              <a:t>Methotrexate</a:t>
            </a:r>
            <a:r>
              <a:rPr lang="en-IN" dirty="0" smtClean="0"/>
              <a:t> has direct inhibitory effects on proliferation in immune-inflammatory cells.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Also related to  inhibition of cytokine production,</a:t>
            </a:r>
            <a:r>
              <a:rPr lang="en-IN" dirty="0" smtClean="0"/>
              <a:t>leading to decreased inflammation </a:t>
            </a:r>
            <a:endParaRPr lang="sr-Cyrl-CS" dirty="0" smtClean="0"/>
          </a:p>
          <a:p>
            <a:endParaRPr lang="en-US" b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786842" cy="54372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>
                <a:latin typeface="+mj-lt"/>
              </a:rPr>
              <a:t>Pharmacokinetics</a:t>
            </a: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70% absorbed after oral administration .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</a:endParaRP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Methotrexate's concentration is increased in the presence of hydroxychloroquine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probenecid</a:t>
            </a:r>
            <a:r>
              <a:rPr lang="en-US" sz="2800" dirty="0" smtClean="0">
                <a:latin typeface="+mj-lt"/>
              </a:rPr>
              <a:t>, aspirin</a:t>
            </a: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This drug is excreted principally in the urine, but up to 30% may be excreted in bile.</a:t>
            </a:r>
          </a:p>
          <a:p>
            <a:pPr>
              <a:buNone/>
            </a:pPr>
            <a:r>
              <a:rPr lang="sr-Cyrl-CS" sz="2800" dirty="0" smtClean="0"/>
              <a:t>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428652"/>
            <a:ext cx="9144000" cy="72866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US" sz="3600" b="1" dirty="0" smtClean="0"/>
          </a:p>
          <a:p>
            <a:pPr>
              <a:buNone/>
            </a:pPr>
            <a:r>
              <a:rPr lang="sr-Cyrl-CS" sz="3600" b="1" dirty="0" smtClean="0">
                <a:latin typeface="+mj-lt"/>
              </a:rPr>
              <a:t>Indications</a:t>
            </a:r>
            <a:endParaRPr lang="en-US" sz="3600" b="1" dirty="0" smtClean="0">
              <a:latin typeface="+mj-lt"/>
            </a:endParaRPr>
          </a:p>
          <a:p>
            <a:pPr>
              <a:buNone/>
            </a:pPr>
            <a:r>
              <a:rPr lang="en-US" sz="3600" b="1" dirty="0" smtClean="0">
                <a:latin typeface="+mj-lt"/>
              </a:rPr>
              <a:t>    </a:t>
            </a:r>
          </a:p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latin typeface="+mj-lt"/>
              </a:rPr>
              <a:t>In rheumatoid arthritis -</a:t>
            </a:r>
            <a:r>
              <a:rPr lang="en-IN" sz="3600" dirty="0" smtClean="0">
                <a:latin typeface="+mj-lt"/>
              </a:rPr>
              <a:t>7.5–25 mg  weekly given either orally in divided doses or, if necessary, SC or IM to avoid gastrointestinal toxicity</a:t>
            </a:r>
          </a:p>
          <a:p>
            <a:pPr>
              <a:buFont typeface="Wingdings" pitchFamily="2" charset="2"/>
              <a:buChar char="q"/>
            </a:pPr>
            <a:endParaRPr lang="en-IN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IN" sz="3600" dirty="0" err="1" smtClean="0">
                <a:latin typeface="+mj-lt"/>
              </a:rPr>
              <a:t>Methotrexate</a:t>
            </a:r>
            <a:r>
              <a:rPr lang="en-IN" sz="3600" dirty="0" smtClean="0">
                <a:latin typeface="+mj-lt"/>
              </a:rPr>
              <a:t> and have indicated that its onset of action is more rapid than other DMARD</a:t>
            </a:r>
          </a:p>
          <a:p>
            <a:pPr>
              <a:buFont typeface="Wingdings" pitchFamily="2" charset="2"/>
              <a:buChar char="q"/>
            </a:pPr>
            <a:endParaRPr lang="en-IN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600" dirty="0" smtClean="0"/>
              <a:t>Maximal improvement is observed after 6 months.</a:t>
            </a:r>
          </a:p>
          <a:p>
            <a:pPr>
              <a:buNone/>
            </a:pP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I</a:t>
            </a:r>
            <a:r>
              <a:rPr lang="sr-Cyrl-CS" sz="3600" dirty="0" smtClean="0"/>
              <a:t>n juvenile chronic arthritis</a:t>
            </a:r>
            <a:r>
              <a:rPr lang="en-US" sz="3600" dirty="0" smtClean="0"/>
              <a:t>,</a:t>
            </a:r>
            <a:r>
              <a:rPr lang="sr-Cyrl-CS" sz="3600" dirty="0" smtClean="0"/>
              <a:t> psoriasis,psoriatic arthritis,ankylosing spondylitis,</a:t>
            </a: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P</a:t>
            </a:r>
            <a:r>
              <a:rPr lang="sr-Cyrl-CS" sz="3600" dirty="0" smtClean="0"/>
              <a:t>olymyositis,dermatomyositis, </a:t>
            </a: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S</a:t>
            </a:r>
            <a:r>
              <a:rPr lang="sr-Cyrl-CS" sz="3600" dirty="0" smtClean="0"/>
              <a:t>ystemic lupus erythematosus</a:t>
            </a:r>
            <a:r>
              <a:rPr lang="en-US" sz="3600" dirty="0" smtClean="0"/>
              <a:t> </a:t>
            </a:r>
            <a:r>
              <a:rPr lang="sr-Cyrl-CS" sz="3600" dirty="0" smtClean="0"/>
              <a:t>and vasculitis.</a:t>
            </a: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 folic acid 1-4 mg/day</a:t>
            </a:r>
            <a:endParaRPr lang="sr-Cyrl-CS" sz="3600" dirty="0" smtClean="0"/>
          </a:p>
          <a:p>
            <a:pPr>
              <a:buFont typeface="Wingdings" pitchFamily="2" charset="2"/>
              <a:buChar char="q"/>
            </a:pP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3600" b="1" dirty="0" smtClean="0">
                <a:latin typeface="+mj-lt"/>
              </a:rPr>
              <a:t>Adverse Effects</a:t>
            </a:r>
            <a:endParaRPr lang="sr-Cyrl-C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dirty="0" smtClean="0">
                <a:latin typeface="+mj-lt"/>
              </a:rPr>
              <a:t>Nausea and mucosal ulcers </a:t>
            </a:r>
            <a:r>
              <a:rPr lang="en-US" sz="3600" dirty="0" smtClean="0">
                <a:latin typeface="+mj-lt"/>
              </a:rPr>
              <a:t>-</a:t>
            </a:r>
            <a:r>
              <a:rPr lang="sr-Cyrl-CS" sz="3600" dirty="0" smtClean="0">
                <a:latin typeface="+mj-lt"/>
              </a:rPr>
              <a:t> most common</a:t>
            </a:r>
            <a:endParaRPr lang="en-U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dirty="0" smtClean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Liver function abnormalities</a:t>
            </a:r>
          </a:p>
          <a:p>
            <a:pPr>
              <a:buFont typeface="Wingdings" pitchFamily="2" charset="2"/>
              <a:buChar char="q"/>
            </a:pPr>
            <a:r>
              <a:rPr lang="sr-Cyrl-CS" sz="3600" dirty="0" smtClean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H</a:t>
            </a:r>
            <a:r>
              <a:rPr lang="sr-Cyrl-CS" sz="3600" dirty="0" smtClean="0">
                <a:latin typeface="+mj-lt"/>
              </a:rPr>
              <a:t>epatotoxicity</a:t>
            </a:r>
            <a:r>
              <a:rPr lang="en-US" sz="3600" dirty="0" smtClean="0">
                <a:latin typeface="+mj-lt"/>
              </a:rPr>
              <a:t>,</a:t>
            </a:r>
            <a:r>
              <a:rPr lang="sr-Cyrl-CS" sz="3600" dirty="0" smtClean="0">
                <a:latin typeface="+mj-lt"/>
              </a:rPr>
              <a:t> cirrhosis</a:t>
            </a:r>
            <a:r>
              <a:rPr lang="en-US" sz="3600" dirty="0" smtClean="0">
                <a:latin typeface="+mj-lt"/>
              </a:rPr>
              <a:t> rare</a:t>
            </a:r>
            <a:r>
              <a:rPr lang="sr-Cyrl-CS" sz="3600" dirty="0" smtClean="0">
                <a:latin typeface="+mj-lt"/>
              </a:rPr>
              <a:t> </a:t>
            </a:r>
            <a:endParaRPr lang="en-U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dirty="0" smtClean="0">
                <a:latin typeface="+mj-lt"/>
              </a:rPr>
              <a:t> A rare "hypersensitivity" lung reaction with acute shortness of breath </a:t>
            </a:r>
            <a:endParaRPr lang="en-U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latin typeface="+mj-lt"/>
              </a:rPr>
              <a:t>C</a:t>
            </a:r>
            <a:r>
              <a:rPr lang="sr-Cyrl-CS" sz="3600" dirty="0" smtClean="0">
                <a:latin typeface="+mj-lt"/>
              </a:rPr>
              <a:t>ontraindicated in pregnancy</a:t>
            </a:r>
          </a:p>
          <a:p>
            <a:pPr>
              <a:buFont typeface="Wingdings" pitchFamily="2" charset="2"/>
              <a:buChar char="q"/>
            </a:pP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Cyclosporine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Chlorambucil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sr-Cyrl-CS" b="1" dirty="0" smtClean="0"/>
              <a:t>Azathioprine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Sulfasalazine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b="1" dirty="0" smtClean="0"/>
              <a:t>Mechanism of Action</a:t>
            </a:r>
            <a:endParaRPr lang="sr-Cyrl-C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</a:rPr>
              <a:t>M</a:t>
            </a:r>
            <a:r>
              <a:rPr lang="sr-Cyrl-CS" dirty="0" smtClean="0">
                <a:latin typeface="+mj-lt"/>
              </a:rPr>
              <a:t>etabolized to sulfapyridine and 5-aminosalicylic acid</a:t>
            </a:r>
            <a:r>
              <a:rPr lang="en-US" dirty="0" smtClean="0">
                <a:latin typeface="+mj-lt"/>
              </a:rPr>
              <a:t>-</a:t>
            </a:r>
            <a:r>
              <a:rPr lang="sr-Cyrl-CS" dirty="0" smtClean="0">
                <a:latin typeface="+mj-lt"/>
              </a:rPr>
              <a:t>sulfapyridine is probably the active moiety when treating rheumatoid arthritis </a:t>
            </a: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sr-Cyrl-C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dirty="0" smtClean="0">
                <a:latin typeface="+mj-lt"/>
              </a:rPr>
              <a:t>In treated arthritis patients, IgA and IgM rheumatoid factor production are decreased. 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dirty="0" smtClean="0">
                <a:latin typeface="+mj-lt"/>
              </a:rPr>
              <a:t>Suppression of T cell responses and inhibition of  B cell proliferation </a:t>
            </a:r>
          </a:p>
          <a:p>
            <a:pPr>
              <a:buFont typeface="Wingdings" pitchFamily="2" charset="2"/>
              <a:buChar char="q"/>
            </a:pPr>
            <a:endParaRPr lang="en-US" b="1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b="1" dirty="0" smtClean="0"/>
              <a:t>Pharmacokinetics</a:t>
            </a:r>
            <a:endParaRPr lang="sr-Cyrl-C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Only 10–20% of orally administere</a:t>
            </a:r>
            <a:r>
              <a:rPr lang="en-US" dirty="0" smtClean="0"/>
              <a:t>d </a:t>
            </a:r>
            <a:r>
              <a:rPr lang="sr-Cyrl-CS" dirty="0" smtClean="0"/>
              <a:t>absorbed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A </a:t>
            </a:r>
            <a:r>
              <a:rPr lang="sr-Cyrl-CS" dirty="0" smtClean="0"/>
              <a:t>fraction undergoes enterohepatic recirculation </a:t>
            </a:r>
            <a:r>
              <a:rPr lang="en-US" dirty="0" smtClean="0"/>
              <a:t>-</a:t>
            </a:r>
            <a:r>
              <a:rPr lang="sr-Cyrl-CS" dirty="0" smtClean="0"/>
              <a:t> to liberate sulfapyridine and 5-aminosalicylic acid.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Some </a:t>
            </a:r>
            <a:r>
              <a:rPr lang="en-US" dirty="0" err="1" smtClean="0"/>
              <a:t>sulfasalazine</a:t>
            </a:r>
            <a:r>
              <a:rPr lang="sr-Cyrl-CS" dirty="0" smtClean="0"/>
              <a:t> excreted unchanged in the urine</a:t>
            </a:r>
            <a:r>
              <a:rPr lang="en-US" dirty="0" smtClean="0"/>
              <a:t>-</a:t>
            </a:r>
            <a:r>
              <a:rPr lang="sr-Cyrl-CS" dirty="0" smtClean="0"/>
              <a:t>sulfapyridine is excreted after hepatic acetylation and hydroxylation.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Sulfasalazine's half-life is 6–17 hours.</a:t>
            </a:r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Rheumatoid Arthritis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>
                <a:latin typeface="+mj-lt"/>
              </a:rPr>
              <a:t>Indications</a:t>
            </a: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i</a:t>
            </a:r>
            <a:r>
              <a:rPr lang="sr-Cyrl-CS" sz="2800" dirty="0" smtClean="0">
                <a:latin typeface="+mj-lt"/>
              </a:rPr>
              <a:t>n rheumatoid arthritis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i</a:t>
            </a:r>
            <a:r>
              <a:rPr lang="sr-Cyrl-CS" sz="2800" dirty="0" smtClean="0">
                <a:latin typeface="+mj-lt"/>
              </a:rPr>
              <a:t>n juvenile chronic arthritis and ankylosing spondyl</a:t>
            </a:r>
            <a:r>
              <a:rPr lang="en-US" sz="2800" dirty="0" err="1" smtClean="0">
                <a:latin typeface="+mj-lt"/>
              </a:rPr>
              <a:t>itis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The usual regimen is 2–3 g/d.</a:t>
            </a:r>
          </a:p>
          <a:p>
            <a:pPr>
              <a:buNone/>
            </a:pPr>
            <a:r>
              <a:rPr lang="sr-Cyrl-CS" sz="2800" b="1" dirty="0" smtClean="0">
                <a:latin typeface="+mj-lt"/>
              </a:rPr>
              <a:t>Adverse Effects</a:t>
            </a:r>
            <a:r>
              <a:rPr lang="sr-Cyrl-CS" sz="2800" dirty="0" smtClean="0">
                <a:latin typeface="+mj-lt"/>
              </a:rPr>
              <a:t>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Common</a:t>
            </a:r>
            <a:r>
              <a:rPr lang="en-US" sz="2800" dirty="0" smtClean="0">
                <a:latin typeface="+mj-lt"/>
              </a:rPr>
              <a:t>-</a:t>
            </a:r>
            <a:r>
              <a:rPr lang="sr-Cyrl-CS" sz="2800" dirty="0" smtClean="0">
                <a:latin typeface="+mj-lt"/>
              </a:rPr>
              <a:t>nausea, vomiting, headache, and rash.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 Hemolytic anemia and methemoglobinemia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Neutropenia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T</a:t>
            </a:r>
            <a:r>
              <a:rPr lang="sr-Cyrl-CS" sz="2800" dirty="0" smtClean="0">
                <a:latin typeface="+mj-lt"/>
              </a:rPr>
              <a:t>hrombocytopenia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Pulmonary toxicity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Reversible infertility occurs in men, but sulfasalazine does not affect fertility in women.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Not</a:t>
            </a:r>
            <a:r>
              <a:rPr lang="sr-Cyrl-CS" sz="2800" dirty="0" smtClean="0">
                <a:latin typeface="+mj-lt"/>
              </a:rPr>
              <a:t> teratogenic.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Chloroquine &amp; Hydroxychloroquine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0546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>
                <a:latin typeface="+mj-lt"/>
              </a:rPr>
              <a:t>Mechanism of Action</a:t>
            </a:r>
            <a:endParaRPr lang="en-US" sz="28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latin typeface="+mj-lt"/>
              </a:rPr>
              <a:t> U</a:t>
            </a:r>
            <a:r>
              <a:rPr lang="sr-Cyrl-CS" sz="2800" dirty="0" smtClean="0">
                <a:latin typeface="+mj-lt"/>
              </a:rPr>
              <a:t>nclear.</a:t>
            </a:r>
            <a:r>
              <a:rPr lang="en-US" sz="2800" dirty="0" smtClean="0">
                <a:latin typeface="+mj-lt"/>
              </a:rPr>
              <a:t> Taken up by macrophages and lymphocytes and inhibit </a:t>
            </a:r>
            <a:r>
              <a:rPr lang="en-US" sz="2800" dirty="0" err="1" smtClean="0">
                <a:latin typeface="+mj-lt"/>
              </a:rPr>
              <a:t>phagocytosis</a:t>
            </a:r>
            <a:endParaRPr lang="en-US" sz="2800" dirty="0" smtClean="0">
              <a:latin typeface="+mj-lt"/>
            </a:endParaRPr>
          </a:p>
          <a:p>
            <a:pPr>
              <a:buNone/>
            </a:pPr>
            <a:endParaRPr lang="en-US" sz="2800" b="1" dirty="0" smtClean="0">
              <a:latin typeface="+mj-lt"/>
            </a:endParaRPr>
          </a:p>
          <a:p>
            <a:pPr>
              <a:buNone/>
            </a:pPr>
            <a:r>
              <a:rPr lang="sr-Cyrl-CS" sz="2800" b="1" dirty="0" smtClean="0">
                <a:latin typeface="+mj-lt"/>
              </a:rPr>
              <a:t>Pharmacokinetics</a:t>
            </a: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R</a:t>
            </a:r>
            <a:r>
              <a:rPr lang="sr-Cyrl-CS" sz="2800" dirty="0" smtClean="0">
                <a:latin typeface="+mj-lt"/>
              </a:rPr>
              <a:t>apidly absorbed but only 50% protein-bound in the plasma.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E</a:t>
            </a:r>
            <a:r>
              <a:rPr lang="sr-Cyrl-CS" sz="2800" dirty="0" smtClean="0">
                <a:latin typeface="+mj-lt"/>
              </a:rPr>
              <a:t>xtensively tissue-bound, particularly in melanin-containing tissues such as the eyes.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The drugs are deaminated in the liver and have blood elimination half-lives of up to 45 days.</a:t>
            </a: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3600" b="1" dirty="0" smtClean="0"/>
              <a:t>Indications</a:t>
            </a:r>
            <a:endParaRPr lang="sr-Cyrl-C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latin typeface="+mj-lt"/>
              </a:rPr>
              <a:t>R</a:t>
            </a:r>
            <a:r>
              <a:rPr lang="sr-Cyrl-CS" sz="3600" dirty="0" smtClean="0">
                <a:latin typeface="+mj-lt"/>
              </a:rPr>
              <a:t>heumatoid arthritis, but they are not considered very efficacious DMARDs.</a:t>
            </a:r>
            <a:endParaRPr lang="en-U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dirty="0" smtClean="0">
                <a:latin typeface="+mj-lt"/>
              </a:rPr>
              <a:t> 6.4 mg/kg/d hydroxychloroquine or 200 mg/d chloroquine</a:t>
            </a:r>
            <a:endParaRPr lang="en-U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dirty="0" smtClean="0">
                <a:latin typeface="+mj-lt"/>
              </a:rPr>
              <a:t>for the treatment of the skin manifestations, serositis, and joint pains of systemic lupus erythematosu</a:t>
            </a:r>
            <a:r>
              <a:rPr lang="en-US" sz="3600" dirty="0" err="1" smtClean="0">
                <a:latin typeface="+mj-lt"/>
              </a:rPr>
              <a:t>s,S</a:t>
            </a:r>
            <a:r>
              <a:rPr lang="sr-Cyrl-CS" sz="3600" dirty="0" smtClean="0">
                <a:latin typeface="+mj-lt"/>
              </a:rPr>
              <a:t>jögren's syndrome</a:t>
            </a:r>
            <a:endParaRPr lang="en-US" sz="3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latin typeface="+mj-lt"/>
              </a:rPr>
              <a:t>Periodic eye check up</a:t>
            </a:r>
          </a:p>
          <a:p>
            <a:pPr>
              <a:buFont typeface="Wingdings" pitchFamily="2" charset="2"/>
              <a:buChar char="q"/>
            </a:pPr>
            <a:endParaRPr lang="en-IN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3600" b="1" dirty="0" smtClean="0"/>
              <a:t>Adverse Effects</a:t>
            </a:r>
            <a:endParaRPr lang="en-US" sz="3600" b="1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O</a:t>
            </a:r>
            <a:r>
              <a:rPr lang="sr-Cyrl-CS" sz="3600" dirty="0" smtClean="0"/>
              <a:t>cular toxicity  may occur at dosages greater than 250 mg/d for chloroquine and greater than 6.4 mg/kg/d for hydroxychloroquine  </a:t>
            </a: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O</a:t>
            </a:r>
            <a:r>
              <a:rPr lang="sr-Cyrl-CS" sz="3600" dirty="0" smtClean="0"/>
              <a:t>phthalmologic monitoring every 6–12 months is advised. </a:t>
            </a: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D</a:t>
            </a:r>
            <a:r>
              <a:rPr lang="sr-Cyrl-CS" sz="3600" dirty="0" smtClean="0"/>
              <a:t>yspepsia, nausea, vomiting, abdominal pain, rashes, and nightmares. </a:t>
            </a:r>
            <a:endParaRPr lang="en-US" sz="3600" dirty="0" smtClean="0"/>
          </a:p>
          <a:p>
            <a:pPr>
              <a:buFont typeface="Wingdings" pitchFamily="2" charset="2"/>
              <a:buChar char="q"/>
            </a:pPr>
            <a:r>
              <a:rPr lang="sr-Cyrl-CS" sz="3600" dirty="0" smtClean="0"/>
              <a:t>safe in pregnancy.</a:t>
            </a:r>
          </a:p>
          <a:p>
            <a:pPr>
              <a:buFont typeface="Wingdings" pitchFamily="2" charset="2"/>
              <a:buChar char="q"/>
            </a:pPr>
            <a:endParaRPr lang="sr-Cyrl-CS" sz="3600" dirty="0" smtClean="0"/>
          </a:p>
          <a:p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Gold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6000792"/>
          </a:xfrm>
        </p:spPr>
        <p:txBody>
          <a:bodyPr>
            <a:noAutofit/>
          </a:bodyPr>
          <a:lstStyle/>
          <a:p>
            <a:endParaRPr lang="sr-Cyrl-CS" sz="2800" dirty="0" smtClean="0"/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Gold compounds were first proved to be effective  in 1960.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Because of their toxicity, they are used infrequently today.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 Their intramuscular formulations </a:t>
            </a:r>
            <a:r>
              <a:rPr lang="sr-Cyrl-CS" sz="2800" b="1" dirty="0" smtClean="0">
                <a:latin typeface="+mj-lt"/>
              </a:rPr>
              <a:t>(aurothiomalate</a:t>
            </a:r>
            <a:r>
              <a:rPr lang="sr-Cyrl-CS" sz="2800" dirty="0" smtClean="0">
                <a:latin typeface="+mj-lt"/>
              </a:rPr>
              <a:t> and </a:t>
            </a:r>
            <a:r>
              <a:rPr lang="sr-Cyrl-CS" sz="2800" b="1" dirty="0" smtClean="0">
                <a:latin typeface="+mj-lt"/>
              </a:rPr>
              <a:t>aurothioglucose)</a:t>
            </a:r>
            <a:r>
              <a:rPr lang="sr-Cyrl-CS" sz="2800" dirty="0" smtClean="0">
                <a:latin typeface="+mj-lt"/>
              </a:rPr>
              <a:t> contain 50% elemental gold.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The oral formulation </a:t>
            </a:r>
            <a:r>
              <a:rPr lang="sr-Cyrl-CS" sz="2800" b="1" dirty="0" smtClean="0">
                <a:latin typeface="+mj-lt"/>
              </a:rPr>
              <a:t>(auranofin)</a:t>
            </a:r>
            <a:r>
              <a:rPr lang="sr-Cyrl-CS" sz="2800" dirty="0" smtClean="0">
                <a:latin typeface="+mj-lt"/>
              </a:rPr>
              <a:t> contains 29% elemental gold.</a:t>
            </a:r>
          </a:p>
          <a:p>
            <a:pPr>
              <a:buFont typeface="Wingdings" pitchFamily="2" charset="2"/>
              <a:buChar char="q"/>
            </a:pPr>
            <a:endParaRPr lang="en-US" sz="2800" b="1" dirty="0" smtClean="0">
              <a:latin typeface="+mj-lt"/>
            </a:endParaRPr>
          </a:p>
          <a:p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Leflunomide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686800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b="1" dirty="0" smtClean="0">
                <a:latin typeface="+mj-lt"/>
              </a:rPr>
              <a:t>Mechanism of Action</a:t>
            </a:r>
            <a:endParaRPr lang="sr-Cyrl-C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Pyrimidine</a:t>
            </a:r>
            <a:r>
              <a:rPr lang="en-US" dirty="0" smtClean="0">
                <a:latin typeface="+mj-lt"/>
              </a:rPr>
              <a:t> synthesis inhibitor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</a:rPr>
              <a:t>U</a:t>
            </a:r>
            <a:r>
              <a:rPr lang="sr-Cyrl-CS" dirty="0" smtClean="0">
                <a:latin typeface="+mj-lt"/>
              </a:rPr>
              <a:t>ndergoes rapid conversion, both in the intestine and in the plasma, to its active metabolite, A77-1726. 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</a:rPr>
              <a:t>I</a:t>
            </a:r>
            <a:r>
              <a:rPr lang="sr-Cyrl-CS" dirty="0" smtClean="0">
                <a:latin typeface="+mj-lt"/>
              </a:rPr>
              <a:t>nhibits dihydroorotate dehydrogenase, leading to a decrease in ribonucleotide synthesis and the arrest of stimulated cells in the G</a:t>
            </a:r>
            <a:r>
              <a:rPr lang="sr-Cyrl-CS" baseline="-25000" dirty="0" smtClean="0">
                <a:latin typeface="+mj-lt"/>
              </a:rPr>
              <a:t>1</a:t>
            </a:r>
            <a:r>
              <a:rPr lang="sr-Cyrl-CS" dirty="0" smtClean="0">
                <a:latin typeface="+mj-lt"/>
              </a:rPr>
              <a:t> phase of cell growth.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dirty="0" smtClean="0">
                <a:latin typeface="+mj-lt"/>
              </a:rPr>
              <a:t>Consequently,inhibits T cell proliferation and production of autoantibodies by B cells. 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686800" cy="4525963"/>
          </a:xfrm>
        </p:spPr>
        <p:txBody>
          <a:bodyPr>
            <a:noAutofit/>
          </a:bodyPr>
          <a:lstStyle/>
          <a:p>
            <a:pPr>
              <a:buNone/>
              <a:tabLst>
                <a:tab pos="1350963" algn="l"/>
              </a:tabLst>
            </a:pPr>
            <a:r>
              <a:rPr lang="sr-Cyrl-CS" b="1" dirty="0" smtClean="0">
                <a:latin typeface="+mj-lt"/>
              </a:rPr>
              <a:t>Pharmacokinetics</a:t>
            </a:r>
            <a:endParaRPr lang="sr-Cyrl-CS" dirty="0" smtClean="0">
              <a:latin typeface="+mj-lt"/>
            </a:endParaRPr>
          </a:p>
          <a:p>
            <a:pPr>
              <a:buFont typeface="Wingdings" pitchFamily="2" charset="2"/>
              <a:buChar char="q"/>
              <a:tabLst>
                <a:tab pos="1350963" algn="l"/>
              </a:tabLst>
            </a:pPr>
            <a:r>
              <a:rPr lang="en-US" dirty="0" smtClean="0">
                <a:latin typeface="+mj-lt"/>
              </a:rPr>
              <a:t>C</a:t>
            </a:r>
            <a:r>
              <a:rPr lang="sr-Cyrl-CS" dirty="0" smtClean="0">
                <a:latin typeface="+mj-lt"/>
              </a:rPr>
              <a:t>ompletely absorbed and has a mean plasma half-life of 19 days.</a:t>
            </a:r>
            <a:endParaRPr lang="en-US" dirty="0" smtClean="0">
              <a:latin typeface="+mj-lt"/>
            </a:endParaRPr>
          </a:p>
          <a:p>
            <a:pPr>
              <a:buNone/>
              <a:tabLst>
                <a:tab pos="1350963" algn="l"/>
              </a:tabLst>
            </a:pPr>
            <a:r>
              <a:rPr lang="sr-Cyrl-C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  <a:tabLst>
                <a:tab pos="1350963" algn="l"/>
              </a:tabLst>
            </a:pPr>
            <a:r>
              <a:rPr lang="sr-Cyrl-CS" dirty="0" smtClean="0">
                <a:latin typeface="+mj-lt"/>
              </a:rPr>
              <a:t>A77-1726 is subject to enterohepatic recirculation and is efficiently reabsorbed. 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  <a:tabLst>
                <a:tab pos="1350963" algn="l"/>
              </a:tabLst>
            </a:pP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q"/>
              <a:tabLst>
                <a:tab pos="1350963" algn="l"/>
              </a:tabLst>
            </a:pPr>
            <a:r>
              <a:rPr lang="sr-Cyrl-CS" dirty="0" smtClean="0">
                <a:latin typeface="+mj-lt"/>
              </a:rPr>
              <a:t>Cholestyramine can enhance leflunomide excretion and increases total clearance by approximately 50%.</a:t>
            </a:r>
          </a:p>
          <a:p>
            <a:pPr>
              <a:buFont typeface="Wingdings" pitchFamily="2" charset="2"/>
              <a:buChar char="q"/>
              <a:tabLst>
                <a:tab pos="1350963" algn="l"/>
              </a:tabLst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/>
              <a:t>Indications</a:t>
            </a:r>
            <a:endParaRPr lang="sr-Cyrl-CS" sz="2800" dirty="0" smtClean="0"/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Leflunomide is as effective as methotrexate in rheumatoid arthritis, including inhibition of bony damage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100mg daily for 3 days, maintenance dose10-20 mg/d</a:t>
            </a:r>
          </a:p>
          <a:p>
            <a:pPr>
              <a:buFont typeface="Wingdings" pitchFamily="2" charset="2"/>
              <a:buChar char="q"/>
            </a:pPr>
            <a:endParaRPr lang="sr-Cyrl-CS" sz="2800" dirty="0" smtClean="0">
              <a:latin typeface="+mj-lt"/>
            </a:endParaRPr>
          </a:p>
          <a:p>
            <a:pPr>
              <a:buNone/>
            </a:pPr>
            <a:r>
              <a:rPr lang="sr-Cyrl-CS" sz="2800" b="1" dirty="0" smtClean="0">
                <a:latin typeface="+mj-lt"/>
              </a:rPr>
              <a:t>Adverse Effects</a:t>
            </a: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Diarrhea or loose bowels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Elevation in liver enzymes .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M</a:t>
            </a:r>
            <a:r>
              <a:rPr lang="sr-Cyrl-CS" sz="2800" dirty="0" smtClean="0">
                <a:latin typeface="+mj-lt"/>
              </a:rPr>
              <a:t>ild alopecia, weight gain, and increased blood pressure.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Leukopenia and thrombocytopenia .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C</a:t>
            </a:r>
            <a:r>
              <a:rPr lang="sr-Cyrl-CS" sz="2800" dirty="0" smtClean="0">
                <a:latin typeface="+mj-lt"/>
              </a:rPr>
              <a:t>ontraindicated in pregnancy.</a:t>
            </a:r>
          </a:p>
          <a:p>
            <a:pPr>
              <a:buFont typeface="Wingdings" pitchFamily="2" charset="2"/>
              <a:buChar char="q"/>
            </a:pPr>
            <a:endParaRPr lang="en-IN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TNF-</a:t>
            </a:r>
            <a:r>
              <a:rPr lang="en-US" b="1" dirty="0" smtClean="0"/>
              <a:t>ALPHA</a:t>
            </a:r>
            <a:r>
              <a:rPr lang="sr-Cyrl-CS" b="1" dirty="0" smtClean="0"/>
              <a:t>–Blocking Agents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  <a:cs typeface="Aharoni" pitchFamily="2" charset="-79"/>
              </a:rPr>
              <a:t>TNF-</a:t>
            </a:r>
            <a:r>
              <a:rPr lang="el-GR" sz="2800" dirty="0" smtClean="0">
                <a:latin typeface="+mj-lt"/>
                <a:cs typeface="Aharoni" pitchFamily="2" charset="-79"/>
              </a:rPr>
              <a:t>α</a:t>
            </a:r>
            <a:r>
              <a:rPr lang="sr-Cyrl-CS" sz="2800" dirty="0" smtClean="0">
                <a:latin typeface="+mj-lt"/>
                <a:cs typeface="Aharoni" pitchFamily="2" charset="-79"/>
              </a:rPr>
              <a:t> affects cellular function via activation of specific membrane-bound TNF receptors (TNFR</a:t>
            </a:r>
            <a:r>
              <a:rPr lang="sr-Cyrl-CS" sz="2800" baseline="-25000" dirty="0" smtClean="0">
                <a:latin typeface="+mj-lt"/>
                <a:cs typeface="Aharoni" pitchFamily="2" charset="-79"/>
              </a:rPr>
              <a:t>1</a:t>
            </a:r>
            <a:r>
              <a:rPr lang="sr-Cyrl-CS" sz="2800" dirty="0" smtClean="0">
                <a:latin typeface="+mj-lt"/>
                <a:cs typeface="Aharoni" pitchFamily="2" charset="-79"/>
              </a:rPr>
              <a:t>, TNFR</a:t>
            </a:r>
            <a:r>
              <a:rPr lang="sr-Cyrl-CS" sz="2800" baseline="-25000" dirty="0" smtClean="0">
                <a:latin typeface="+mj-lt"/>
                <a:cs typeface="Aharoni" pitchFamily="2" charset="-79"/>
              </a:rPr>
              <a:t>2</a:t>
            </a:r>
            <a:r>
              <a:rPr lang="sr-Cyrl-CS" sz="2800" dirty="0" smtClean="0">
                <a:latin typeface="+mj-lt"/>
                <a:cs typeface="Aharoni" pitchFamily="2" charset="-79"/>
              </a:rPr>
              <a:t>).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  <a:cs typeface="Aharoni" pitchFamily="2" charset="-79"/>
              </a:rPr>
              <a:t> Administered soluble TNF receptors</a:t>
            </a:r>
            <a:r>
              <a:rPr lang="en-US" sz="2800" dirty="0" smtClean="0">
                <a:latin typeface="+mj-lt"/>
                <a:cs typeface="Aharoni" pitchFamily="2" charset="-79"/>
              </a:rPr>
              <a:t> protein or antibody</a:t>
            </a:r>
            <a:r>
              <a:rPr lang="sr-Cyrl-CS" sz="2800" dirty="0" smtClean="0">
                <a:latin typeface="+mj-lt"/>
                <a:cs typeface="Aharoni" pitchFamily="2" charset="-79"/>
              </a:rPr>
              <a:t> by combining with soluble TNF-</a:t>
            </a:r>
            <a:r>
              <a:rPr lang="el-GR" sz="2800" dirty="0" smtClean="0">
                <a:latin typeface="+mj-lt"/>
                <a:cs typeface="Aharoni" pitchFamily="2" charset="-79"/>
              </a:rPr>
              <a:t>α</a:t>
            </a:r>
            <a:r>
              <a:rPr lang="sr-Cyrl-CS" sz="2800" dirty="0" smtClean="0">
                <a:latin typeface="+mj-lt"/>
                <a:cs typeface="Aharoni" pitchFamily="2" charset="-79"/>
              </a:rPr>
              <a:t> ,inhibit the effects of the endogenous cytokine.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  <a:cs typeface="Aharoni" pitchFamily="2" charset="-79"/>
              </a:rPr>
              <a:t> Monoclonal anti-TNF antibodies can cross-link TNF receptors on the cell surface and inhibit T cell and macrophage function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endParaRPr lang="en-IN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Adalimumab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8686800" cy="49117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400" b="1" dirty="0" smtClean="0">
                <a:latin typeface="+mj-lt"/>
                <a:cs typeface="Aharoni" pitchFamily="2" charset="-79"/>
              </a:rPr>
              <a:t>Mechanism of Action</a:t>
            </a:r>
            <a:endParaRPr lang="sr-Cyrl-CS" sz="24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  <a:cs typeface="Aharoni" pitchFamily="2" charset="-79"/>
              </a:rPr>
              <a:t>Adalimumab is a fully human IgG</a:t>
            </a:r>
            <a:r>
              <a:rPr lang="sr-Cyrl-CS" sz="2400" baseline="-25000" dirty="0" smtClean="0">
                <a:latin typeface="+mj-lt"/>
                <a:cs typeface="Aharoni" pitchFamily="2" charset="-79"/>
              </a:rPr>
              <a:t>1</a:t>
            </a:r>
            <a:r>
              <a:rPr lang="sr-Cyrl-CS" sz="2400" dirty="0" smtClean="0">
                <a:latin typeface="+mj-lt"/>
                <a:cs typeface="Aharoni" pitchFamily="2" charset="-79"/>
              </a:rPr>
              <a:t> anti-TNF monoclonal antibody.</a:t>
            </a:r>
            <a:endParaRPr lang="en-US" sz="24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+mj-lt"/>
                <a:cs typeface="Aharoni" pitchFamily="2" charset="-79"/>
              </a:rPr>
              <a:t>C</a:t>
            </a:r>
            <a:r>
              <a:rPr lang="sr-Cyrl-CS" sz="2400" dirty="0" smtClean="0">
                <a:latin typeface="+mj-lt"/>
                <a:cs typeface="Aharoni" pitchFamily="2" charset="-79"/>
              </a:rPr>
              <a:t>omplexes with soluble TNF- and prevents its interaction with p55 and p75 cell surface receptors.</a:t>
            </a:r>
            <a:endParaRPr lang="en-US" sz="24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  <a:cs typeface="Aharoni" pitchFamily="2" charset="-79"/>
              </a:rPr>
              <a:t> This results in down-regulation of macrophage and T cell function.</a:t>
            </a:r>
          </a:p>
          <a:p>
            <a:pPr>
              <a:buFont typeface="Wingdings" pitchFamily="2" charset="2"/>
              <a:buChar char="q"/>
            </a:pPr>
            <a:endParaRPr lang="en-US" sz="2400" b="1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r>
              <a:rPr lang="sr-Cyrl-CS" sz="2400" b="1" dirty="0" smtClean="0">
                <a:latin typeface="+mj-lt"/>
                <a:cs typeface="Aharoni" pitchFamily="2" charset="-79"/>
              </a:rPr>
              <a:t>Pharmacokinetics</a:t>
            </a:r>
            <a:endParaRPr lang="sr-Cyrl-CS" sz="24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+mj-lt"/>
                <a:cs typeface="Aharoni" pitchFamily="2" charset="-79"/>
              </a:rPr>
              <a:t>G</a:t>
            </a:r>
            <a:r>
              <a:rPr lang="sr-Cyrl-CS" sz="2400" dirty="0" smtClean="0">
                <a:latin typeface="+mj-lt"/>
                <a:cs typeface="Aharoni" pitchFamily="2" charset="-79"/>
              </a:rPr>
              <a:t>iven subcutaneously and has a half-life of 10–20 days. </a:t>
            </a:r>
            <a:endParaRPr lang="en-US" sz="24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  <a:cs typeface="Aharoni" pitchFamily="2" charset="-79"/>
              </a:rPr>
              <a:t>Its clearance is decreased by more than 40% in the presence of methotrexate</a:t>
            </a:r>
            <a:endParaRPr lang="en-IN" sz="2400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</a:t>
            </a:r>
            <a:r>
              <a:rPr lang="en-IN" dirty="0" smtClean="0"/>
              <a:t>RHEUMATOID ARTHRITIS?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71546"/>
            <a:ext cx="7929618" cy="521497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IN" sz="3600" dirty="0" smtClean="0">
              <a:solidFill>
                <a:schemeClr val="tx1"/>
              </a:solidFill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en-IN" sz="36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Chronic multisystem autoimmune inflammatory disease of unknown cause</a:t>
            </a:r>
          </a:p>
          <a:p>
            <a:pPr>
              <a:buFont typeface="Wingdings" pitchFamily="2" charset="2"/>
              <a:buChar char="q"/>
            </a:pPr>
            <a:endParaRPr lang="en-IN" sz="3600" dirty="0" smtClean="0">
              <a:solidFill>
                <a:schemeClr val="tx1"/>
              </a:solidFill>
              <a:latin typeface="+mj-lt"/>
              <a:cs typeface="Aharoni" pitchFamily="2" charset="-79"/>
            </a:endParaRPr>
          </a:p>
          <a:p>
            <a:pPr algn="l">
              <a:buFont typeface="Wingdings" pitchFamily="2" charset="2"/>
              <a:buChar char="q"/>
            </a:pPr>
            <a:r>
              <a:rPr lang="en-IN" sz="36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 The characteristic feature is persistent inflammatory </a:t>
            </a:r>
            <a:r>
              <a:rPr lang="en-IN" sz="3600" dirty="0" err="1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synovitis</a:t>
            </a:r>
            <a:r>
              <a:rPr lang="en-IN" sz="36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, usually involving peripheral joints in a symmetric distribution.</a:t>
            </a:r>
          </a:p>
          <a:p>
            <a:pPr algn="l">
              <a:buFont typeface="Wingdings" pitchFamily="2" charset="2"/>
              <a:buChar char="q"/>
            </a:pPr>
            <a:endParaRPr lang="en-IN" sz="3600" dirty="0" smtClean="0">
              <a:latin typeface="+mj-lt"/>
              <a:cs typeface="Aharoni" pitchFamily="2" charset="-79"/>
            </a:endParaRPr>
          </a:p>
          <a:p>
            <a:pPr algn="l">
              <a:buFont typeface="Wingdings" pitchFamily="2" charset="2"/>
              <a:buChar char="q"/>
            </a:pPr>
            <a:endParaRPr lang="en-IN" sz="3600" dirty="0" smtClean="0">
              <a:latin typeface="Aharoni" pitchFamily="2" charset="-79"/>
              <a:cs typeface="Aharoni" pitchFamily="2" charset="-79"/>
            </a:endParaRPr>
          </a:p>
          <a:p>
            <a:pPr algn="l">
              <a:buFont typeface="Wingdings" pitchFamily="2" charset="2"/>
              <a:buChar char="q"/>
            </a:pPr>
            <a:r>
              <a:rPr lang="en-IN" sz="3600" dirty="0" smtClean="0">
                <a:latin typeface="Aharoni" pitchFamily="2" charset="-79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b="1" dirty="0" smtClean="0">
                <a:latin typeface="+mj-lt"/>
              </a:rPr>
              <a:t>Indications</a:t>
            </a:r>
            <a:endParaRPr lang="en-US" b="1" dirty="0" smtClean="0">
              <a:latin typeface="+mj-lt"/>
            </a:endParaRPr>
          </a:p>
          <a:p>
            <a:pPr>
              <a:buNone/>
            </a:pPr>
            <a:endParaRPr lang="sr-Cyrl-CS" dirty="0" smtClean="0">
              <a:latin typeface="+mj-lt"/>
            </a:endParaRPr>
          </a:p>
          <a:p>
            <a:r>
              <a:rPr lang="sr-Cyrl-C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R</a:t>
            </a:r>
            <a:r>
              <a:rPr lang="sr-Cyrl-CS" dirty="0" smtClean="0">
                <a:latin typeface="+mj-lt"/>
              </a:rPr>
              <a:t>heumatoid arthritis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E</a:t>
            </a:r>
            <a:r>
              <a:rPr lang="sr-Cyrl-CS" dirty="0" smtClean="0">
                <a:latin typeface="+mj-lt"/>
              </a:rPr>
              <a:t>ffective both as monotherapy and in combination with methotrexate and other DMARDs.</a:t>
            </a:r>
            <a:endParaRPr lang="en-US" dirty="0" smtClean="0">
              <a:latin typeface="+mj-lt"/>
            </a:endParaRPr>
          </a:p>
          <a:p>
            <a:r>
              <a:rPr lang="sr-Cyrl-CS" dirty="0" smtClean="0">
                <a:latin typeface="+mj-lt"/>
              </a:rPr>
              <a:t> The usual dose is 40 mg every </a:t>
            </a:r>
            <a:r>
              <a:rPr lang="en-US" dirty="0" smtClean="0">
                <a:latin typeface="+mj-lt"/>
              </a:rPr>
              <a:t>2</a:t>
            </a:r>
            <a:r>
              <a:rPr lang="sr-Cyrl-CS" dirty="0" smtClean="0">
                <a:latin typeface="+mj-lt"/>
              </a:rPr>
              <a:t> week</a:t>
            </a:r>
            <a:r>
              <a:rPr lang="en-US" dirty="0" smtClean="0">
                <a:latin typeface="+mj-lt"/>
              </a:rPr>
              <a:t>s</a:t>
            </a:r>
            <a:r>
              <a:rPr lang="sr-Cyrl-C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r>
              <a:rPr lang="sr-Cyrl-C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I</a:t>
            </a:r>
            <a:r>
              <a:rPr lang="sr-Cyrl-CS" dirty="0" smtClean="0">
                <a:latin typeface="+mj-lt"/>
              </a:rPr>
              <a:t>n psoriasis, Crohn's disease, and juvenile chronic arthritis.</a:t>
            </a:r>
            <a:r>
              <a:rPr lang="sr-Cyrl-CS" dirty="0" smtClean="0"/>
              <a:t> </a:t>
            </a:r>
            <a:endParaRPr lang="en-US" dirty="0" smtClean="0"/>
          </a:p>
          <a:p>
            <a:r>
              <a:rPr lang="en-US" dirty="0" smtClean="0">
                <a:latin typeface="+mj-lt"/>
              </a:rPr>
              <a:t> A</a:t>
            </a:r>
            <a:r>
              <a:rPr lang="sr-Cyrl-CS" dirty="0" smtClean="0">
                <a:latin typeface="+mj-lt"/>
              </a:rPr>
              <a:t>nkylosing spondylitis, and psoriatic arthritis.</a:t>
            </a:r>
            <a:endParaRPr lang="en-US" dirty="0" smtClean="0">
              <a:latin typeface="+mj-lt"/>
            </a:endParaRPr>
          </a:p>
          <a:p>
            <a:endParaRPr lang="sr-Cyrl-CS" dirty="0" smtClean="0">
              <a:latin typeface="+mj-lt"/>
            </a:endParaRPr>
          </a:p>
          <a:p>
            <a:endParaRPr lang="en-US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/>
              <a:t>Adverse Effects</a:t>
            </a:r>
            <a:endParaRPr lang="en-US" sz="2800" b="1" dirty="0" smtClean="0"/>
          </a:p>
          <a:p>
            <a:pPr>
              <a:buFont typeface="Wingdings" pitchFamily="2" charset="2"/>
              <a:buChar char="q"/>
            </a:pPr>
            <a:endParaRPr lang="en-US" sz="2800" b="1" dirty="0" smtClean="0"/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 T</a:t>
            </a:r>
            <a:r>
              <a:rPr lang="sr-Cyrl-CS" sz="2800" dirty="0" smtClean="0"/>
              <a:t>he risk of macrophage-dependent infection (including tuberculosis and other opportunistic infections) 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</a:t>
            </a:r>
          </a:p>
          <a:p>
            <a:pPr>
              <a:buFont typeface="Wingdings" pitchFamily="2" charset="2"/>
              <a:buChar char="q"/>
            </a:pPr>
            <a:r>
              <a:rPr lang="sr-Cyrl-CS" sz="2800" dirty="0" smtClean="0"/>
              <a:t>Patients should be screened for latent or active tuberculosis before starting adalimumab or other TNF- blocking agents.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</a:t>
            </a:r>
            <a:r>
              <a:rPr lang="sr-Cyrl-CS" sz="2800" dirty="0" smtClean="0"/>
              <a:t>Rare leukopenias and vasculitis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Lymphomas</a:t>
            </a:r>
            <a:r>
              <a:rPr lang="sr-Cyrl-CS" sz="2800" dirty="0" smtClean="0"/>
              <a:t> </a:t>
            </a:r>
          </a:p>
          <a:p>
            <a:pPr>
              <a:buFont typeface="Wingdings" pitchFamily="2" charset="2"/>
              <a:buChar char="q"/>
            </a:pPr>
            <a:endParaRPr lang="en-IN" sz="2800" dirty="0" smtClean="0"/>
          </a:p>
          <a:p>
            <a:pPr>
              <a:buFont typeface="Wingdings" pitchFamily="2" charset="2"/>
              <a:buChar char="q"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Infliximab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400" b="1" dirty="0" smtClean="0">
                <a:latin typeface="+mj-lt"/>
              </a:rPr>
              <a:t>Mechanism of Action</a:t>
            </a: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Infliximab is a chimeric (25% mouse, 75% human) IgG</a:t>
            </a:r>
            <a:r>
              <a:rPr lang="sr-Cyrl-CS" sz="2400" baseline="-25000" dirty="0" smtClean="0">
                <a:latin typeface="+mj-lt"/>
              </a:rPr>
              <a:t>1</a:t>
            </a:r>
            <a:r>
              <a:rPr lang="sr-Cyrl-CS" sz="2400" dirty="0" smtClean="0">
                <a:latin typeface="+mj-lt"/>
              </a:rPr>
              <a:t> monoclonal antibody that binds with high affinity to soluble and possibly membrane-bound TNF 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Its mechanism of action probably is the same as that of adalimumab.</a:t>
            </a:r>
          </a:p>
          <a:p>
            <a:pPr>
              <a:buNone/>
            </a:pPr>
            <a:r>
              <a:rPr lang="sr-Cyrl-CS" sz="2400" b="1" dirty="0" smtClean="0">
                <a:latin typeface="+mj-lt"/>
              </a:rPr>
              <a:t>Pharmacokinetics</a:t>
            </a: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Infliximab is given as an intravenous infusion at  the usual dose is 3–5 mg/kg every 8 weeks. 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The terminal half-life is 9–12 days</a:t>
            </a:r>
          </a:p>
          <a:p>
            <a:pPr>
              <a:buFont typeface="Wingdings" pitchFamily="2" charset="2"/>
              <a:buChar char="q"/>
            </a:pPr>
            <a:endParaRPr lang="en-US" sz="2400" b="1" dirty="0" smtClean="0">
              <a:latin typeface="+mj-lt"/>
            </a:endParaRPr>
          </a:p>
          <a:p>
            <a:pPr>
              <a:buNone/>
            </a:pP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>
                <a:latin typeface="+mj-lt"/>
              </a:rPr>
              <a:t>Indications</a:t>
            </a: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R</a:t>
            </a:r>
            <a:r>
              <a:rPr lang="sr-Cyrl-CS" sz="2800" dirty="0" smtClean="0">
                <a:latin typeface="+mj-lt"/>
              </a:rPr>
              <a:t>heumatoid arthritis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A</a:t>
            </a:r>
            <a:r>
              <a:rPr lang="sr-Cyrl-CS" sz="2800" dirty="0" smtClean="0">
                <a:latin typeface="+mj-lt"/>
              </a:rPr>
              <a:t>nkylosing spondylitis, Crohn's disease, and psoriatic arthritis. psoriasis, ulcerative colitis, juvenile chronic arthritis, Wegener's granulomatosis, giant cell arteritis, and sarcoidosis.</a:t>
            </a:r>
            <a:endParaRPr lang="en-US" sz="2800" dirty="0" smtClean="0">
              <a:latin typeface="+mj-lt"/>
            </a:endParaRPr>
          </a:p>
          <a:p>
            <a:pPr>
              <a:buNone/>
            </a:pPr>
            <a:r>
              <a:rPr lang="sr-Cyrl-CS" sz="2800" dirty="0" smtClean="0">
                <a:latin typeface="+mj-lt"/>
              </a:rPr>
              <a:t>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In rheumatoid arthritis, a regimen of infliximab plus methotrexate decreases the rate of formation of new erosions more than methotrexate alone over 52–104 weeks</a:t>
            </a:r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0801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400" b="1" dirty="0" smtClean="0">
                <a:latin typeface="+mj-lt"/>
              </a:rPr>
              <a:t>Adverse Effects</a:t>
            </a: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Upper respiratory tract infections, nausea, headache, sinusitis, rash, and cough</a:t>
            </a:r>
            <a:r>
              <a:rPr lang="en-US" sz="2400" dirty="0" smtClean="0">
                <a:latin typeface="+mj-lt"/>
              </a:rPr>
              <a:t>-</a:t>
            </a:r>
            <a:r>
              <a:rPr lang="sr-Cyrl-CS" sz="2400" dirty="0" smtClean="0">
                <a:latin typeface="+mj-lt"/>
              </a:rPr>
              <a:t> common 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As a potent macrophage inhibitor, infliximab can be associated with activation of latent tuberculosis, and patients should be screened for latent or active tuberculosis before starting therapy.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+mj-lt"/>
              </a:rPr>
              <a:t>Lymphomas</a:t>
            </a:r>
          </a:p>
          <a:p>
            <a:pPr>
              <a:buNone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Because rare demyelinating syndrome</a:t>
            </a:r>
            <a:r>
              <a:rPr lang="en-US" sz="2400" dirty="0" smtClean="0">
                <a:latin typeface="+mj-lt"/>
              </a:rPr>
              <a:t>-</a:t>
            </a:r>
            <a:r>
              <a:rPr lang="sr-Cyrl-CS" sz="2400" dirty="0" smtClean="0">
                <a:latin typeface="+mj-lt"/>
              </a:rPr>
              <a:t> patients with multiple sclerosis should not use infliximab. 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Rare cases of leukopenia, hepatitis, activation of hepatitis B, and vasculitis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Etanercept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400" b="1" dirty="0" smtClean="0">
                <a:latin typeface="+mj-lt"/>
              </a:rPr>
              <a:t>Mechanism of Action</a:t>
            </a: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Etanercept is a recombinant fusion protein consisting of two soluble TNF p75 receptor moieties linked to the Fc portion of human IgG</a:t>
            </a:r>
            <a:r>
              <a:rPr lang="sr-Cyrl-CS" sz="2400" baseline="-25000" dirty="0" smtClean="0">
                <a:latin typeface="+mj-lt"/>
              </a:rPr>
              <a:t>1</a:t>
            </a:r>
            <a:r>
              <a:rPr lang="sr-Cyrl-CS" sz="2400" dirty="0" smtClean="0">
                <a:latin typeface="+mj-lt"/>
              </a:rPr>
              <a:t>; it binds TNF- molecules .</a:t>
            </a:r>
          </a:p>
          <a:p>
            <a:pPr>
              <a:buFont typeface="Wingdings" pitchFamily="2" charset="2"/>
              <a:buChar char="q"/>
            </a:pPr>
            <a:endParaRPr lang="en-US" sz="2400" b="1" dirty="0" smtClean="0">
              <a:latin typeface="+mj-lt"/>
            </a:endParaRPr>
          </a:p>
          <a:p>
            <a:pPr>
              <a:buNone/>
            </a:pPr>
            <a:r>
              <a:rPr lang="sr-Cyrl-CS" sz="2400" b="1" dirty="0" smtClean="0">
                <a:latin typeface="+mj-lt"/>
              </a:rPr>
              <a:t>Pharmacokinetics</a:t>
            </a: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+mj-lt"/>
              </a:rPr>
              <a:t>G</a:t>
            </a:r>
            <a:r>
              <a:rPr lang="sr-Cyrl-CS" sz="2400" dirty="0" smtClean="0">
                <a:latin typeface="+mj-lt"/>
              </a:rPr>
              <a:t>iven subcutaneously in a dosage of 25 mg twice weekly or 50 mg weekly. 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400" dirty="0" smtClean="0">
                <a:latin typeface="+mj-lt"/>
              </a:rPr>
              <a:t>The drug is slowly absorbed, with peak concentration 72 hours after drug administration. Etanercept has a mean serum elimination half-life of 4</a:t>
            </a:r>
            <a:r>
              <a:rPr lang="en-US" sz="2400" dirty="0" smtClean="0">
                <a:latin typeface="+mj-lt"/>
              </a:rPr>
              <a:t>-</a:t>
            </a:r>
            <a:r>
              <a:rPr lang="sr-Cyrl-CS" sz="2400" dirty="0" smtClean="0">
                <a:latin typeface="+mj-lt"/>
              </a:rPr>
              <a:t>5 days. 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sr-Cyrl-C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/>
              <a:t>Indications</a:t>
            </a:r>
            <a:endParaRPr lang="sr-Cyrl-C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sr-Cyrl-CS" sz="2800" dirty="0" smtClean="0"/>
              <a:t> </a:t>
            </a:r>
            <a:r>
              <a:rPr lang="en-US" sz="2800" dirty="0" smtClean="0"/>
              <a:t>R</a:t>
            </a:r>
            <a:r>
              <a:rPr lang="sr-Cyrl-CS" sz="2800" dirty="0" smtClean="0"/>
              <a:t>heumatoid arthritis, juvenile chronic arthritis, psoriasis, psoriatic arthritis, and ankylosing spondylitis.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sr-Cyrl-CS" sz="2800" dirty="0" smtClean="0"/>
              <a:t> It is used both as monotherapy and with methotrexate background; over 70% of patients taking etanercept are also using methotrexate.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sr-Cyrl-CS" sz="2800" dirty="0" smtClean="0"/>
              <a:t> it is being used in many rheumatic syndromes such as scleroderma, Wegener's granulomatosis, giant cell arteritis, and sarcoidosis.</a:t>
            </a:r>
          </a:p>
          <a:p>
            <a:pPr>
              <a:buFont typeface="Wingdings" pitchFamily="2" charset="2"/>
              <a:buChar char="q"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2800" b="1" dirty="0" smtClean="0">
                <a:latin typeface="+mj-lt"/>
              </a:rPr>
              <a:t>Adverse Effects</a:t>
            </a: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The incidence of activation of latent tuberculosis  and tuberculosis screening is appropriate before starting this medication. </a:t>
            </a:r>
            <a:endParaRPr lang="en-US" sz="2800" dirty="0" smtClean="0">
              <a:latin typeface="+mj-lt"/>
            </a:endParaRPr>
          </a:p>
          <a:p>
            <a:pPr>
              <a:buNone/>
            </a:pPr>
            <a:r>
              <a:rPr lang="sr-Cyrl-CS" sz="2800" dirty="0" smtClean="0">
                <a:latin typeface="+mj-lt"/>
              </a:rPr>
              <a:t>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L</a:t>
            </a:r>
            <a:r>
              <a:rPr lang="sr-Cyrl-CS" sz="2800" dirty="0" smtClean="0">
                <a:latin typeface="+mj-lt"/>
              </a:rPr>
              <a:t>ymphomas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sr-Cyrl-CS" sz="2800" dirty="0" smtClean="0">
                <a:latin typeface="+mj-lt"/>
              </a:rPr>
              <a:t>Injection site reactions occur in 20–40% of patients </a:t>
            </a:r>
            <a:endParaRPr lang="en-U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sr-Cyrl-CS" sz="2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0801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b="1" cap="all" dirty="0" smtClean="0">
                <a:latin typeface="+mj-lt"/>
              </a:rPr>
              <a:t>Rituximab</a:t>
            </a:r>
            <a:endParaRPr lang="sr-Cyrl-C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C</a:t>
            </a:r>
            <a:r>
              <a:rPr lang="sr-Cyrl-CS" dirty="0" smtClean="0">
                <a:latin typeface="+mj-lt"/>
              </a:rPr>
              <a:t>himeric monoclonal antibody that targets CD20 B lymphocyte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R</a:t>
            </a:r>
            <a:r>
              <a:rPr lang="sr-Cyrl-CS" dirty="0" smtClean="0">
                <a:latin typeface="+mj-lt"/>
              </a:rPr>
              <a:t>heumatoid arthritis refractory to </a:t>
            </a:r>
            <a:r>
              <a:rPr lang="en-US" dirty="0" smtClean="0">
                <a:latin typeface="+mj-lt"/>
              </a:rPr>
              <a:t>other </a:t>
            </a:r>
            <a:r>
              <a:rPr lang="sr-Cyrl-CS" dirty="0" smtClean="0">
                <a:latin typeface="+mj-lt"/>
              </a:rPr>
              <a:t>antiTNF agents. </a:t>
            </a:r>
            <a:endParaRPr lang="en-US" dirty="0" smtClean="0">
              <a:latin typeface="+mj-lt"/>
            </a:endParaRPr>
          </a:p>
          <a:p>
            <a:r>
              <a:rPr lang="sr-Cyrl-CS" dirty="0" smtClean="0">
                <a:latin typeface="+mj-lt"/>
              </a:rPr>
              <a:t>It is given as two IV infusions 2 weeks apart</a:t>
            </a: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sr-Cyrl-CS" b="1" cap="all" dirty="0" smtClean="0">
                <a:latin typeface="+mj-lt"/>
              </a:rPr>
              <a:t>Abatacept</a:t>
            </a:r>
            <a:endParaRPr lang="sr-Cyrl-C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Fusion protein of </a:t>
            </a:r>
            <a:r>
              <a:rPr lang="en-US" dirty="0" err="1" smtClean="0">
                <a:latin typeface="+mj-lt"/>
              </a:rPr>
              <a:t>cytotoxic</a:t>
            </a:r>
            <a:r>
              <a:rPr lang="en-US" dirty="0" smtClean="0">
                <a:latin typeface="+mj-lt"/>
              </a:rPr>
              <a:t> T-lymphocyte antigen-4 linked to </a:t>
            </a:r>
            <a:r>
              <a:rPr lang="en-US" dirty="0" err="1" smtClean="0">
                <a:latin typeface="+mj-lt"/>
              </a:rPr>
              <a:t>IgG</a:t>
            </a:r>
            <a:r>
              <a:rPr lang="sr-Cyrl-CS" dirty="0" smtClean="0">
                <a:latin typeface="+mj-lt"/>
              </a:rPr>
              <a:t> that inhibits the activation of T cells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Given IV slowly on day 1 then repeated at 2 and 4 weeks thereafter</a:t>
            </a:r>
          </a:p>
          <a:p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sr-Cyrl-CS" dirty="0" smtClean="0">
              <a:latin typeface="+mj-lt"/>
            </a:endParaRPr>
          </a:p>
          <a:p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IL-1 ANTAGONIST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b="1" dirty="0" err="1" smtClean="0">
                <a:latin typeface="+mj-lt"/>
              </a:rPr>
              <a:t>Anakinra</a:t>
            </a:r>
            <a:r>
              <a:rPr lang="en-US" dirty="0" smtClean="0">
                <a:latin typeface="+mj-lt"/>
              </a:rPr>
              <a:t>:</a:t>
            </a:r>
          </a:p>
          <a:p>
            <a:r>
              <a:rPr lang="en-US" dirty="0" smtClean="0">
                <a:latin typeface="+mj-lt"/>
              </a:rPr>
              <a:t>Recombinant IL-1 receptor antagonist</a:t>
            </a:r>
          </a:p>
          <a:p>
            <a:r>
              <a:rPr lang="en-US" dirty="0" smtClean="0">
                <a:latin typeface="+mj-lt"/>
              </a:rPr>
              <a:t>Clinically less effective than TNF inhibitors</a:t>
            </a:r>
          </a:p>
          <a:p>
            <a:r>
              <a:rPr lang="en-US" dirty="0" smtClean="0">
                <a:latin typeface="+mj-lt"/>
              </a:rPr>
              <a:t>Used in cases who failed on one or more DMARDs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 DOSE: 100 mg </a:t>
            </a:r>
            <a:r>
              <a:rPr lang="en-US" dirty="0" err="1" smtClean="0">
                <a:latin typeface="+mj-lt"/>
              </a:rPr>
              <a:t>s.c</a:t>
            </a:r>
            <a:r>
              <a:rPr lang="en-US" dirty="0" smtClean="0">
                <a:latin typeface="+mj-lt"/>
              </a:rPr>
              <a:t>. daily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Adverse effects</a:t>
            </a:r>
          </a:p>
          <a:p>
            <a:r>
              <a:rPr lang="en-US" dirty="0" smtClean="0">
                <a:latin typeface="+mj-lt"/>
              </a:rPr>
              <a:t>Local reaction and chest infection  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>
                <a:cs typeface="Aharoni" pitchFamily="2" charset="-79"/>
              </a:rPr>
              <a:t>The potential of the synovial inflammation to cause cartilage damage and bone erosions and subsequent changes in joint integrity is the hallmark of the disease.</a:t>
            </a:r>
          </a:p>
          <a:p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target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tocilizumab</a:t>
            </a:r>
            <a:r>
              <a:rPr lang="en-IN" dirty="0" smtClean="0"/>
              <a:t> (anti-interleukin 6 receptor</a:t>
            </a:r>
            <a:r>
              <a:rPr lang="en-IN" dirty="0" smtClean="0"/>
              <a:t>)</a:t>
            </a:r>
          </a:p>
          <a:p>
            <a:r>
              <a:rPr lang="en-US" dirty="0" smtClean="0"/>
              <a:t>Monoclonal antibody</a:t>
            </a:r>
            <a:endParaRPr lang="en-IN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Glucocorticoid Drugs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8991600" cy="50085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+mj-lt"/>
              </a:rPr>
              <a:t>Action:</a:t>
            </a:r>
          </a:p>
          <a:p>
            <a:r>
              <a:rPr lang="en-US" sz="2800" dirty="0" smtClean="0">
                <a:latin typeface="+mj-lt"/>
              </a:rPr>
              <a:t>Potent immunosuppressant and anti-inflammatory activity</a:t>
            </a:r>
          </a:p>
          <a:p>
            <a:r>
              <a:rPr lang="en-US" sz="2800" dirty="0" smtClean="0">
                <a:latin typeface="+mj-lt"/>
              </a:rPr>
              <a:t>Symptomatic relief is prompt, do not arrest rheumatoid process</a:t>
            </a:r>
          </a:p>
          <a:p>
            <a:pPr>
              <a:buNone/>
            </a:pPr>
            <a:r>
              <a:rPr lang="sr-Cyrl-CS" sz="2800" b="1" dirty="0" smtClean="0">
                <a:latin typeface="+mj-lt"/>
              </a:rPr>
              <a:t>Indications</a:t>
            </a:r>
            <a:endParaRPr lang="sr-Cyrl-CS" sz="2800" dirty="0" smtClean="0">
              <a:latin typeface="+mj-lt"/>
            </a:endParaRPr>
          </a:p>
          <a:p>
            <a:r>
              <a:rPr lang="sr-Cyrl-CS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Rheumatoid arthritis-</a:t>
            </a:r>
            <a:r>
              <a:rPr lang="sr-Cyrl-CS" sz="2800" dirty="0" smtClean="0">
                <a:latin typeface="+mj-lt"/>
              </a:rPr>
              <a:t>capable of slowing the appearance of new bone erosions.</a:t>
            </a:r>
            <a:endParaRPr lang="en-US" sz="2800" dirty="0" smtClean="0">
              <a:latin typeface="+mj-lt"/>
            </a:endParaRPr>
          </a:p>
          <a:p>
            <a:pPr>
              <a:buNone/>
            </a:pPr>
            <a:r>
              <a:rPr lang="sr-Cyrl-CS" sz="2800" dirty="0" smtClean="0">
                <a:latin typeface="+mj-lt"/>
              </a:rPr>
              <a:t> </a:t>
            </a:r>
            <a:endParaRPr lang="en-US" sz="2800" dirty="0" smtClean="0">
              <a:latin typeface="+mj-lt"/>
            </a:endParaRPr>
          </a:p>
          <a:p>
            <a:r>
              <a:rPr lang="sr-Cyrl-CS" sz="2800" dirty="0" smtClean="0">
                <a:latin typeface="+mj-lt"/>
              </a:rPr>
              <a:t>Corticosteroids may be administered for certain serious extra-articular manifestations of rheumatoid arthritis such as pericarditis or eye involvement or during periods of exacerbation.</a:t>
            </a:r>
            <a:endParaRPr lang="en-US" sz="2800" dirty="0" smtClean="0">
              <a:latin typeface="+mj-lt"/>
            </a:endParaRPr>
          </a:p>
          <a:p>
            <a:endParaRPr lang="sr-Cyrl-CS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CS" dirty="0" smtClean="0">
                <a:latin typeface="+mj-lt"/>
              </a:rPr>
              <a:t>When prednisone is required for long-term therapy, the dosage should not exceed 7.5 mg daily</a:t>
            </a:r>
            <a:r>
              <a:rPr lang="en-US" dirty="0" smtClean="0">
                <a:latin typeface="+mj-lt"/>
              </a:rPr>
              <a:t> (Usual 5-10 mg)</a:t>
            </a:r>
            <a:r>
              <a:rPr lang="sr-Cyrl-CS" dirty="0" smtClean="0">
                <a:latin typeface="+mj-lt"/>
              </a:rPr>
              <a:t> and gradual reduction of the dose should be encouraged.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U</a:t>
            </a:r>
            <a:r>
              <a:rPr lang="sr-Cyrl-CS" dirty="0" smtClean="0">
                <a:latin typeface="+mj-lt"/>
              </a:rPr>
              <a:t>seful include vasculitis, systemic lupus erythematosus, Wegener's granulomatosis, psoriatic arthritis, giant cell arteritis, sarcoidosis, and gout.</a:t>
            </a:r>
          </a:p>
          <a:p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268931"/>
          </a:xfrm>
        </p:spPr>
        <p:txBody>
          <a:bodyPr>
            <a:noAutofit/>
          </a:bodyPr>
          <a:lstStyle/>
          <a:p>
            <a:r>
              <a:rPr lang="sr-Cyrl-CS" sz="2800" dirty="0" smtClean="0">
                <a:latin typeface="+mj-lt"/>
              </a:rPr>
              <a:t>Intra-articular corticosteroids are often helpful to alleviate painful symptoms</a:t>
            </a:r>
            <a:r>
              <a:rPr lang="en-US" sz="2800" dirty="0" smtClean="0">
                <a:latin typeface="+mj-lt"/>
              </a:rPr>
              <a:t>(once in three months)</a:t>
            </a:r>
            <a:endParaRPr lang="sr-Cyrl-CS" sz="2800" dirty="0" smtClean="0">
              <a:latin typeface="+mj-lt"/>
            </a:endParaRPr>
          </a:p>
          <a:p>
            <a:endParaRPr lang="en-IN" sz="2800" dirty="0" smtClean="0">
              <a:latin typeface="+mj-lt"/>
            </a:endParaRPr>
          </a:p>
          <a:p>
            <a:pPr>
              <a:buNone/>
            </a:pPr>
            <a:r>
              <a:rPr lang="sr-Cyrl-CS" sz="2800" b="1" dirty="0" smtClean="0">
                <a:latin typeface="+mj-lt"/>
              </a:rPr>
              <a:t>Adverse Effects</a:t>
            </a:r>
            <a:endParaRPr lang="sr-Cyrl-CS" sz="2800" dirty="0" smtClean="0">
              <a:latin typeface="+mj-lt"/>
            </a:endParaRPr>
          </a:p>
          <a:p>
            <a:r>
              <a:rPr lang="sr-Cyrl-CS" sz="2800" dirty="0" smtClean="0">
                <a:latin typeface="+mj-lt"/>
              </a:rPr>
              <a:t>Prolonged use of these drugs leads to serious and disabling toxic effects </a:t>
            </a: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r>
              <a:rPr lang="sr-Cyrl-CS" sz="2800" dirty="0" smtClean="0">
                <a:latin typeface="+mj-lt"/>
              </a:rPr>
              <a:t>There is controversy over whether many of these side effects occur at doses below 7.5 mg prednisone daily</a:t>
            </a:r>
          </a:p>
          <a:p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58658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CS" sz="2800" b="1" dirty="0" smtClean="0">
                <a:latin typeface="+mj-lt"/>
              </a:rPr>
              <a:t>Dietary Manipulation of Inflammation</a:t>
            </a:r>
            <a:endParaRPr lang="sr-Cyrl-CS" sz="2800" dirty="0" smtClean="0">
              <a:latin typeface="+mj-lt"/>
            </a:endParaRPr>
          </a:p>
          <a:p>
            <a:r>
              <a:rPr lang="sr-Cyrl-CS" sz="2800" dirty="0" smtClean="0">
                <a:latin typeface="+mj-lt"/>
              </a:rPr>
              <a:t>Arachidonic acid is an eicosatetraenoic acid that is metabolized by the cyclooxygenase and lipoxygenase pathways, yielding several mediators </a:t>
            </a: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D</a:t>
            </a:r>
            <a:r>
              <a:rPr lang="sr-Cyrl-CS" sz="2800" dirty="0" smtClean="0">
                <a:latin typeface="+mj-lt"/>
              </a:rPr>
              <a:t>ietary manipulation that substitutes unsaturated fatty acids (such as eicosapentaenoic acid, found in marine fish) . </a:t>
            </a: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T</a:t>
            </a:r>
            <a:r>
              <a:rPr lang="sr-Cyrl-CS" sz="2800" dirty="0" smtClean="0">
                <a:latin typeface="+mj-lt"/>
              </a:rPr>
              <a:t>hey diminish the activities of the eicosatetraenoic mediators by competing with them for shared target-cell receptors.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CS" dirty="0" smtClean="0">
                <a:latin typeface="+mj-lt"/>
              </a:rPr>
              <a:t>The results of clinical studies suggest that therapy with dietary eicosapentaenoic acid decreases both morning stiffness and the number of tender joints in patients with rheumatoid arthritis</a:t>
            </a:r>
            <a:r>
              <a:rPr lang="sr-Cyrl-CS" dirty="0" smtClean="0"/>
              <a:t> </a:t>
            </a:r>
            <a:endParaRPr lang="en-US" dirty="0" smtClean="0"/>
          </a:p>
          <a:p>
            <a:endParaRPr lang="en-US" dirty="0" smtClean="0">
              <a:latin typeface="+mj-lt"/>
            </a:endParaRPr>
          </a:p>
          <a:p>
            <a:r>
              <a:rPr lang="sr-Cyrl-CS" dirty="0" smtClean="0">
                <a:latin typeface="+mj-lt"/>
              </a:rPr>
              <a:t>2–4 g/d of eicosapentaenoic acid may be a beneficial addition to conventional treatment of rheumatoid arthritis.</a:t>
            </a:r>
          </a:p>
          <a:p>
            <a:endParaRPr lang="en-US" dirty="0" smtClean="0">
              <a:latin typeface="+mj-lt"/>
            </a:endParaRPr>
          </a:p>
          <a:p>
            <a:endParaRPr lang="en-IN" dirty="0" smtClean="0">
              <a:latin typeface="+mj-lt"/>
            </a:endParaRPr>
          </a:p>
          <a:p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28"/>
            <a:ext cx="821537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sz="2400" dirty="0" err="1" smtClean="0"/>
              <a:t>Tripathi</a:t>
            </a:r>
            <a:r>
              <a:rPr lang="en-IN" sz="2400" dirty="0" smtClean="0"/>
              <a:t> KD, Essentials of medical pharmacology, 6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edition, </a:t>
            </a:r>
            <a:r>
              <a:rPr lang="en-IN" sz="2400" dirty="0" err="1" smtClean="0"/>
              <a:t>Jaypee</a:t>
            </a:r>
            <a:r>
              <a:rPr lang="en-IN" sz="2400" dirty="0" smtClean="0"/>
              <a:t> publication New Delhi</a:t>
            </a:r>
          </a:p>
          <a:p>
            <a:pPr algn="just">
              <a:defRPr/>
            </a:pPr>
            <a:r>
              <a:rPr lang="en-IN" sz="2400" i="1" dirty="0" smtClean="0"/>
              <a:t>Goodman and Gilman's the Pharmacological Basis of Therapeutics</a:t>
            </a:r>
            <a:r>
              <a:rPr lang="en-IN" sz="2400" dirty="0" smtClean="0"/>
              <a:t>. 11th ed. New York, NY: McGraw-Hill; 2006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67056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743200"/>
                <a:gridCol w="21336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</a:tr>
              <a:tr h="5486400">
                <a:tc>
                  <a:txBody>
                    <a:bodyPr/>
                    <a:lstStyle/>
                    <a:p>
                      <a:r>
                        <a:rPr lang="en-IN" smtClean="0"/>
                        <a:t>prof</a:t>
                      </a:r>
                      <a:r>
                        <a:rPr lang="en-IN" dirty="0" smtClean="0"/>
                        <a:t> </a:t>
                      </a:r>
                      <a:r>
                        <a:rPr lang="en-IN" dirty="0" smtClean="0">
                          <a:hlinkClick r:id="rId2"/>
                        </a:rPr>
                        <a:t>Josef S </a:t>
                      </a:r>
                      <a:r>
                        <a:rPr lang="en-IN" dirty="0" err="1" smtClean="0">
                          <a:hlinkClick r:id="rId2"/>
                        </a:rPr>
                        <a:t>Smolen</a:t>
                      </a:r>
                      <a:r>
                        <a:rPr lang="en-IN" dirty="0" smtClean="0"/>
                        <a:t> MD </a:t>
                      </a:r>
                      <a:r>
                        <a:rPr lang="en-IN" dirty="0" smtClean="0">
                          <a:hlinkClick r:id="rId3"/>
                        </a:rPr>
                        <a:t>a</a:t>
                      </a:r>
                      <a:r>
                        <a:rPr lang="en-IN" dirty="0" smtClean="0"/>
                        <a:t> </a:t>
                      </a:r>
                      <a:r>
                        <a:rPr lang="en-IN" dirty="0" smtClean="0">
                          <a:hlinkClick r:id="rId3"/>
                        </a:rPr>
                        <a:t>b</a:t>
                      </a:r>
                      <a:r>
                        <a:rPr lang="en-IN" dirty="0" smtClean="0"/>
                        <a:t> , </a:t>
                      </a:r>
                      <a:r>
                        <a:rPr lang="en-IN" dirty="0" smtClean="0">
                          <a:hlinkClick r:id="rId4"/>
                        </a:rPr>
                        <a:t>Daniel </a:t>
                      </a:r>
                      <a:r>
                        <a:rPr lang="en-IN" dirty="0" err="1" smtClean="0">
                          <a:hlinkClick r:id="rId4"/>
                        </a:rPr>
                        <a:t>Aletaha</a:t>
                      </a:r>
                      <a:r>
                        <a:rPr lang="en-IN" dirty="0" smtClean="0"/>
                        <a:t> MD </a:t>
                      </a:r>
                      <a:r>
                        <a:rPr lang="en-IN" dirty="0" smtClean="0">
                          <a:hlinkClick r:id="rId3"/>
                        </a:rPr>
                        <a:t>a</a:t>
                      </a:r>
                      <a:r>
                        <a:rPr lang="en-IN" dirty="0" smtClean="0"/>
                        <a:t>, </a:t>
                      </a:r>
                      <a:r>
                        <a:rPr lang="en-IN" dirty="0" smtClean="0">
                          <a:hlinkClick r:id="rId5"/>
                        </a:rPr>
                        <a:t>Marcus </a:t>
                      </a:r>
                      <a:r>
                        <a:rPr lang="en-IN" dirty="0" err="1" smtClean="0">
                          <a:hlinkClick r:id="rId5"/>
                        </a:rPr>
                        <a:t>Koeller</a:t>
                      </a:r>
                      <a:r>
                        <a:rPr lang="en-IN" dirty="0" smtClean="0"/>
                        <a:t> MD </a:t>
                      </a:r>
                      <a:r>
                        <a:rPr lang="en-IN" dirty="0" smtClean="0">
                          <a:hlinkClick r:id="rId3"/>
                        </a:rPr>
                        <a:t>a</a:t>
                      </a:r>
                      <a:r>
                        <a:rPr lang="en-IN" dirty="0" smtClean="0"/>
                        <a:t>, </a:t>
                      </a:r>
                      <a:r>
                        <a:rPr lang="en-IN" dirty="0" smtClean="0">
                          <a:hlinkClick r:id="rId6"/>
                        </a:rPr>
                        <a:t>Michael H Weisman</a:t>
                      </a:r>
                      <a:r>
                        <a:rPr lang="en-IN" dirty="0" smtClean="0"/>
                        <a:t> MD </a:t>
                      </a:r>
                      <a:r>
                        <a:rPr lang="en-IN" dirty="0" smtClean="0">
                          <a:hlinkClick r:id="rId3"/>
                        </a:rPr>
                        <a:t>c</a:t>
                      </a:r>
                      <a:r>
                        <a:rPr lang="en-IN" dirty="0" smtClean="0"/>
                        <a:t>, Prof </a:t>
                      </a:r>
                      <a:r>
                        <a:rPr lang="en-IN" dirty="0" smtClean="0">
                          <a:hlinkClick r:id="rId7"/>
                        </a:rPr>
                        <a:t>Paul Emery</a:t>
                      </a:r>
                      <a:r>
                        <a:rPr lang="en-IN" dirty="0" smtClean="0"/>
                        <a:t> MD </a:t>
                      </a:r>
                      <a:r>
                        <a:rPr lang="en-IN" dirty="0" smtClean="0">
                          <a:hlinkClick r:id="rId3"/>
                        </a:rPr>
                        <a:t>d</a:t>
                      </a:r>
                      <a:r>
                        <a:rPr lang="en-IN" dirty="0" smtClean="0"/>
                        <a:t/>
                      </a:r>
                      <a:br>
                        <a:rPr lang="en-IN" dirty="0" smtClean="0"/>
                      </a:br>
                      <a:endParaRPr lang="en-US" sz="1800" b="0" i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New therapies for treatment of rheumatoid arthritis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dirty="0" smtClean="0"/>
                        <a:t>The </a:t>
                      </a:r>
                      <a:r>
                        <a:rPr lang="en-IN" dirty="0" smtClean="0"/>
                        <a:t>lancet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sz="5400" b="1" dirty="0" smtClean="0">
                <a:solidFill>
                  <a:srgbClr val="FF0000"/>
                </a:solidFill>
                <a:latin typeface="AR BERKLEY" pitchFamily="2" charset="0"/>
              </a:rPr>
              <a:t>THANK YOU</a:t>
            </a:r>
            <a:endParaRPr lang="en-IN" sz="5400" b="1" dirty="0">
              <a:solidFill>
                <a:srgbClr val="FF0000"/>
              </a:solidFill>
              <a:latin typeface="AR BERKLE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N" sz="4000" b="1" dirty="0" smtClean="0"/>
              <a:t>ETIOLOGY</a:t>
            </a:r>
            <a:endParaRPr lang="en-IN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endParaRPr lang="en-IN" sz="2800" dirty="0" smtClean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en-IN" sz="2800" dirty="0">
                <a:latin typeface="+mj-lt"/>
                <a:cs typeface="Aharoni" pitchFamily="2" charset="-79"/>
              </a:rPr>
              <a:t> </a:t>
            </a:r>
            <a:r>
              <a:rPr lang="en-IN" sz="2800" dirty="0" smtClean="0">
                <a:latin typeface="+mj-lt"/>
                <a:cs typeface="Aharoni" pitchFamily="2" charset="-79"/>
              </a:rPr>
              <a:t>Response to an infectious agent in a genetically susceptible host.</a:t>
            </a:r>
          </a:p>
          <a:p>
            <a:pPr>
              <a:buNone/>
            </a:pPr>
            <a:r>
              <a:rPr lang="en-IN" sz="2800" dirty="0" smtClean="0">
                <a:latin typeface="+mj-lt"/>
                <a:cs typeface="Aharoni" pitchFamily="2" charset="-79"/>
              </a:rPr>
              <a:t>    </a:t>
            </a:r>
          </a:p>
          <a:p>
            <a:pPr>
              <a:buNone/>
            </a:pPr>
            <a:r>
              <a:rPr lang="en-IN" sz="2800" dirty="0">
                <a:latin typeface="+mj-lt"/>
                <a:cs typeface="Aharoni" pitchFamily="2" charset="-79"/>
              </a:rPr>
              <a:t> </a:t>
            </a:r>
            <a:r>
              <a:rPr lang="en-IN" sz="2800" dirty="0" smtClean="0">
                <a:latin typeface="+mj-lt"/>
                <a:cs typeface="Aharoni" pitchFamily="2" charset="-79"/>
              </a:rPr>
              <a:t>  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latin typeface="+mj-lt"/>
                <a:cs typeface="Aharoni" pitchFamily="2" charset="-79"/>
              </a:rPr>
              <a:t> </a:t>
            </a:r>
            <a:r>
              <a:rPr lang="en-IN" sz="2800" dirty="0" smtClean="0">
                <a:latin typeface="+mj-lt"/>
                <a:cs typeface="Aharoni" pitchFamily="2" charset="-79"/>
              </a:rPr>
              <a:t>Possible causative agents- </a:t>
            </a:r>
            <a:r>
              <a:rPr lang="en-IN" sz="2800" i="1" dirty="0" err="1" smtClean="0">
                <a:latin typeface="+mj-lt"/>
                <a:cs typeface="Aharoni" pitchFamily="2" charset="-79"/>
              </a:rPr>
              <a:t>Mycoplasma</a:t>
            </a:r>
            <a:r>
              <a:rPr lang="en-IN" sz="2800" dirty="0" smtClean="0">
                <a:latin typeface="+mj-lt"/>
                <a:cs typeface="Aharoni" pitchFamily="2" charset="-79"/>
              </a:rPr>
              <a:t>, Epstein-Barr virus (EBV), cytomegalovirus, parvovirus, and rubella virus.</a:t>
            </a: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q"/>
            </a:pPr>
            <a:r>
              <a:rPr lang="en-IN" sz="2800" dirty="0" smtClean="0">
                <a:latin typeface="+mj-lt"/>
                <a:cs typeface="Aharoni" pitchFamily="2" charset="-79"/>
              </a:rPr>
              <a:t> The process by which an infectious agent cause chronic inflammatory arthritis - unknown. </a:t>
            </a:r>
          </a:p>
          <a:p>
            <a:pPr>
              <a:buNone/>
            </a:pPr>
            <a:r>
              <a:rPr lang="en-IN" sz="2800" dirty="0" smtClean="0">
                <a:latin typeface="+mj-lt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/>
          </a:p>
          <a:p>
            <a:pPr lvl="1">
              <a:buNone/>
            </a:pPr>
            <a:endParaRPr lang="en-US" sz="3200" dirty="0"/>
          </a:p>
          <a:p>
            <a:pPr lvl="1"/>
            <a:r>
              <a:rPr lang="en-US" sz="3200" dirty="0" err="1" smtClean="0"/>
              <a:t>Prodromal</a:t>
            </a:r>
            <a:r>
              <a:rPr lang="en-US" sz="3200" dirty="0" smtClean="0"/>
              <a:t> </a:t>
            </a:r>
            <a:r>
              <a:rPr lang="en-US" sz="3200" dirty="0"/>
              <a:t>syndrome of malaise, weight loss and </a:t>
            </a:r>
            <a:r>
              <a:rPr lang="en-US" sz="3200" dirty="0" smtClean="0"/>
              <a:t> </a:t>
            </a:r>
            <a:r>
              <a:rPr lang="en-US" sz="3200" dirty="0" err="1"/>
              <a:t>periarticular</a:t>
            </a:r>
            <a:r>
              <a:rPr lang="en-US" sz="3200" dirty="0"/>
              <a:t> pain and </a:t>
            </a:r>
            <a:r>
              <a:rPr lang="en-US" sz="3200" dirty="0" smtClean="0"/>
              <a:t>stiffness </a:t>
            </a:r>
            <a:r>
              <a:rPr lang="en-US" sz="3200" dirty="0"/>
              <a:t>seen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joint involvement is characteristically symmetric with associated stiffness, </a:t>
            </a:r>
            <a:r>
              <a:rPr lang="en-US" sz="3200" dirty="0" smtClean="0"/>
              <a:t>warmth, </a:t>
            </a:r>
            <a:r>
              <a:rPr lang="en-US" sz="3200" dirty="0"/>
              <a:t>tenderness and pain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dirty="0"/>
          </a:p>
          <a:p>
            <a:pPr lvl="1"/>
            <a:r>
              <a:rPr lang="en-US" sz="3200" dirty="0"/>
              <a:t>S</a:t>
            </a:r>
            <a:r>
              <a:rPr lang="en-US" sz="3200" dirty="0" smtClean="0"/>
              <a:t>tiffness </a:t>
            </a:r>
            <a:r>
              <a:rPr lang="en-US" sz="3200" dirty="0"/>
              <a:t>is characteristically worse in the morning and improves during the </a:t>
            </a:r>
            <a:r>
              <a:rPr lang="en-US" sz="3200" dirty="0" smtClean="0"/>
              <a:t>day</a:t>
            </a:r>
            <a:r>
              <a:rPr lang="en-US" sz="3200" dirty="0"/>
              <a:t>.</a:t>
            </a:r>
            <a:r>
              <a:rPr lang="en-US" sz="3200" dirty="0" smtClean="0"/>
              <a:t> 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U</a:t>
            </a:r>
            <a:r>
              <a:rPr lang="en-US" sz="3200" dirty="0" smtClean="0"/>
              <a:t>sual </a:t>
            </a:r>
            <a:r>
              <a:rPr lang="en-US" sz="3200" dirty="0"/>
              <a:t>joints affected by rheumatoid arthritis are the </a:t>
            </a:r>
            <a:r>
              <a:rPr lang="en-US" sz="3200" dirty="0" err="1"/>
              <a:t>metacarpophalangeal</a:t>
            </a:r>
            <a:r>
              <a:rPr lang="en-US" sz="3200" dirty="0"/>
              <a:t> </a:t>
            </a:r>
            <a:r>
              <a:rPr lang="en-US" sz="3200" dirty="0" err="1"/>
              <a:t>jts</a:t>
            </a:r>
            <a:r>
              <a:rPr lang="en-US" sz="3200" dirty="0"/>
              <a:t>, the </a:t>
            </a:r>
            <a:r>
              <a:rPr lang="en-US" sz="3200" dirty="0" smtClean="0"/>
              <a:t>proximal </a:t>
            </a:r>
            <a:r>
              <a:rPr lang="en-US" sz="3200" dirty="0" err="1" smtClean="0"/>
              <a:t>interphalangeal</a:t>
            </a:r>
            <a:r>
              <a:rPr lang="en-US" sz="3200" dirty="0" smtClean="0"/>
              <a:t> , </a:t>
            </a:r>
            <a:r>
              <a:rPr lang="en-US" sz="3200" dirty="0"/>
              <a:t>the wrists, knees, ankles and toes. </a:t>
            </a:r>
          </a:p>
          <a:p>
            <a:pPr lvl="1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8637</TotalTime>
  <Words>2599</Words>
  <Application>Microsoft Office PowerPoint</Application>
  <PresentationFormat>On-screen Show (4:3)</PresentationFormat>
  <Paragraphs>403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Rheumatoid Arthritis</vt:lpstr>
      <vt:lpstr>WAT IS ARTHRITIDES?  </vt:lpstr>
      <vt:lpstr>Slide 3</vt:lpstr>
      <vt:lpstr>Rheumatoid Arthritis</vt:lpstr>
      <vt:lpstr>WHAT IS RHEUMATOID ARTHRITIS?</vt:lpstr>
      <vt:lpstr>Slide 6</vt:lpstr>
      <vt:lpstr>Slide 7</vt:lpstr>
      <vt:lpstr>Clinical presentation</vt:lpstr>
      <vt:lpstr>Clinical Features</vt:lpstr>
      <vt:lpstr>Slide 10</vt:lpstr>
      <vt:lpstr>Pathophysiology</vt:lpstr>
      <vt:lpstr>Slide 12</vt:lpstr>
      <vt:lpstr>Slide 13</vt:lpstr>
      <vt:lpstr>Slide 14</vt:lpstr>
      <vt:lpstr>Slide 15</vt:lpstr>
      <vt:lpstr>DIAGNOSIS</vt:lpstr>
      <vt:lpstr>Slide 17</vt:lpstr>
      <vt:lpstr>Slide 18</vt:lpstr>
      <vt:lpstr>Rheumatoid Arthritis</vt:lpstr>
      <vt:lpstr>Nonpharmacologic treatment</vt:lpstr>
      <vt:lpstr>ANTIRHEUMATIC DRUGS</vt:lpstr>
      <vt:lpstr>Slide 22</vt:lpstr>
      <vt:lpstr>Nonsteroidal Anti-Inflammatory Drugs</vt:lpstr>
      <vt:lpstr>Slide 24</vt:lpstr>
      <vt:lpstr>Aspirin</vt:lpstr>
      <vt:lpstr>Slide 26</vt:lpstr>
      <vt:lpstr>Slide 27</vt:lpstr>
      <vt:lpstr>Slide 28</vt:lpstr>
      <vt:lpstr>Slide 29</vt:lpstr>
      <vt:lpstr>DISEASE MODIFYING ANTIRHEUMATIC DRUGS(DMARDs)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Sulfasalazine </vt:lpstr>
      <vt:lpstr>Slide 39</vt:lpstr>
      <vt:lpstr>Slide 40</vt:lpstr>
      <vt:lpstr>Chloroquine &amp; Hydroxychloroquine </vt:lpstr>
      <vt:lpstr>Slide 42</vt:lpstr>
      <vt:lpstr>Slide 43</vt:lpstr>
      <vt:lpstr>Gold</vt:lpstr>
      <vt:lpstr>Leflunomide </vt:lpstr>
      <vt:lpstr>Slide 46</vt:lpstr>
      <vt:lpstr>Slide 47</vt:lpstr>
      <vt:lpstr>TNF-ALPHA–Blocking Agents </vt:lpstr>
      <vt:lpstr>Adalimumab </vt:lpstr>
      <vt:lpstr>Slide 50</vt:lpstr>
      <vt:lpstr>Slide 51</vt:lpstr>
      <vt:lpstr>Infliximab </vt:lpstr>
      <vt:lpstr>Slide 53</vt:lpstr>
      <vt:lpstr>Slide 54</vt:lpstr>
      <vt:lpstr>Etanercept </vt:lpstr>
      <vt:lpstr>Slide 56</vt:lpstr>
      <vt:lpstr>Slide 57</vt:lpstr>
      <vt:lpstr>Slide 58</vt:lpstr>
      <vt:lpstr>IL-1 ANTAGONIST</vt:lpstr>
      <vt:lpstr>New target</vt:lpstr>
      <vt:lpstr>Glucocorticoid Drugs </vt:lpstr>
      <vt:lpstr>Slide 62</vt:lpstr>
      <vt:lpstr>Slide 63</vt:lpstr>
      <vt:lpstr>Slide 64</vt:lpstr>
      <vt:lpstr>Slide 65</vt:lpstr>
      <vt:lpstr>Slide 66</vt:lpstr>
      <vt:lpstr>References</vt:lpstr>
      <vt:lpstr>  </vt:lpstr>
      <vt:lpstr>Slide 69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401</cp:revision>
  <dcterms:created xsi:type="dcterms:W3CDTF">2010-01-09T14:59:47Z</dcterms:created>
  <dcterms:modified xsi:type="dcterms:W3CDTF">2014-03-11T04:26:08Z</dcterms:modified>
</cp:coreProperties>
</file>