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8" r:id="rId2"/>
  </p:sldMasterIdLst>
  <p:notesMasterIdLst>
    <p:notesMasterId r:id="rId20"/>
  </p:notesMasterIdLst>
  <p:sldIdLst>
    <p:sldId id="290" r:id="rId3"/>
    <p:sldId id="273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287" r:id="rId16"/>
    <p:sldId id="303" r:id="rId17"/>
    <p:sldId id="304" r:id="rId18"/>
    <p:sldId id="305" r:id="rId19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C238408C-6839-46EE-8131-EDA75C487F2E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87D77045-401A-4D5E-BFE3-54C21A8A66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0EF79E-B157-45FB-B3C4-8745365BF6A6}" type="slidenum">
              <a:rPr lang="en-US"/>
              <a:pPr/>
              <a:t>3</a:t>
            </a:fld>
            <a:endParaRPr lang="en-US"/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09B759-D652-4D19-B876-14EA67791369}" type="slidenum">
              <a:rPr lang="en-US"/>
              <a:pPr/>
              <a:t>12</a:t>
            </a:fld>
            <a:endParaRPr lang="en-US"/>
          </a:p>
        </p:txBody>
      </p:sp>
      <p:sp>
        <p:nvSpPr>
          <p:cNvPr id="203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F85407-632F-492D-BDD8-4E91D1FCB00D}" type="slidenum">
              <a:rPr lang="en-US"/>
              <a:pPr/>
              <a:t>13</a:t>
            </a:fld>
            <a:endParaRPr lang="en-US"/>
          </a:p>
        </p:txBody>
      </p:sp>
      <p:sp>
        <p:nvSpPr>
          <p:cNvPr id="204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697BD-BC56-4E55-BB57-EDAD087D05E6}" type="slidenum">
              <a:rPr lang="en-US"/>
              <a:pPr/>
              <a:t>4</a:t>
            </a:fld>
            <a:endParaRPr lang="en-US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FC57DC-EB32-490D-B0C9-D01F9A589615}" type="slidenum">
              <a:rPr lang="en-US"/>
              <a:pPr/>
              <a:t>5</a:t>
            </a:fld>
            <a:endParaRPr lang="en-US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01402E-CA3F-4CA1-9935-935C3878D85B}" type="slidenum">
              <a:rPr lang="en-US"/>
              <a:pPr/>
              <a:t>6</a:t>
            </a:fld>
            <a:endParaRPr lang="en-US"/>
          </a:p>
        </p:txBody>
      </p:sp>
      <p:sp>
        <p:nvSpPr>
          <p:cNvPr id="197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F11334-BE07-47BC-8036-C733F51C3067}" type="slidenum">
              <a:rPr lang="en-US"/>
              <a:pPr/>
              <a:t>7</a:t>
            </a:fld>
            <a:endParaRPr lang="en-US"/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F85DF0-24DB-43DF-99C1-540BA45F4565}" type="slidenum">
              <a:rPr lang="en-US"/>
              <a:pPr/>
              <a:t>8</a:t>
            </a:fld>
            <a:endParaRPr lang="en-US"/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213FA1-FDEE-497B-9064-DE05D256AE56}" type="slidenum">
              <a:rPr lang="en-US"/>
              <a:pPr/>
              <a:t>9</a:t>
            </a:fld>
            <a:endParaRPr lang="en-US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91EA8D-0377-4E9E-875E-620FBB0723BB}" type="slidenum">
              <a:rPr lang="en-US"/>
              <a:pPr/>
              <a:t>10</a:t>
            </a:fld>
            <a:endParaRPr lang="en-US"/>
          </a:p>
        </p:txBody>
      </p:sp>
      <p:sp>
        <p:nvSpPr>
          <p:cNvPr id="201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F5DA0D-0069-43EE-A4A1-9EB0DC27D451}" type="slidenum">
              <a:rPr lang="en-US"/>
              <a:pPr/>
              <a:t>11</a:t>
            </a:fld>
            <a:endParaRPr lang="en-US"/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>
              <a:defRPr sz="38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53DA-8BF4-4869-96FE-9BCF43372D4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1E3E-4B2F-4895-B65E-28B2E64F39F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5435-8225-4333-BFFA-0096413F0D7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0EC5-AC53-4169-941E-EDF10CD23748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2/28/2014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2/28/2014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>
              <a:buNone/>
              <a:defRPr lang="en-US" sz="4000" b="1" cap="all" dirty="0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>
              <a:buNone/>
              <a:defRPr sz="20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2/28/2014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2/28/2014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1.doc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term=Unwin%20N%5BAuthor%5D&amp;cauthor=true&amp;cauthor_uid=14630325" TargetMode="External"/><Relationship Id="rId2" Type="http://schemas.openxmlformats.org/officeDocument/2006/relationships/hyperlink" Target="http://www.ncbi.nlm.nih.gov/pubmed/1463032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737" y="1371600"/>
            <a:ext cx="6115064" cy="3914788"/>
          </a:xfrm>
        </p:spPr>
        <p:txBody>
          <a:bodyPr>
            <a:noAutofit/>
          </a:bodyPr>
          <a:lstStyle/>
          <a:p>
            <a:pPr algn="l"/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Ervilla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Dass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Department of Pharmacology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S. B. K. S. Medical Institute and Research Centre </a:t>
            </a:r>
          </a:p>
          <a:p>
            <a:pPr algn="l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Sumandeep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Vidyapeeth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Piparia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en-I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Arial" charset="0"/>
              </a:rPr>
              <a:t>NITRIC OXIDE MEDIATED VASODILATION</a:t>
            </a:r>
            <a:endParaRPr lang="en-US" sz="3600" b="1" dirty="0" smtClean="0">
              <a:latin typeface="Arial" charset="0"/>
            </a:endParaRPr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/>
        </p:nvGraphicFramePr>
        <p:xfrm>
          <a:off x="533400" y="1279525"/>
          <a:ext cx="8001000" cy="3140075"/>
        </p:xfrm>
        <a:graphic>
          <a:graphicData uri="http://schemas.openxmlformats.org/presentationml/2006/ole">
            <p:oleObj spid="_x0000_s3074" name="Bitmap Image" r:id="rId4" imgW="8104762" imgH="5495238" progId="PBrush">
              <p:embed/>
            </p:oleObj>
          </a:graphicData>
        </a:graphic>
      </p:graphicFrame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1066800" y="5562600"/>
          <a:ext cx="7086600" cy="473075"/>
        </p:xfrm>
        <a:graphic>
          <a:graphicData uri="http://schemas.openxmlformats.org/presentationml/2006/ole">
            <p:oleObj spid="_x0000_s3075" name="Bitmap Image" r:id="rId5" imgW="5115282" imgH="343082" progId="PBrush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305800" cy="3810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NEURONAL AND HORMONAL CONTROL OF BLOOD PRESSURE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305800" cy="381000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Arial" charset="0"/>
              </a:rPr>
              <a:t>CARDIOVASCULAR RESPONSES TO LOW AND HIGH DOSES OF ACH</a:t>
            </a:r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325438" y="1943100"/>
          <a:ext cx="3636962" cy="4038600"/>
        </p:xfrm>
        <a:graphic>
          <a:graphicData uri="http://schemas.openxmlformats.org/presentationml/2006/ole">
            <p:oleObj spid="_x0000_s4098" name="Bitmap Image" r:id="rId4" imgW="1809890" imgH="2009852" progId="PBrush">
              <p:embed/>
            </p:oleObj>
          </a:graphicData>
        </a:graphic>
      </p:graphicFrame>
      <p:graphicFrame>
        <p:nvGraphicFramePr>
          <p:cNvPr id="15363" name="Object 4"/>
          <p:cNvGraphicFramePr>
            <a:graphicFrameLocks noChangeAspect="1"/>
          </p:cNvGraphicFramePr>
          <p:nvPr/>
        </p:nvGraphicFramePr>
        <p:xfrm>
          <a:off x="4351338" y="1524000"/>
          <a:ext cx="3844925" cy="4267200"/>
        </p:xfrm>
        <a:graphic>
          <a:graphicData uri="http://schemas.openxmlformats.org/presentationml/2006/ole">
            <p:oleObj spid="_x0000_s4099" name="Bitmap Image" r:id="rId5" imgW="2076545" imgH="2305177" progId="PBrush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4572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SITES OF DOMINANCE IN THE ANS</a:t>
            </a:r>
          </a:p>
        </p:txBody>
      </p:sp>
      <p:graphicFrame>
        <p:nvGraphicFramePr>
          <p:cNvPr id="16386" name="Object 5"/>
          <p:cNvGraphicFramePr>
            <a:graphicFrameLocks noChangeAspect="1"/>
          </p:cNvGraphicFramePr>
          <p:nvPr/>
        </p:nvGraphicFramePr>
        <p:xfrm>
          <a:off x="381000" y="671513"/>
          <a:ext cx="8458200" cy="5005387"/>
        </p:xfrm>
        <a:graphic>
          <a:graphicData uri="http://schemas.openxmlformats.org/presentationml/2006/ole">
            <p:oleObj spid="_x0000_s5122" name="Document" r:id="rId4" imgW="5630040" imgH="2980440" progId="Word.Document.8">
              <p:embed/>
            </p:oleObj>
          </a:graphicData>
        </a:graphic>
      </p:graphicFrame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457200" y="5715000"/>
            <a:ext cx="784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Adapted from Goodman and Gilman’s </a:t>
            </a:r>
            <a:r>
              <a:rPr lang="en-US" sz="1600" i="1"/>
              <a:t>The Pharmacological Basis of Therapeutics</a:t>
            </a:r>
            <a:endParaRPr lang="en-US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EVIDENCE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000108"/>
          </a:xfrm>
        </p:spPr>
        <p:txBody>
          <a:bodyPr/>
          <a:lstStyle/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K. D. 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Tripathi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M.D., Essentials of Medical Pharmacology , 7</a:t>
            </a:r>
            <a:r>
              <a:rPr lang="en-IN" sz="2800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dition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, 2013,  pg. 102 to 104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071546"/>
          <a:ext cx="77724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K. D.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Tripathi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Essentials of Medical Pharmacology,</a:t>
                      </a:r>
                    </a:p>
                    <a:p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Jaypee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Brothers Medical Publishers (P) LTD, NEW DEL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en-IN" sz="18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en-IN" sz="1800" b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edition, 2013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Section II DRUGS ACTING ON AUTONOMIC NERVOUS SYSTEM</a:t>
                      </a:r>
                      <a:endParaRPr lang="en-IN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</a:t>
                      </a:r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7 cholinergic system and drugs</a:t>
                      </a: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Dr. K. D. </a:t>
                      </a:r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Tripathi</a:t>
                      </a: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M.D. 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Ex-Director Professor and head of Pharmacology</a:t>
                      </a:r>
                    </a:p>
                    <a:p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Maulana</a:t>
                      </a: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Azad Medical College and Associated LN B Pant Hospitals, New Delhi</a:t>
                      </a:r>
                    </a:p>
                    <a:p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Neurohumoral</a:t>
                      </a:r>
                      <a:r>
                        <a:rPr lang="en-IN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transmitter , action at various organs</a:t>
                      </a:r>
                      <a:endParaRPr lang="en-IN" b="1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- </a:t>
                      </a:r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ade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one 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000108"/>
          </a:xfrm>
        </p:spPr>
        <p:txBody>
          <a:bodyPr/>
          <a:lstStyle/>
          <a:p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Satoskar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Bhandarkar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, Pharmacology and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Pharmacotherapeutics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, Revised 23</a:t>
            </a:r>
            <a:r>
              <a:rPr lang="en-IN" sz="2400" b="1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Edition , 2013,  pg . </a:t>
            </a:r>
            <a:r>
              <a:rPr lang="en-IN" sz="2400" smtClean="0">
                <a:latin typeface="Times New Roman" pitchFamily="18" charset="0"/>
                <a:cs typeface="Times New Roman" pitchFamily="18" charset="0"/>
              </a:rPr>
              <a:t>286 to 289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071546"/>
          <a:ext cx="77724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Pharmacology and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Pharmacotherapeutics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</a:p>
                    <a:p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R. S. </a:t>
                      </a:r>
                      <a:r>
                        <a:rPr lang="en-IN" sz="1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Satoskar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S. D.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Bhandarkar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Nirmala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N.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Rege</a:t>
                      </a:r>
                      <a:endParaRPr lang="en-IN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POPULAR PRAKAS</a:t>
                      </a:r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AN,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Mumbai.</a:t>
                      </a:r>
                    </a:p>
                    <a:p>
                      <a:endParaRPr lang="en-US" sz="18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Revised 23</a:t>
                      </a:r>
                      <a:r>
                        <a:rPr lang="en-US" sz="1800" b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rd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Edition,  2013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Section IV</a:t>
                      </a:r>
                      <a:r>
                        <a:rPr lang="en-IN" sz="18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AUTONOMIC NERVOUS SYSTEM</a:t>
                      </a:r>
                      <a:endParaRPr lang="en-IN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Cholinergic drugs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Satoskar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&amp;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Bhandarkar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Neurohumoral</a:t>
                      </a:r>
                      <a:r>
                        <a:rPr lang="en-IN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transmitter , action at various organs</a:t>
                      </a:r>
                      <a:endParaRPr lang="en-IN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- </a:t>
                      </a:r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ade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one 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48" y="500042"/>
          <a:ext cx="7772400" cy="4440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 tooltip="FEBS letters."/>
                        </a:rPr>
                        <a:t>FEBS </a:t>
                      </a:r>
                      <a:r>
                        <a:rPr lang="en-US" dirty="0" err="1" smtClean="0">
                          <a:hlinkClick r:id="rId2" tooltip="FEBS letters."/>
                        </a:rPr>
                        <a:t>Lett</a:t>
                      </a:r>
                      <a:r>
                        <a:rPr lang="en-US" dirty="0" smtClean="0">
                          <a:hlinkClick r:id="rId2" tooltip="FEBS letters."/>
                        </a:rPr>
                        <a:t>.</a:t>
                      </a:r>
                      <a:r>
                        <a:rPr lang="en-US" dirty="0" smtClean="0"/>
                        <a:t> 2003 Nov 27;555(1):91-5.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Structure and action of the nicotinic acetylcholine receptor explored by electron microscopy.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rId3"/>
                        </a:rPr>
                        <a:t>Unwin</a:t>
                      </a:r>
                      <a:r>
                        <a:rPr lang="en-US" dirty="0" smtClean="0">
                          <a:hlinkClick r:id="rId3"/>
                        </a:rPr>
                        <a:t> N</a:t>
                      </a:r>
                      <a:r>
                        <a:rPr lang="en-US" dirty="0" smtClean="0"/>
                        <a:t>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Acetylcholine </a:t>
                      </a:r>
                    </a:p>
                    <a:p>
                      <a:endParaRPr lang="en-US" b="0" dirty="0" smtClean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  <a:p>
                      <a:r>
                        <a:rPr lang="en-US" dirty="0" smtClean="0"/>
                        <a:t>The nicotinic acetylcholine (</a:t>
                      </a:r>
                      <a:r>
                        <a:rPr lang="en-US" dirty="0" err="1" smtClean="0"/>
                        <a:t>ACh</a:t>
                      </a:r>
                      <a:r>
                        <a:rPr lang="en-US" smtClean="0"/>
                        <a:t>) receptor is the transmitter-gated ion channel at the nerve/muscle synapse.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PARASYMPATHETIC </a:t>
            </a:r>
            <a:b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NERVOUS SYSTEM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43240" y="3571876"/>
            <a:ext cx="5214974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Ervilla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Dass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1905000"/>
            <a:ext cx="7772400" cy="1219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ACTIONS </a:t>
            </a:r>
            <a:b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b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ACETYLCHOLINE </a:t>
            </a:r>
            <a:b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b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 </a:t>
            </a:r>
            <a:b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SITES</a:t>
            </a:r>
            <a:endParaRPr lang="en-US" sz="5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543800" cy="762000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PARASYMPATHETIC INNERVATION TO THE EYE</a:t>
            </a: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381000" y="2035185"/>
          <a:ext cx="8305800" cy="2894013"/>
        </p:xfrm>
        <a:graphic>
          <a:graphicData uri="http://schemas.openxmlformats.org/presentationml/2006/ole">
            <p:oleObj spid="_x0000_s1026" name="Bitmap Image" r:id="rId4" imgW="4209677" imgH="1467147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457200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Arial" charset="0"/>
              </a:rPr>
              <a:t>PARASYMPATHETIC CONTROL OF ACCOMODATION</a:t>
            </a:r>
            <a:endParaRPr lang="en-US" sz="3200" b="1" dirty="0" smtClean="0">
              <a:latin typeface="Arial" charset="0"/>
            </a:endParaRPr>
          </a:p>
        </p:txBody>
      </p:sp>
      <p:graphicFrame>
        <p:nvGraphicFramePr>
          <p:cNvPr id="13314" name="Object 0"/>
          <p:cNvGraphicFramePr>
            <a:graphicFrameLocks noChangeAspect="1"/>
          </p:cNvGraphicFramePr>
          <p:nvPr/>
        </p:nvGraphicFramePr>
        <p:xfrm>
          <a:off x="914400" y="838200"/>
          <a:ext cx="5410200" cy="5300663"/>
        </p:xfrm>
        <a:graphic>
          <a:graphicData uri="http://schemas.openxmlformats.org/presentationml/2006/ole">
            <p:oleObj spid="_x0000_s2050" name="Slide" r:id="rId4" imgW="4533840" imgH="3390840" progId="PowerPoint.Slide.8">
              <p:embed/>
            </p:oleObj>
          </a:graphicData>
        </a:graphic>
      </p:graphicFrame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477000" y="4038600"/>
            <a:ext cx="2209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Parasympathetic stimulation allows contraction of 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ciliary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muscle.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AQUEOUS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EYE</a:t>
            </a:r>
          </a:p>
        </p:txBody>
      </p:sp>
      <p:pic>
        <p:nvPicPr>
          <p:cNvPr id="7680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990600"/>
            <a:ext cx="5715000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457200"/>
          </a:xfrm>
        </p:spPr>
        <p:txBody>
          <a:bodyPr/>
          <a:lstStyle/>
          <a:p>
            <a:pPr algn="ctr"/>
            <a:r>
              <a:rPr lang="en-US" sz="2400" b="1" dirty="0" smtClean="0">
                <a:latin typeface="Arial" charset="0"/>
              </a:rPr>
              <a:t>PARASYMPATHETIC FUNCTION AT ORGANS SITES (1)</a:t>
            </a:r>
          </a:p>
        </p:txBody>
      </p:sp>
      <p:sp>
        <p:nvSpPr>
          <p:cNvPr id="77827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8768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Gastrointestinal tract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Longitudinal muscles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Circular muscles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Sphincter muscles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Bile duct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Gall bladder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Urinary tract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Ureters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Detrusor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muscle of the bladder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Trigone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Sphincter muscle of the bladder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Bronchial smooth muscles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05800" cy="533400"/>
          </a:xfrm>
        </p:spPr>
        <p:txBody>
          <a:bodyPr/>
          <a:lstStyle/>
          <a:p>
            <a:r>
              <a:rPr lang="en-US" sz="2400" smtClean="0">
                <a:latin typeface="Arial" charset="0"/>
              </a:rPr>
              <a:t>Parasympathetic Function at Organs Sites (2)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038600"/>
          </a:xfrm>
        </p:spPr>
        <p:txBody>
          <a:bodyPr>
            <a:normAutofit lnSpcReduction="10000"/>
          </a:bodyPr>
          <a:lstStyle/>
          <a:p>
            <a:r>
              <a:rPr lang="en-US" sz="2400" smtClean="0">
                <a:latin typeface="Arial" charset="0"/>
              </a:rPr>
              <a:t>Lacrimal glands</a:t>
            </a:r>
          </a:p>
          <a:p>
            <a:r>
              <a:rPr lang="en-US" sz="2400" smtClean="0">
                <a:latin typeface="Arial" charset="0"/>
              </a:rPr>
              <a:t>Pharyngeal glands</a:t>
            </a:r>
          </a:p>
          <a:p>
            <a:r>
              <a:rPr lang="en-US" sz="2400" smtClean="0">
                <a:latin typeface="Arial" charset="0"/>
              </a:rPr>
              <a:t>Salivary glands</a:t>
            </a:r>
          </a:p>
          <a:p>
            <a:r>
              <a:rPr lang="en-US" sz="2400" smtClean="0">
                <a:latin typeface="Arial" charset="0"/>
              </a:rPr>
              <a:t>Mucus glands</a:t>
            </a:r>
          </a:p>
          <a:p>
            <a:pPr lvl="1"/>
            <a:r>
              <a:rPr lang="en-US" sz="2400" smtClean="0">
                <a:latin typeface="Arial" charset="0"/>
              </a:rPr>
              <a:t>Respiratory tract</a:t>
            </a:r>
          </a:p>
          <a:p>
            <a:pPr lvl="1"/>
            <a:r>
              <a:rPr lang="en-US" sz="2400" smtClean="0">
                <a:latin typeface="Arial" charset="0"/>
              </a:rPr>
              <a:t>Esophagus</a:t>
            </a:r>
          </a:p>
          <a:p>
            <a:r>
              <a:rPr lang="en-US" sz="2400" smtClean="0">
                <a:latin typeface="Arial" charset="0"/>
              </a:rPr>
              <a:t>Intestinal glands</a:t>
            </a:r>
          </a:p>
          <a:p>
            <a:r>
              <a:rPr lang="en-US" sz="2400" smtClean="0">
                <a:latin typeface="Arial" charset="0"/>
              </a:rPr>
              <a:t>Gastric glands</a:t>
            </a:r>
          </a:p>
          <a:p>
            <a:r>
              <a:rPr lang="en-US" sz="2400" smtClean="0">
                <a:latin typeface="Arial" charset="0"/>
              </a:rPr>
              <a:t>Pancreas</a:t>
            </a: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228600"/>
            <a:ext cx="7772400" cy="914400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Arial" charset="0"/>
              </a:rPr>
              <a:t>PARASYMPATHETIC CONTROL OF THE CARDIOVASCULAR SYSTEM</a:t>
            </a:r>
            <a:endParaRPr lang="en-US" sz="3200" b="1" dirty="0" smtClean="0">
              <a:latin typeface="Arial" charset="0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6576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charset="0"/>
              </a:rPr>
              <a:t>SA Node </a:t>
            </a:r>
          </a:p>
          <a:p>
            <a:r>
              <a:rPr lang="en-US" sz="3200" b="1" dirty="0" err="1" smtClean="0">
                <a:latin typeface="Arial" charset="0"/>
              </a:rPr>
              <a:t>Atrial</a:t>
            </a:r>
            <a:r>
              <a:rPr lang="en-US" sz="3200" b="1" dirty="0" smtClean="0">
                <a:latin typeface="Arial" charset="0"/>
              </a:rPr>
              <a:t> muscle</a:t>
            </a:r>
          </a:p>
          <a:p>
            <a:r>
              <a:rPr lang="en-US" sz="3200" b="1" dirty="0" smtClean="0">
                <a:latin typeface="Arial" charset="0"/>
              </a:rPr>
              <a:t>AV node</a:t>
            </a:r>
          </a:p>
          <a:p>
            <a:r>
              <a:rPr lang="en-US" sz="3200" b="1" dirty="0" smtClean="0">
                <a:latin typeface="Arial" charset="0"/>
              </a:rPr>
              <a:t>Purkinje fibers</a:t>
            </a:r>
          </a:p>
          <a:p>
            <a:r>
              <a:rPr lang="en-US" sz="3200" b="1" dirty="0" smtClean="0">
                <a:latin typeface="Arial" charset="0"/>
              </a:rPr>
              <a:t>Ventricles</a:t>
            </a:r>
          </a:p>
          <a:p>
            <a:r>
              <a:rPr lang="en-US" sz="3200" b="1" dirty="0" smtClean="0">
                <a:latin typeface="Arial" charset="0"/>
              </a:rPr>
              <a:t>Blood vessels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IntroducingPowerPoint2007</Template>
  <TotalTime>0</TotalTime>
  <Words>437</Words>
  <Application>Microsoft Office PowerPoint</Application>
  <PresentationFormat>On-screen Show (4:3)</PresentationFormat>
  <Paragraphs>110</Paragraphs>
  <Slides>17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IntroducingPowerPoint2007</vt:lpstr>
      <vt:lpstr>Office Theme</vt:lpstr>
      <vt:lpstr>Bitmap Image</vt:lpstr>
      <vt:lpstr>Slide</vt:lpstr>
      <vt:lpstr>Document</vt:lpstr>
      <vt:lpstr>Slide 1</vt:lpstr>
      <vt:lpstr>PARASYMPATHETIC  NERVOUS SYSTEM</vt:lpstr>
      <vt:lpstr>ACTIONS  OF  ACETYLCHOLINE  AT  ORGAN  SITES</vt:lpstr>
      <vt:lpstr>PARASYMPATHETIC INNERVATION TO THE EYE</vt:lpstr>
      <vt:lpstr>PARASYMPATHETIC CONTROL OF ACCOMODATION</vt:lpstr>
      <vt:lpstr>FLOW OF AQUEOUS FROM THE EYE</vt:lpstr>
      <vt:lpstr>PARASYMPATHETIC FUNCTION AT ORGANS SITES (1)</vt:lpstr>
      <vt:lpstr>Parasympathetic Function at Organs Sites (2)</vt:lpstr>
      <vt:lpstr>PARASYMPATHETIC CONTROL OF THE CARDIOVASCULAR SYSTEM</vt:lpstr>
      <vt:lpstr>NITRIC OXIDE MEDIATED VASODILATION</vt:lpstr>
      <vt:lpstr>NEURONAL AND HORMONAL CONTROL OF BLOOD PRESSURE</vt:lpstr>
      <vt:lpstr>CARDIOVASCULAR RESPONSES TO LOW AND HIGH DOSES OF ACH</vt:lpstr>
      <vt:lpstr>SITES OF DOMINANCE IN THE ANS</vt:lpstr>
      <vt:lpstr>Slide 14</vt:lpstr>
      <vt:lpstr>K. D. Tripathi M.D., Essentials of Medical Pharmacology , 7th dition , 2013,  pg. 102 to 104</vt:lpstr>
      <vt:lpstr>Satoskar &amp; Bhandarkar, Pharmacology and Pharmacotherapeutics , Revised 23rd Edition , 2013,  pg . 286 to 289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2012-11-21T11:06:01Z</dcterms:created>
  <dcterms:modified xsi:type="dcterms:W3CDTF">2014-02-28T10:43:38Z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