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notesSlides/notesSlide8.xml" ContentType="application/vnd.openxmlformats-officedocument.presentationml.notesSlide+xml"/>
  <Default Extension="vml" ContentType="application/vnd.openxmlformats-officedocument.vmlDrawing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9"/>
  </p:notesMasterIdLst>
  <p:sldIdLst>
    <p:sldId id="290" r:id="rId2"/>
    <p:sldId id="273" r:id="rId3"/>
    <p:sldId id="291" r:id="rId4"/>
    <p:sldId id="292" r:id="rId5"/>
    <p:sldId id="293" r:id="rId6"/>
    <p:sldId id="294" r:id="rId7"/>
    <p:sldId id="295" r:id="rId8"/>
    <p:sldId id="296" r:id="rId9"/>
    <p:sldId id="297" r:id="rId10"/>
    <p:sldId id="298" r:id="rId11"/>
    <p:sldId id="299" r:id="rId12"/>
    <p:sldId id="300" r:id="rId13"/>
    <p:sldId id="301" r:id="rId14"/>
    <p:sldId id="302" r:id="rId15"/>
    <p:sldId id="303" r:id="rId16"/>
    <p:sldId id="304" r:id="rId17"/>
    <p:sldId id="305" r:id="rId18"/>
  </p:sldIdLst>
  <p:sldSz cx="9144000" cy="6858000" type="screen4x3"/>
  <p:notesSz cx="6858000" cy="9144000"/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7777"/>
    <a:srgbClr val="FFFFFF"/>
  </p:clrMru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5C22544A-7EE6-4342-B048-85BDC9FD1C3A}" styleName="Medium Style 2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scrgbClr r="0" g="0" b="0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image" Target="../media/image9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C238408C-6839-46EE-8131-EDA75C487F2E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87D77045-401A-4D5E-BFE3-54C21A8A663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4287E7-F226-4A96-9CA7-EBD9A88E2A78}" type="slidenum">
              <a:rPr lang="en-US"/>
              <a:pPr/>
              <a:t>3</a:t>
            </a:fld>
            <a:endParaRPr lang="en-US"/>
          </a:p>
        </p:txBody>
      </p:sp>
      <p:sp>
        <p:nvSpPr>
          <p:cNvPr id="215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17AF43-ADBB-4C47-B6F9-183E29F431F4}" type="slidenum">
              <a:rPr lang="en-US"/>
              <a:pPr/>
              <a:t>12</a:t>
            </a:fld>
            <a:endParaRPr lang="en-US"/>
          </a:p>
        </p:txBody>
      </p:sp>
      <p:sp>
        <p:nvSpPr>
          <p:cNvPr id="224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4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182ED6-0753-4D92-A869-82A86AE97D02}" type="slidenum">
              <a:rPr lang="en-US"/>
              <a:pPr/>
              <a:t>13</a:t>
            </a:fld>
            <a:endParaRPr lang="en-US"/>
          </a:p>
        </p:txBody>
      </p:sp>
      <p:sp>
        <p:nvSpPr>
          <p:cNvPr id="225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B319D0-D01D-4C6B-9A31-9E29C8F220C4}" type="slidenum">
              <a:rPr lang="en-US"/>
              <a:pPr/>
              <a:t>14</a:t>
            </a:fld>
            <a:endParaRPr lang="en-US"/>
          </a:p>
        </p:txBody>
      </p:sp>
      <p:sp>
        <p:nvSpPr>
          <p:cNvPr id="226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6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880DB4-95F1-4898-A3FF-F209C68AC395}" type="slidenum">
              <a:rPr lang="en-US"/>
              <a:pPr/>
              <a:t>4</a:t>
            </a:fld>
            <a:endParaRPr lang="en-US"/>
          </a:p>
        </p:txBody>
      </p:sp>
      <p:sp>
        <p:nvSpPr>
          <p:cNvPr id="216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6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E18DC7-822B-40F4-B2C9-9CEDF802EC90}" type="slidenum">
              <a:rPr lang="en-US"/>
              <a:pPr/>
              <a:t>5</a:t>
            </a:fld>
            <a:endParaRPr lang="en-US"/>
          </a:p>
        </p:txBody>
      </p:sp>
      <p:sp>
        <p:nvSpPr>
          <p:cNvPr id="2170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70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713914-7FC6-4FA3-8C1B-6345E1AEE570}" type="slidenum">
              <a:rPr lang="en-US"/>
              <a:pPr/>
              <a:t>6</a:t>
            </a:fld>
            <a:endParaRPr lang="en-US"/>
          </a:p>
        </p:txBody>
      </p:sp>
      <p:sp>
        <p:nvSpPr>
          <p:cNvPr id="218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8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817057-7EB7-4357-8B43-EBB5FF9D7BC6}" type="slidenum">
              <a:rPr lang="en-US"/>
              <a:pPr/>
              <a:t>7</a:t>
            </a:fld>
            <a:endParaRPr lang="en-US"/>
          </a:p>
        </p:txBody>
      </p:sp>
      <p:sp>
        <p:nvSpPr>
          <p:cNvPr id="219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9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4A272E-CB05-400A-ABE7-0F1E02F7F134}" type="slidenum">
              <a:rPr lang="en-US"/>
              <a:pPr/>
              <a:t>8</a:t>
            </a:fld>
            <a:endParaRPr lang="en-US"/>
          </a:p>
        </p:txBody>
      </p:sp>
      <p:sp>
        <p:nvSpPr>
          <p:cNvPr id="220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0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CBBD03-EE8B-42DE-A9E3-B9F5DF44E1E8}" type="slidenum">
              <a:rPr lang="en-US"/>
              <a:pPr/>
              <a:t>9</a:t>
            </a:fld>
            <a:endParaRPr lang="en-US"/>
          </a:p>
        </p:txBody>
      </p:sp>
      <p:sp>
        <p:nvSpPr>
          <p:cNvPr id="221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1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0723AA-4BA0-400C-8605-FC35EE495309}" type="slidenum">
              <a:rPr lang="en-US"/>
              <a:pPr/>
              <a:t>10</a:t>
            </a:fld>
            <a:endParaRPr lang="en-US"/>
          </a:p>
        </p:txBody>
      </p:sp>
      <p:sp>
        <p:nvSpPr>
          <p:cNvPr id="222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2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68D016-D492-432F-A8C0-C0860203D380}" type="slidenum">
              <a:rPr lang="en-US"/>
              <a:pPr/>
              <a:t>11</a:t>
            </a:fld>
            <a:endParaRPr lang="en-US"/>
          </a:p>
        </p:txBody>
      </p:sp>
      <p:sp>
        <p:nvSpPr>
          <p:cNvPr id="223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3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3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36" name="Shape 35"/>
          <p:cNvSpPr>
            <a:spLocks/>
          </p:cNvSpPr>
          <p:nvPr/>
        </p:nvSpPr>
        <p:spPr bwMode="auto">
          <a:xfrm>
            <a:off x="4821864" y="1066800"/>
            <a:ext cx="4343400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43" name="Shape 42"/>
          <p:cNvSpPr>
            <a:spLocks/>
          </p:cNvSpPr>
          <p:nvPr/>
        </p:nvSpPr>
        <p:spPr bwMode="auto">
          <a:xfrm>
            <a:off x="290624" y="-14176"/>
            <a:ext cx="5562600" cy="6553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22" name="Shape 21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24" name="Shape 23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26" name="Shape 25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27" name="Shape 26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</p:spPr>
        <p:txBody>
          <a:bodyPr/>
          <a:lstStyle>
            <a:extLst/>
          </a:lstStyle>
          <a:p>
            <a:fld id="{743653DA-8BF4-4869-96FE-9BCF43372D46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</p:spPr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</p:spPr>
        <p:txBody>
          <a:bodyPr/>
          <a:lstStyle>
            <a:extLst/>
          </a:lstStyle>
          <a:p>
            <a:fld id="{72AC53DF-4216-466D-99A7-94400E6C2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alpha val="50000"/>
              <a:satMod val="18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33400" y="464504"/>
            <a:ext cx="8153400" cy="774192"/>
          </a:xfrm>
        </p:spPr>
        <p:txBody>
          <a:bodyPr/>
          <a:lstStyle>
            <a:lvl1pPr marR="9144" algn="r">
              <a:defRPr sz="380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838381" y="1371600"/>
            <a:ext cx="3848419" cy="457200"/>
          </a:xfrm>
        </p:spPr>
        <p:txBody>
          <a:bodyPr tIns="0"/>
          <a:lstStyle>
            <a:lvl1pPr marL="0" indent="0" algn="r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59" name="Rectangle 5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62" name="Rectangle 6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129108-AC8D-4212-9283-60D9E99BF07A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352800"/>
            <a:ext cx="7772400" cy="1974059"/>
          </a:xfrm>
        </p:spPr>
        <p:txBody>
          <a:bodyPr anchor="b">
            <a:scene3d>
              <a:camera prst="orthographicFront">
                <a:rot lat="0" lon="0" rev="0"/>
              </a:camera>
              <a:lightRig rig="contrasting" dir="t">
                <a:rot lat="0" lon="0" rev="7500000"/>
              </a:lightRig>
            </a:scene3d>
            <a:sp3d contourW="6350" prstMaterial="metal">
              <a:bevelT w="13081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algn="l">
              <a:buNone/>
              <a:defRPr lang="en-US" sz="4000" b="1" cap="all" dirty="0">
                <a:ln/>
                <a:solidFill>
                  <a:schemeClr val="tx1"/>
                </a:solidFill>
                <a:effectLst>
                  <a:reflection blurRad="12700" stA="50000" endPos="50000" dir="5400000" sy="-100000" rotWithShape="0"/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334000"/>
            <a:ext cx="7772400" cy="1052512"/>
          </a:xfrm>
        </p:spPr>
        <p:txBody>
          <a:bodyPr anchor="t"/>
          <a:lstStyle>
            <a:lvl1pPr marL="374904">
              <a:buNone/>
              <a:defRPr sz="20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DED3D3-6235-4F4C-B439-DF277FB555A7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9550"/>
            <a:ext cx="8229600" cy="1295400"/>
          </a:xfrm>
        </p:spPr>
        <p:txBody>
          <a:bodyPr anchor="ctr"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600200"/>
            <a:ext cx="4038600" cy="4525963"/>
          </a:xfrm>
        </p:spPr>
        <p:txBody>
          <a:bodyPr/>
          <a:lstStyle>
            <a:lvl1pPr marL="0" indent="0">
              <a:buFontTx/>
              <a:buNone/>
              <a:defRPr sz="20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5F1E3E-4B2F-4895-B65E-28B2E64F39F6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2305044" y="3867144"/>
            <a:ext cx="4533900" cy="1601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0" y="402264"/>
            <a:ext cx="8686800" cy="886265"/>
          </a:xfrm>
          <a:prstGeom prst="rect">
            <a:avLst/>
          </a:prstGeom>
          <a:solidFill>
            <a:schemeClr val="bg2">
              <a:alpha val="50000"/>
              <a:satMod val="18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085435-8225-4333-BFFA-0096413F0D76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83C494-2A87-468C-A21B-CB14FB9ABB00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180FA0-5B31-4864-A2BB-719EA5A679C6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ECC0C8-36B8-442A-833D-B6AACE86BB77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8" name="Group 17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6858000" cy="914400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6712" y="1905000"/>
            <a:ext cx="8778240" cy="4960144"/>
          </a:xfrm>
        </p:spPr>
        <p:txBody>
          <a:bodyPr/>
          <a:lstStyle>
            <a:lvl1pPr>
              <a:buNone/>
              <a:defRPr sz="3200"/>
            </a:lvl1pPr>
            <a:extLst/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14" name="Group 17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E20EC5-AC53-4169-941E-EDF10CD23748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>
              <a:defRPr sz="1100">
                <a:solidFill>
                  <a:schemeClr val="tx2"/>
                </a:solidFill>
              </a:defRPr>
            </a:lvl1pPr>
            <a:extLst/>
          </a:lstStyle>
          <a:p>
            <a:fld id="{8D3816DF-213E-421B-92D3-C068DBB023D6}" type="datetimeFigureOut">
              <a:rPr lang="en-US" smtClean="0">
                <a:solidFill>
                  <a:schemeClr val="tx2"/>
                </a:solidFill>
              </a:rPr>
              <a:pPr/>
              <a:t>2/28/2014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>
              <a:defRPr sz="1100">
                <a:solidFill>
                  <a:schemeClr val="tx2"/>
                </a:solidFill>
              </a:defRPr>
            </a:lvl1pPr>
            <a:extLst/>
          </a:lstStyle>
          <a:p>
            <a:pPr algn="r"/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>
              <a:defRPr sz="1200">
                <a:solidFill>
                  <a:schemeClr val="tx2"/>
                </a:solidFill>
              </a:defRPr>
            </a:lvl1pPr>
            <a:extLst/>
          </a:lstStyle>
          <a:p>
            <a:pPr algn="l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l"/>
              <a:t>‹#›</a:t>
            </a:fld>
            <a:endParaRPr lang="en-US" sz="1200">
              <a:solidFill>
                <a:schemeClr val="tx2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rtl="0" eaLnBrk="1" latinLnBrk="0" hangingPunct="1">
        <a:spcBef>
          <a:spcPct val="0"/>
        </a:spcBef>
        <a:buNone/>
        <a:defRPr sz="4000" kern="1200" spc="-150" baseline="0">
          <a:solidFill>
            <a:schemeClr val="tx2">
              <a:satMod val="200000"/>
            </a:schemeClr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SzPct val="95000"/>
        <a:buFont typeface="Wingdings"/>
        <a:buChar char="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7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bi.nlm.nih.gov/pubmed?term=Sato%20T%5BAuthor%5D&amp;cauthor=true&amp;cauthor_uid=23431890" TargetMode="External"/><Relationship Id="rId2" Type="http://schemas.openxmlformats.org/officeDocument/2006/relationships/hyperlink" Target="http://www.ncbi.nlm.nih.gov/pubmed/23431890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ncbi.nlm.nih.gov/pubmed?term=Nakatsuka%20H%5BAuthor%5D&amp;cauthor=true&amp;cauthor_uid=23431890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71737" y="1371600"/>
            <a:ext cx="6115064" cy="3914788"/>
          </a:xfrm>
        </p:spPr>
        <p:txBody>
          <a:bodyPr>
            <a:noAutofit/>
          </a:bodyPr>
          <a:lstStyle/>
          <a:p>
            <a:pPr algn="l"/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Ervilla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Dass</a:t>
            </a:r>
            <a:endParaRPr 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Assistant Professor</a:t>
            </a:r>
          </a:p>
          <a:p>
            <a:pPr algn="l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Department of Pharmacology</a:t>
            </a:r>
          </a:p>
          <a:p>
            <a:pPr algn="l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S. B. K. S. Medical Institute and Research Centre </a:t>
            </a:r>
          </a:p>
          <a:p>
            <a:pPr algn="l"/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Sumandeep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Vidyapeeth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Piparia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/>
            <a:endParaRPr lang="en-IN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IN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744538" y="338138"/>
            <a:ext cx="7772400" cy="576262"/>
          </a:xfrm>
        </p:spPr>
        <p:txBody>
          <a:bodyPr/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BUTYRYLCHOLINESTERASE (2)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828800"/>
            <a:ext cx="7772400" cy="445772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Esters that are not substrates</a:t>
            </a:r>
          </a:p>
          <a:p>
            <a:pPr lvl="1"/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Methacholine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bethanechol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, and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carbachol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Is inhibited by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carbamyl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and organophosphate inhibitors of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acetylcholinesterase</a:t>
            </a:r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48" y="0"/>
            <a:ext cx="7772400" cy="928670"/>
          </a:xfrm>
        </p:spPr>
        <p:txBody>
          <a:bodyPr/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ACTIVE SITE OF ACETYLCHOLINESTERASE 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371600" y="1143000"/>
            <a:ext cx="6242050" cy="2505075"/>
            <a:chOff x="340" y="1446"/>
            <a:chExt cx="5132" cy="2244"/>
          </a:xfrm>
        </p:grpSpPr>
        <p:graphicFrame>
          <p:nvGraphicFramePr>
            <p:cNvPr id="18435" name="Object 6"/>
            <p:cNvGraphicFramePr>
              <a:graphicFrameLocks noChangeAspect="1"/>
            </p:cNvGraphicFramePr>
            <p:nvPr/>
          </p:nvGraphicFramePr>
          <p:xfrm>
            <a:off x="340" y="1488"/>
            <a:ext cx="1562" cy="2172"/>
          </p:xfrm>
          <a:graphic>
            <a:graphicData uri="http://schemas.openxmlformats.org/presentationml/2006/ole">
              <p:oleObj spid="_x0000_s1027" name="Bitmap Image" r:id="rId4" imgW="2095655" imgH="2914703" progId="">
                <p:embed/>
              </p:oleObj>
            </a:graphicData>
          </a:graphic>
        </p:graphicFrame>
        <p:graphicFrame>
          <p:nvGraphicFramePr>
            <p:cNvPr id="18436" name="Object 7"/>
            <p:cNvGraphicFramePr>
              <a:graphicFrameLocks noChangeAspect="1"/>
            </p:cNvGraphicFramePr>
            <p:nvPr/>
          </p:nvGraphicFramePr>
          <p:xfrm>
            <a:off x="2001" y="1446"/>
            <a:ext cx="1590" cy="2244"/>
          </p:xfrm>
          <a:graphic>
            <a:graphicData uri="http://schemas.openxmlformats.org/presentationml/2006/ole">
              <p:oleObj spid="_x0000_s1028" name="Bitmap Image" r:id="rId5" imgW="2200273" imgH="3104623" progId="">
                <p:embed/>
              </p:oleObj>
            </a:graphicData>
          </a:graphic>
        </p:graphicFrame>
        <p:graphicFrame>
          <p:nvGraphicFramePr>
            <p:cNvPr id="18437" name="Object 8"/>
            <p:cNvGraphicFramePr>
              <a:graphicFrameLocks noChangeAspect="1"/>
            </p:cNvGraphicFramePr>
            <p:nvPr/>
          </p:nvGraphicFramePr>
          <p:xfrm>
            <a:off x="3696" y="2106"/>
            <a:ext cx="1776" cy="1562"/>
          </p:xfrm>
          <a:graphic>
            <a:graphicData uri="http://schemas.openxmlformats.org/presentationml/2006/ole">
              <p:oleObj spid="_x0000_s1029" name="Bitmap Image" r:id="rId6" imgW="2371903" imgH="2085816" progId="">
                <p:embed/>
              </p:oleObj>
            </a:graphicData>
          </a:graphic>
        </p:graphicFrame>
      </p:grpSp>
      <p:graphicFrame>
        <p:nvGraphicFramePr>
          <p:cNvPr id="18434" name="Object 9"/>
          <p:cNvGraphicFramePr>
            <a:graphicFrameLocks noChangeAspect="1"/>
          </p:cNvGraphicFramePr>
          <p:nvPr/>
        </p:nvGraphicFramePr>
        <p:xfrm>
          <a:off x="1219200" y="4267200"/>
          <a:ext cx="6934200" cy="1981200"/>
        </p:xfrm>
        <a:graphic>
          <a:graphicData uri="http://schemas.openxmlformats.org/presentationml/2006/ole">
            <p:oleObj spid="_x0000_s1026" name="Bitmap Image" r:id="rId7" imgW="4572503" imgH="1419212" progId="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744538" y="338138"/>
            <a:ext cx="7772400" cy="576262"/>
          </a:xfrm>
        </p:spPr>
        <p:txBody>
          <a:bodyPr/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INTERACTION OF ACHE AND ACETYLCHOLINE </a:t>
            </a:r>
          </a:p>
        </p:txBody>
      </p:sp>
      <p:graphicFrame>
        <p:nvGraphicFramePr>
          <p:cNvPr id="19458" name="Object 15"/>
          <p:cNvGraphicFramePr>
            <a:graphicFrameLocks noChangeAspect="1"/>
          </p:cNvGraphicFramePr>
          <p:nvPr/>
        </p:nvGraphicFramePr>
        <p:xfrm>
          <a:off x="152400" y="914400"/>
          <a:ext cx="5943600" cy="2720975"/>
        </p:xfrm>
        <a:graphic>
          <a:graphicData uri="http://schemas.openxmlformats.org/presentationml/2006/ole">
            <p:oleObj spid="_x0000_s2050" name="Bitmap Image" r:id="rId4" imgW="4580940" imgH="2352301" progId="">
              <p:embed/>
            </p:oleObj>
          </a:graphicData>
        </a:graphic>
      </p:graphicFrame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762000" y="3886200"/>
            <a:ext cx="5867400" cy="2438400"/>
            <a:chOff x="1157" y="2501"/>
            <a:chExt cx="3168" cy="1062"/>
          </a:xfrm>
        </p:grpSpPr>
        <p:graphicFrame>
          <p:nvGraphicFramePr>
            <p:cNvPr id="19459" name="Object 17"/>
            <p:cNvGraphicFramePr>
              <a:graphicFrameLocks noChangeAspect="1"/>
            </p:cNvGraphicFramePr>
            <p:nvPr/>
          </p:nvGraphicFramePr>
          <p:xfrm>
            <a:off x="1157" y="2501"/>
            <a:ext cx="3168" cy="1062"/>
          </p:xfrm>
          <a:graphic>
            <a:graphicData uri="http://schemas.openxmlformats.org/presentationml/2006/ole">
              <p:oleObj spid="_x0000_s2051" name="Bitmap Image" r:id="rId5" imgW="4143049" imgH="1619205" progId="">
                <p:embed/>
              </p:oleObj>
            </a:graphicData>
          </a:graphic>
        </p:graphicFrame>
        <p:sp>
          <p:nvSpPr>
            <p:cNvPr id="19464" name="Rectangle 18"/>
            <p:cNvSpPr>
              <a:spLocks noChangeArrowheads="1"/>
            </p:cNvSpPr>
            <p:nvPr/>
          </p:nvSpPr>
          <p:spPr bwMode="auto">
            <a:xfrm>
              <a:off x="3024" y="3216"/>
              <a:ext cx="334" cy="8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462" name="Line 19"/>
          <p:cNvSpPr>
            <a:spLocks noChangeShapeType="1"/>
          </p:cNvSpPr>
          <p:nvPr/>
        </p:nvSpPr>
        <p:spPr bwMode="auto">
          <a:xfrm>
            <a:off x="7086600" y="50292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3" name="Line 20"/>
          <p:cNvSpPr>
            <a:spLocks noChangeShapeType="1"/>
          </p:cNvSpPr>
          <p:nvPr/>
        </p:nvSpPr>
        <p:spPr bwMode="auto">
          <a:xfrm>
            <a:off x="6553200" y="20574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744538" y="338138"/>
            <a:ext cx="7772400" cy="576262"/>
          </a:xfrm>
        </p:spPr>
        <p:txBody>
          <a:bodyPr/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ACETYLATION OF ACHE AND RELEASE OF CHOLINE </a:t>
            </a:r>
          </a:p>
        </p:txBody>
      </p:sp>
      <p:graphicFrame>
        <p:nvGraphicFramePr>
          <p:cNvPr id="20482" name="Object 9"/>
          <p:cNvGraphicFramePr>
            <a:graphicFrameLocks noChangeAspect="1"/>
          </p:cNvGraphicFramePr>
          <p:nvPr/>
        </p:nvGraphicFramePr>
        <p:xfrm>
          <a:off x="1371600" y="1447800"/>
          <a:ext cx="5945188" cy="3863975"/>
        </p:xfrm>
        <a:graphic>
          <a:graphicData uri="http://schemas.openxmlformats.org/presentationml/2006/ole">
            <p:oleObj spid="_x0000_s3074" name="Bitmap Image" r:id="rId4" imgW="4762007" imgH="3095727" progId="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>
          <a:xfrm>
            <a:off x="785786" y="214290"/>
            <a:ext cx="7772400" cy="728662"/>
          </a:xfrm>
        </p:spPr>
        <p:txBody>
          <a:bodyPr/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HYDROXYL GROUP OF WATER ATTACKS THE CARBONYL GROUP OF ACETYLATED-ACHE TO LIBERATE ACHE</a:t>
            </a:r>
          </a:p>
        </p:txBody>
      </p:sp>
      <p:graphicFrame>
        <p:nvGraphicFramePr>
          <p:cNvPr id="21506" name="Object 4"/>
          <p:cNvGraphicFramePr>
            <a:graphicFrameLocks noChangeAspect="1"/>
          </p:cNvGraphicFramePr>
          <p:nvPr/>
        </p:nvGraphicFramePr>
        <p:xfrm>
          <a:off x="303213" y="1676400"/>
          <a:ext cx="5487987" cy="2262188"/>
        </p:xfrm>
        <a:graphic>
          <a:graphicData uri="http://schemas.openxmlformats.org/presentationml/2006/ole">
            <p:oleObj spid="_x0000_s4098" name="Bitmap Image" r:id="rId4" imgW="4590604" imgH="1695401" progId="">
              <p:embed/>
            </p:oleObj>
          </a:graphicData>
        </a:graphic>
      </p:graphicFrame>
      <p:graphicFrame>
        <p:nvGraphicFramePr>
          <p:cNvPr id="21507" name="Object 5"/>
          <p:cNvGraphicFramePr>
            <a:graphicFrameLocks noChangeAspect="1"/>
          </p:cNvGraphicFramePr>
          <p:nvPr/>
        </p:nvGraphicFramePr>
        <p:xfrm>
          <a:off x="3733800" y="4495800"/>
          <a:ext cx="4651375" cy="1901825"/>
        </p:xfrm>
        <a:graphic>
          <a:graphicData uri="http://schemas.openxmlformats.org/presentationml/2006/ole">
            <p:oleObj spid="_x0000_s4099" name="Bitmap Image" r:id="rId5" imgW="4428687" imgH="1695401" progId="">
              <p:embed/>
            </p:oleObj>
          </a:graphicData>
        </a:graphic>
      </p:graphicFrame>
      <p:sp>
        <p:nvSpPr>
          <p:cNvPr id="21509" name="Line 6"/>
          <p:cNvSpPr>
            <a:spLocks noChangeShapeType="1"/>
          </p:cNvSpPr>
          <p:nvPr/>
        </p:nvSpPr>
        <p:spPr bwMode="auto">
          <a:xfrm>
            <a:off x="6096000" y="2667000"/>
            <a:ext cx="2209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24" y="0"/>
            <a:ext cx="7772400" cy="1000108"/>
          </a:xfrm>
        </p:spPr>
        <p:txBody>
          <a:bodyPr/>
          <a:lstStyle/>
          <a:p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K. D. </a:t>
            </a:r>
            <a:r>
              <a:rPr lang="en-IN" sz="2800" b="1" dirty="0" err="1" smtClean="0">
                <a:latin typeface="Times New Roman" pitchFamily="18" charset="0"/>
                <a:cs typeface="Times New Roman" pitchFamily="18" charset="0"/>
              </a:rPr>
              <a:t>Tripathi</a:t>
            </a:r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 M.D., Essentials of Medical Pharmacology , 7</a:t>
            </a:r>
            <a:r>
              <a:rPr lang="en-IN" sz="2800" b="1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 edition , 2013,  pg. </a:t>
            </a:r>
            <a:r>
              <a:rPr lang="en-IN" sz="2800" b="1" smtClean="0">
                <a:latin typeface="Times New Roman" pitchFamily="18" charset="0"/>
                <a:cs typeface="Times New Roman" pitchFamily="18" charset="0"/>
              </a:rPr>
              <a:t>99  to 100</a:t>
            </a:r>
            <a:endParaRPr lang="en-IN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57224" y="1071546"/>
          <a:ext cx="7772400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480"/>
                <a:gridCol w="1554480"/>
                <a:gridCol w="1554480"/>
                <a:gridCol w="1554480"/>
                <a:gridCol w="1554480"/>
              </a:tblGrid>
              <a:tr h="3571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Source of Information</a:t>
                      </a:r>
                      <a:endParaRPr lang="en-IN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Chapter </a:t>
                      </a:r>
                      <a:endParaRPr lang="en-IN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Aut</a:t>
                      </a:r>
                      <a:r>
                        <a:rPr lang="en-IN" sz="18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</a:t>
                      </a:r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or </a:t>
                      </a:r>
                      <a:endParaRPr lang="en-IN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Information </a:t>
                      </a:r>
                      <a:endParaRPr lang="en-IN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Level of evidence </a:t>
                      </a:r>
                      <a:endParaRPr lang="en-IN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00726">
                <a:tc>
                  <a:txBody>
                    <a:bodyPr/>
                    <a:lstStyle/>
                    <a:p>
                      <a:r>
                        <a:rPr lang="en-IN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K. D. </a:t>
                      </a:r>
                      <a:r>
                        <a:rPr lang="en-IN" sz="1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Tripathi</a:t>
                      </a:r>
                      <a:r>
                        <a:rPr lang="en-IN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r>
                        <a:rPr lang="en-IN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Essentials of Medical Pharmacology,</a:t>
                      </a:r>
                    </a:p>
                    <a:p>
                      <a:r>
                        <a:rPr lang="en-IN" sz="1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Jaypee</a:t>
                      </a:r>
                      <a:r>
                        <a:rPr lang="en-IN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Brothers Medical Publishers (P) LTD, NEW DEL</a:t>
                      </a:r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lang="en-IN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IN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endParaRPr lang="en-IN" sz="18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IN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r>
                        <a:rPr lang="en-IN" sz="1800" b="1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th</a:t>
                      </a:r>
                      <a:r>
                        <a:rPr lang="en-IN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edition, 2013</a:t>
                      </a:r>
                      <a:endParaRPr lang="en-IN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Section II DRUGS ACTING ON AUTONOMIC NERVOUS SYSTEM</a:t>
                      </a:r>
                      <a:endParaRPr lang="en-IN" b="1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8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8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Chapter</a:t>
                      </a:r>
                      <a:r>
                        <a:rPr lang="en-IN" sz="18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7 cholinergic system and drugs</a:t>
                      </a:r>
                      <a:endParaRPr lang="en-IN" sz="18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en-IN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Dr. K. D. </a:t>
                      </a:r>
                      <a:r>
                        <a:rPr lang="en-IN" sz="18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Tripathi</a:t>
                      </a:r>
                      <a:r>
                        <a:rPr lang="en-IN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M.D. </a:t>
                      </a:r>
                    </a:p>
                    <a:p>
                      <a:r>
                        <a:rPr lang="en-IN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Ex-Director Professor and head of Pharmacology</a:t>
                      </a:r>
                    </a:p>
                    <a:p>
                      <a:r>
                        <a:rPr lang="en-IN" sz="18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Maulana</a:t>
                      </a:r>
                      <a:r>
                        <a:rPr lang="en-IN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Azad Medical College and Associated LN B Pant Hospitals, New Delhi</a:t>
                      </a:r>
                    </a:p>
                    <a:p>
                      <a:endParaRPr lang="en-IN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Acetylcholinesterase</a:t>
                      </a:r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, structure, types, location, significance</a:t>
                      </a:r>
                      <a:endParaRPr lang="en-IN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Level of evidence - </a:t>
                      </a:r>
                      <a:r>
                        <a:rPr lang="en-IN" sz="18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Gr</a:t>
                      </a:r>
                      <a:r>
                        <a:rPr lang="en-US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ade</a:t>
                      </a:r>
                      <a:r>
                        <a:rPr lang="en-US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one </a:t>
                      </a:r>
                      <a:endParaRPr lang="en-IN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24" y="0"/>
            <a:ext cx="7772400" cy="1000108"/>
          </a:xfrm>
        </p:spPr>
        <p:txBody>
          <a:bodyPr/>
          <a:lstStyle/>
          <a:p>
            <a:r>
              <a:rPr lang="en-IN" sz="2400" b="1" dirty="0" err="1" smtClean="0">
                <a:latin typeface="Times New Roman" pitchFamily="18" charset="0"/>
                <a:cs typeface="Times New Roman" pitchFamily="18" charset="0"/>
              </a:rPr>
              <a:t>Satoskar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en-IN" sz="2400" b="1" dirty="0" err="1" smtClean="0">
                <a:latin typeface="Times New Roman" pitchFamily="18" charset="0"/>
                <a:cs typeface="Times New Roman" pitchFamily="18" charset="0"/>
              </a:rPr>
              <a:t>Bhandarkar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, Pharmacology and </a:t>
            </a:r>
            <a:r>
              <a:rPr lang="en-IN" sz="2400" b="1" dirty="0" err="1" smtClean="0">
                <a:latin typeface="Times New Roman" pitchFamily="18" charset="0"/>
                <a:cs typeface="Times New Roman" pitchFamily="18" charset="0"/>
              </a:rPr>
              <a:t>Pharmacotherapeutics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 , Revised 23</a:t>
            </a:r>
            <a:r>
              <a:rPr lang="en-IN" sz="2400" b="1" baseline="30000" dirty="0" smtClean="0"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 Edition , 2013,  pg . </a:t>
            </a:r>
            <a:r>
              <a:rPr lang="en-IN" sz="2400" smtClean="0">
                <a:latin typeface="Times New Roman" pitchFamily="18" charset="0"/>
                <a:cs typeface="Times New Roman" pitchFamily="18" charset="0"/>
              </a:rPr>
              <a:t>285 to 289</a:t>
            </a:r>
            <a:endParaRPr lang="en-IN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57224" y="1071546"/>
          <a:ext cx="7772400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480"/>
                <a:gridCol w="1554480"/>
                <a:gridCol w="1554480"/>
                <a:gridCol w="1554480"/>
                <a:gridCol w="1554480"/>
              </a:tblGrid>
              <a:tr h="3571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Source of Information</a:t>
                      </a:r>
                      <a:endParaRPr lang="en-IN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Chapter </a:t>
                      </a:r>
                      <a:endParaRPr lang="en-IN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Aut</a:t>
                      </a:r>
                      <a:r>
                        <a:rPr lang="en-IN" sz="18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</a:t>
                      </a:r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or </a:t>
                      </a:r>
                      <a:endParaRPr lang="en-IN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Information </a:t>
                      </a:r>
                      <a:endParaRPr lang="en-IN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Level of evidence </a:t>
                      </a:r>
                      <a:endParaRPr lang="en-IN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00726">
                <a:tc>
                  <a:txBody>
                    <a:bodyPr/>
                    <a:lstStyle/>
                    <a:p>
                      <a:r>
                        <a:rPr lang="en-IN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Pharmacology and </a:t>
                      </a:r>
                      <a:r>
                        <a:rPr lang="en-IN" sz="1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Pharmacotherapeutics</a:t>
                      </a:r>
                      <a:r>
                        <a:rPr lang="en-IN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</a:t>
                      </a:r>
                    </a:p>
                    <a:p>
                      <a:r>
                        <a:rPr lang="en-IN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R. S. </a:t>
                      </a:r>
                      <a:r>
                        <a:rPr lang="en-IN" sz="18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Satoskar</a:t>
                      </a:r>
                      <a:r>
                        <a:rPr lang="en-IN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</a:p>
                    <a:p>
                      <a:r>
                        <a:rPr lang="en-US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S. D. </a:t>
                      </a:r>
                      <a:r>
                        <a:rPr lang="en-IN" sz="1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Bhandarkar</a:t>
                      </a:r>
                      <a:r>
                        <a:rPr lang="en-IN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IN" sz="1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Nirmala</a:t>
                      </a:r>
                      <a:r>
                        <a:rPr lang="en-IN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N. </a:t>
                      </a:r>
                      <a:r>
                        <a:rPr lang="en-IN" sz="1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Rege</a:t>
                      </a:r>
                      <a:endParaRPr lang="en-IN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POPULAR PRAKAS</a:t>
                      </a:r>
                      <a:r>
                        <a:rPr lang="en-IN" sz="18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</a:t>
                      </a:r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AN,</a:t>
                      </a:r>
                      <a:r>
                        <a:rPr lang="en-US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Mumbai.</a:t>
                      </a:r>
                    </a:p>
                    <a:p>
                      <a:endParaRPr lang="en-US" sz="18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Revised 23</a:t>
                      </a:r>
                      <a:r>
                        <a:rPr lang="en-US" sz="1800" b="1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rd</a:t>
                      </a:r>
                      <a:r>
                        <a:rPr lang="en-US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Edition,  2013</a:t>
                      </a:r>
                      <a:endParaRPr lang="en-IN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Section IV</a:t>
                      </a:r>
                      <a:r>
                        <a:rPr lang="en-IN" sz="1800" b="1" kern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IN" sz="18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AUTONOMIC NERVOUS SYSTEM</a:t>
                      </a:r>
                      <a:endParaRPr lang="en-IN" b="1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8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8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Chapter 18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Cholinergic drugs</a:t>
                      </a:r>
                      <a:endParaRPr lang="en-IN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Satoskar</a:t>
                      </a:r>
                      <a:r>
                        <a:rPr lang="en-IN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&amp; </a:t>
                      </a:r>
                      <a:r>
                        <a:rPr lang="en-IN" sz="1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Bhandarkar</a:t>
                      </a:r>
                      <a:endParaRPr lang="en-IN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Acetylcholinesterase</a:t>
                      </a:r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, structure, types, location, significance</a:t>
                      </a:r>
                      <a:endParaRPr lang="en-IN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Level of evidence - </a:t>
                      </a:r>
                      <a:r>
                        <a:rPr lang="en-IN" sz="18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Gr</a:t>
                      </a:r>
                      <a:r>
                        <a:rPr lang="en-US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ade</a:t>
                      </a:r>
                      <a:r>
                        <a:rPr lang="en-US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one </a:t>
                      </a:r>
                      <a:endParaRPr lang="en-IN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14348" y="500042"/>
          <a:ext cx="7772400" cy="649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480"/>
                <a:gridCol w="1554480"/>
                <a:gridCol w="1554480"/>
                <a:gridCol w="1554480"/>
                <a:gridCol w="1554480"/>
              </a:tblGrid>
              <a:tr h="3571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Source of Information</a:t>
                      </a:r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Chapter </a:t>
                      </a:r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err="1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Aut</a:t>
                      </a:r>
                      <a:r>
                        <a:rPr lang="en-IN" sz="1800" b="0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</a:t>
                      </a:r>
                      <a:r>
                        <a:rPr lang="en-US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or </a:t>
                      </a:r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Information </a:t>
                      </a:r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Level of evidence </a:t>
                      </a:r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00726">
                <a:tc>
                  <a:txBody>
                    <a:bodyPr/>
                    <a:lstStyle/>
                    <a:p>
                      <a:r>
                        <a:rPr lang="en-US" dirty="0" smtClean="0">
                          <a:hlinkClick r:id="rId2" tooltip="Masui. The Japanese journal of anesthesiology."/>
                        </a:rPr>
                        <a:t>Masui.</a:t>
                      </a:r>
                      <a:r>
                        <a:rPr lang="en-US" dirty="0" smtClean="0"/>
                        <a:t> 2013 Jan;62(1):19-26.</a:t>
                      </a:r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[</a:t>
                      </a:r>
                      <a:r>
                        <a:rPr lang="en-US" b="1" dirty="0" err="1" smtClean="0"/>
                        <a:t>Anticholinesterases</a:t>
                      </a:r>
                      <a:r>
                        <a:rPr lang="en-US" b="1" dirty="0" smtClean="0"/>
                        <a:t>; peripheral and central effects].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hlinkClick r:id="rId3"/>
                        </a:rPr>
                        <a:t>Sato T</a:t>
                      </a:r>
                      <a:r>
                        <a:rPr lang="en-US" baseline="30000" dirty="0" smtClean="0"/>
                        <a:t>1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smtClean="0">
                          <a:hlinkClick r:id="rId4"/>
                        </a:rPr>
                        <a:t>Nakatsuka H</a:t>
                      </a:r>
                      <a:r>
                        <a:rPr lang="en-US" dirty="0" smtClean="0"/>
                        <a:t>.</a:t>
                      </a:r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err="1" smtClean="0">
                          <a:solidFill>
                            <a:schemeClr val="accent4">
                              <a:lumMod val="10000"/>
                            </a:schemeClr>
                          </a:solidFill>
                        </a:rPr>
                        <a:t>anticholinesterases</a:t>
                      </a:r>
                      <a:endParaRPr lang="en-US" b="0" dirty="0" smtClean="0">
                        <a:solidFill>
                          <a:schemeClr val="accent4">
                            <a:lumMod val="10000"/>
                          </a:schemeClr>
                        </a:solidFill>
                      </a:endParaRPr>
                    </a:p>
                    <a:p>
                      <a:endParaRPr lang="en-US" b="0" dirty="0" smtClean="0">
                        <a:solidFill>
                          <a:schemeClr val="accent4">
                            <a:lumMod val="10000"/>
                          </a:schemeClr>
                        </a:solidFill>
                      </a:endParaRPr>
                    </a:p>
                    <a:p>
                      <a:r>
                        <a:rPr lang="en-US" dirty="0" err="1" smtClean="0"/>
                        <a:t>Anticholinesterase</a:t>
                      </a:r>
                      <a:r>
                        <a:rPr lang="en-US" dirty="0" smtClean="0"/>
                        <a:t>, such as </a:t>
                      </a:r>
                      <a:r>
                        <a:rPr lang="en-US" dirty="0" err="1" smtClean="0"/>
                        <a:t>neostigmine</a:t>
                      </a:r>
                      <a:r>
                        <a:rPr lang="en-US" dirty="0" smtClean="0"/>
                        <a:t>, was used to be a standard drug at the end of surgery for reversal of </a:t>
                      </a:r>
                      <a:r>
                        <a:rPr lang="en-US" dirty="0" err="1" smtClean="0"/>
                        <a:t>nondepolarizing</a:t>
                      </a:r>
                      <a:r>
                        <a:rPr lang="en-US" dirty="0" smtClean="0"/>
                        <a:t> neuromuscular block. </a:t>
                      </a:r>
                    </a:p>
                    <a:p>
                      <a:endParaRPr lang="en-US" b="0" dirty="0" smtClean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dirty="0" err="1" smtClean="0"/>
                        <a:t>Neostigmine</a:t>
                      </a:r>
                      <a:r>
                        <a:rPr lang="en-US" dirty="0" smtClean="0"/>
                        <a:t> decreases the metabolism of acetylcholine (</a:t>
                      </a:r>
                      <a:r>
                        <a:rPr lang="en-US" dirty="0" err="1" smtClean="0"/>
                        <a:t>ACh</a:t>
                      </a:r>
                      <a:r>
                        <a:rPr lang="en-US" smtClean="0"/>
                        <a:t>)</a:t>
                      </a:r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PARASYMPATHETIC </a:t>
            </a:r>
            <a:br>
              <a:rPr lang="en-US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</a:br>
            <a:r>
              <a:rPr lang="en-US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NERVOUS SYSTEM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143240" y="3571876"/>
            <a:ext cx="5214974" cy="45720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6000" b="1" dirty="0" err="1" smtClean="0">
                <a:latin typeface="Times New Roman" pitchFamily="18" charset="0"/>
                <a:cs typeface="Times New Roman" pitchFamily="18" charset="0"/>
              </a:rPr>
              <a:t>Ervilla</a:t>
            </a:r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dirty="0" err="1" smtClean="0">
                <a:latin typeface="Times New Roman" pitchFamily="18" charset="0"/>
                <a:cs typeface="Times New Roman" pitchFamily="18" charset="0"/>
              </a:rPr>
              <a:t>Dass</a:t>
            </a:r>
            <a:endParaRPr lang="en-US" sz="6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812800" y="2286000"/>
            <a:ext cx="7772400" cy="1524000"/>
          </a:xfrm>
          <a:solidFill>
            <a:srgbClr val="CC99FF"/>
          </a:solidFill>
        </p:spPr>
        <p:txBody>
          <a:bodyPr/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AGENTS THAT INHIBIT ACETYLCHOLINESTERASE</a:t>
            </a:r>
            <a:endParaRPr lang="en-US" sz="54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590800"/>
            <a:ext cx="7772400" cy="609600"/>
          </a:xfrm>
        </p:spPr>
        <p:txBody>
          <a:bodyPr/>
          <a:lstStyle/>
          <a:p>
            <a:pPr algn="ctr"/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ACETYLCHOLINESTERASE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1139" name="Rectangle 4"/>
          <p:cNvSpPr>
            <a:spLocks noChangeArrowheads="1"/>
          </p:cNvSpPr>
          <p:nvPr/>
        </p:nvSpPr>
        <p:spPr bwMode="auto">
          <a:xfrm>
            <a:off x="3124200" y="3417888"/>
            <a:ext cx="492192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(True Cholinesterase)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744538" y="261938"/>
            <a:ext cx="7772400" cy="576262"/>
          </a:xfrm>
        </p:spPr>
        <p:txBody>
          <a:bodyPr/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ACETYLCHOLINESTERASE (1)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48" y="857232"/>
            <a:ext cx="7772400" cy="5857916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Sites of location</a:t>
            </a:r>
          </a:p>
          <a:p>
            <a:pPr lvl="1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Cholinergic neurons</a:t>
            </a:r>
          </a:p>
          <a:p>
            <a:pPr lvl="1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Cholinergic synapses</a:t>
            </a:r>
          </a:p>
          <a:p>
            <a:pPr lvl="1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Neuromuscular junction</a:t>
            </a:r>
          </a:p>
          <a:p>
            <a:pPr lvl="1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Red blood cells </a:t>
            </a:r>
          </a:p>
          <a:p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Substrates</a:t>
            </a:r>
          </a:p>
          <a:p>
            <a:pPr lvl="1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Acetylcholine is the best substrate</a:t>
            </a:r>
          </a:p>
          <a:p>
            <a:pPr lvl="1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Methacholine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is a substrate</a:t>
            </a:r>
          </a:p>
          <a:p>
            <a:pPr lvl="1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Hydrolyzes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ACh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at greater velocity than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choline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esters with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acyl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groups larger than acetate or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proprionate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44538" y="338138"/>
            <a:ext cx="7772400" cy="576262"/>
          </a:xfrm>
        </p:spPr>
        <p:txBody>
          <a:bodyPr/>
          <a:lstStyle/>
          <a:p>
            <a:pPr algn="ctr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ACETYLCHOLINESTERASE (2)</a:t>
            </a:r>
          </a:p>
        </p:txBody>
      </p:sp>
      <p:sp>
        <p:nvSpPr>
          <p:cNvPr id="9318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772400" cy="542451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Esters that are not substrates</a:t>
            </a:r>
          </a:p>
          <a:p>
            <a:pPr lvl="1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Bethanechol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Carbachol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Succinylcholine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Its inhibition produces synergistic interaction with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methacholine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and additive actions with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bethanechol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carbachol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Drugs that block its hydrolysis of esters are called cholinesterase inhibitors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371600"/>
          </a:xfrm>
        </p:spPr>
        <p:txBody>
          <a:bodyPr/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Drug Interactions of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Choline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Esters and Inhibitors of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Acetylcholinesterase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514600"/>
            <a:ext cx="7177110" cy="2557474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METHACHOLINE</a:t>
            </a:r>
          </a:p>
          <a:p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CARBACHOL</a:t>
            </a:r>
          </a:p>
          <a:p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BETHANECHOL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362200"/>
            <a:ext cx="7772400" cy="838200"/>
          </a:xfrm>
        </p:spPr>
        <p:txBody>
          <a:bodyPr/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BUTYRYLCHOLINESTERASE</a:t>
            </a:r>
          </a:p>
        </p:txBody>
      </p:sp>
      <p:sp>
        <p:nvSpPr>
          <p:cNvPr id="95235" name="Rectangle 3"/>
          <p:cNvSpPr>
            <a:spLocks noChangeArrowheads="1"/>
          </p:cNvSpPr>
          <p:nvPr/>
        </p:nvSpPr>
        <p:spPr bwMode="auto">
          <a:xfrm>
            <a:off x="1071538" y="3276600"/>
            <a:ext cx="616746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(Plasma esterase,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pseudocholinesterase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, serum esterase,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BuChE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PseudoChE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744538" y="338138"/>
            <a:ext cx="7772400" cy="576262"/>
          </a:xfrm>
        </p:spPr>
        <p:txBody>
          <a:bodyPr/>
          <a:lstStyle/>
          <a:p>
            <a:pPr algn="ctr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BUTYRYLCHOLINESTERASE (1)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524000"/>
            <a:ext cx="7772400" cy="4905396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Sites of location</a:t>
            </a:r>
          </a:p>
          <a:p>
            <a:pPr lvl="1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Plasma, liver,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glial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cells, other tissues</a:t>
            </a:r>
          </a:p>
          <a:p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Substrates</a:t>
            </a:r>
          </a:p>
          <a:p>
            <a:pPr lvl="1"/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Butyrylcholine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is the best</a:t>
            </a:r>
          </a:p>
          <a:p>
            <a:pPr lvl="1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Acetylcholine</a:t>
            </a:r>
          </a:p>
          <a:p>
            <a:pPr lvl="1"/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Succinylcholine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Procaine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roducingPowerPoint2007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53000"/>
                <a:satMod val="200000"/>
              </a:schemeClr>
              <a:schemeClr val="phClr">
                <a:tint val="78000"/>
                <a:satMod val="230000"/>
              </a:schemeClr>
            </a:duotone>
          </a:blip>
          <a:tile tx="0" ty="0" sx="90000" sy="9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506</Words>
  <Application>Microsoft Office PowerPoint</Application>
  <PresentationFormat>On-screen Show (4:3)</PresentationFormat>
  <Paragraphs>121</Paragraphs>
  <Slides>17</Slides>
  <Notes>12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IntroducingPowerPoint2007</vt:lpstr>
      <vt:lpstr>Bitmap Image</vt:lpstr>
      <vt:lpstr>Slide 1</vt:lpstr>
      <vt:lpstr>PARASYMPATHETIC  NERVOUS SYSTEM</vt:lpstr>
      <vt:lpstr>AGENTS THAT INHIBIT ACETYLCHOLINESTERASE</vt:lpstr>
      <vt:lpstr>ACETYLCHOLINESTERASE</vt:lpstr>
      <vt:lpstr>ACETYLCHOLINESTERASE (1)</vt:lpstr>
      <vt:lpstr>ACETYLCHOLINESTERASE (2)</vt:lpstr>
      <vt:lpstr>Drug Interactions of Choline Esters and Inhibitors of Acetylcholinesterase</vt:lpstr>
      <vt:lpstr>BUTYRYLCHOLINESTERASE</vt:lpstr>
      <vt:lpstr>BUTYRYLCHOLINESTERASE (1)</vt:lpstr>
      <vt:lpstr>BUTYRYLCHOLINESTERASE (2)</vt:lpstr>
      <vt:lpstr>ACTIVE SITE OF ACETYLCHOLINESTERASE </vt:lpstr>
      <vt:lpstr>INTERACTION OF ACHE AND ACETYLCHOLINE </vt:lpstr>
      <vt:lpstr>ACETYLATION OF ACHE AND RELEASE OF CHOLINE </vt:lpstr>
      <vt:lpstr>HYDROXYL GROUP OF WATER ATTACKS THE CARBONYL GROUP OF ACETYLATED-ACHE TO LIBERATE ACHE</vt:lpstr>
      <vt:lpstr>K. D. Tripathi M.D., Essentials of Medical Pharmacology , 7th edition , 2013,  pg. 99  to 100</vt:lpstr>
      <vt:lpstr>Satoskar &amp; Bhandarkar, Pharmacology and Pharmacotherapeutics , Revised 23rd Edition , 2013,  pg . 285 to 289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2012-11-21T11:06:01Z</dcterms:created>
  <dcterms:modified xsi:type="dcterms:W3CDTF">2014-02-28T10:52:18Z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1033</vt:i4>
  </property>
  <property fmtid="{D5CDD505-2E9C-101B-9397-08002B2CF9AE}" pid="3" name="_Version">
    <vt:lpwstr>12.0.4518</vt:lpwstr>
  </property>
</Properties>
</file>