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/>
              <a:t>   Dr (</a:t>
            </a:r>
            <a:r>
              <a:rPr lang="en-US" sz="3200" dirty="0"/>
              <a:t>M</a:t>
            </a:r>
            <a:r>
              <a:rPr lang="en-US" sz="3200" dirty="0" smtClean="0"/>
              <a:t>rs) Bhagya M Sattigeri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    Professor, Department of Pharmacology</a:t>
            </a:r>
          </a:p>
          <a:p>
            <a:pPr>
              <a:buNone/>
            </a:pPr>
            <a:r>
              <a:rPr lang="en-US" sz="2800" dirty="0" smtClean="0"/>
              <a:t>    SBKS Medical Institute and research Center</a:t>
            </a:r>
          </a:p>
          <a:p>
            <a:pPr>
              <a:buNone/>
            </a:pPr>
            <a:r>
              <a:rPr lang="en-US" sz="2800" dirty="0"/>
              <a:t> </a:t>
            </a:r>
            <a:r>
              <a:rPr lang="en-US" sz="2800" dirty="0" smtClean="0"/>
              <a:t>   Sumandeep Vidyapeeth.</a:t>
            </a:r>
          </a:p>
          <a:p>
            <a:pPr>
              <a:buNone/>
            </a:pPr>
            <a:r>
              <a:rPr lang="en-US" sz="2800" dirty="0"/>
              <a:t> </a:t>
            </a:r>
            <a:r>
              <a:rPr lang="en-US" sz="2800" dirty="0" smtClean="0"/>
              <a:t>   Piparia.</a:t>
            </a:r>
            <a:endParaRPr lang="en-US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/>
              <a:t>                               Coagulants. (Lect-3)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Substances which promote coagulation and are used in hemorrhagic states –coagulants.</a:t>
            </a:r>
          </a:p>
          <a:p>
            <a:r>
              <a:rPr lang="en-US" sz="2800" dirty="0" smtClean="0"/>
              <a:t>Commonly used coagulants;</a:t>
            </a:r>
          </a:p>
          <a:p>
            <a:pPr>
              <a:buNone/>
            </a:pPr>
            <a:r>
              <a:rPr lang="en-US" sz="2800" dirty="0"/>
              <a:t>	</a:t>
            </a:r>
            <a:r>
              <a:rPr lang="en-US" sz="2800" dirty="0" smtClean="0"/>
              <a:t>	1.Vit K –K1 –Phytonadione</a:t>
            </a:r>
          </a:p>
          <a:p>
            <a:pPr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             -K 3- Menadione, Acetomenapthone.</a:t>
            </a:r>
          </a:p>
          <a:p>
            <a:pPr>
              <a:buNone/>
            </a:pPr>
            <a:endParaRPr lang="en-US" sz="2800" dirty="0"/>
          </a:p>
          <a:p>
            <a:pPr>
              <a:buNone/>
            </a:pPr>
            <a:r>
              <a:rPr lang="en-US" sz="2800" dirty="0" smtClean="0"/>
              <a:t>		2. Miscellaneous-Fibrinogen, Rutin, ethamsylate.</a:t>
            </a:r>
            <a:endParaRPr 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357210"/>
          </a:xfrm>
        </p:spPr>
        <p:txBody>
          <a:bodyPr>
            <a:normAutofit fontScale="90000"/>
          </a:bodyPr>
          <a:lstStyle/>
          <a:p>
            <a:pPr algn="l"/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70"/>
            <a:ext cx="8258204" cy="519749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Vit K </a:t>
            </a:r>
            <a:r>
              <a:rPr lang="en-US" sz="2800" dirty="0"/>
              <a:t> </a:t>
            </a:r>
            <a:r>
              <a:rPr lang="en-US" sz="2800" dirty="0" smtClean="0"/>
              <a:t>- fat soluble essential for synthesis of clotting factors.</a:t>
            </a:r>
          </a:p>
          <a:p>
            <a:r>
              <a:rPr lang="en-US" sz="2800" dirty="0" smtClean="0"/>
              <a:t>Cofactor for synthesis of coagulation proteins.</a:t>
            </a:r>
          </a:p>
          <a:p>
            <a:r>
              <a:rPr lang="en-US" sz="2800" dirty="0" smtClean="0"/>
              <a:t>Vit K dependent changes</a:t>
            </a:r>
          </a:p>
          <a:p>
            <a:endParaRPr lang="en-US" sz="2800" dirty="0"/>
          </a:p>
          <a:p>
            <a:r>
              <a:rPr lang="en-US" sz="2800" dirty="0" smtClean="0"/>
              <a:t>Capacity to bind to Ca++</a:t>
            </a:r>
          </a:p>
          <a:p>
            <a:endParaRPr lang="en-US" sz="2800" dirty="0"/>
          </a:p>
          <a:p>
            <a:r>
              <a:rPr lang="en-US" sz="2800" dirty="0" smtClean="0"/>
              <a:t>Surface phospholipids</a:t>
            </a:r>
          </a:p>
          <a:p>
            <a:endParaRPr lang="en-US" sz="2800" dirty="0"/>
          </a:p>
          <a:p>
            <a:r>
              <a:rPr lang="en-US" sz="2800" dirty="0" smtClean="0"/>
              <a:t>Important step in coagulation.</a:t>
            </a:r>
          </a:p>
          <a:p>
            <a:pPr>
              <a:buNone/>
            </a:pPr>
            <a:endParaRPr lang="en-US" sz="2800" dirty="0"/>
          </a:p>
          <a:p>
            <a:endParaRPr lang="en-US" sz="2800" dirty="0"/>
          </a:p>
        </p:txBody>
      </p:sp>
      <p:sp>
        <p:nvSpPr>
          <p:cNvPr id="4" name="Down Arrow 3"/>
          <p:cNvSpPr/>
          <p:nvPr/>
        </p:nvSpPr>
        <p:spPr>
          <a:xfrm>
            <a:off x="2500298" y="2857496"/>
            <a:ext cx="45719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own Arrow 4"/>
          <p:cNvSpPr/>
          <p:nvPr/>
        </p:nvSpPr>
        <p:spPr>
          <a:xfrm>
            <a:off x="2500298" y="3857628"/>
            <a:ext cx="45719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Down Arrow 5"/>
          <p:cNvSpPr/>
          <p:nvPr/>
        </p:nvSpPr>
        <p:spPr>
          <a:xfrm>
            <a:off x="2500298" y="4857760"/>
            <a:ext cx="45719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357190"/>
          </a:xfrm>
        </p:spPr>
        <p:txBody>
          <a:bodyPr>
            <a:normAutofit fontScale="90000"/>
          </a:bodyPr>
          <a:lstStyle/>
          <a:p>
            <a:pPr algn="l"/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Deficiency of Vit K - due to-liver disease.</a:t>
            </a:r>
          </a:p>
          <a:p>
            <a:pPr>
              <a:buNone/>
            </a:pPr>
            <a:r>
              <a:rPr lang="en-US" sz="2800" dirty="0" smtClean="0"/>
              <a:t>                                                   -Obstructive Jaundice.</a:t>
            </a:r>
          </a:p>
          <a:p>
            <a:pPr>
              <a:buNone/>
            </a:pPr>
            <a:r>
              <a:rPr lang="en-US" sz="2800" dirty="0" smtClean="0"/>
              <a:t>                                                   -Malabsorption syndrome.</a:t>
            </a:r>
          </a:p>
          <a:p>
            <a:pPr>
              <a:buNone/>
            </a:pPr>
            <a:r>
              <a:rPr lang="en-US" sz="2800" dirty="0" smtClean="0"/>
              <a:t>                                                   - Prolonged antimicrobial                    	                                          treatment. </a:t>
            </a:r>
          </a:p>
          <a:p>
            <a:r>
              <a:rPr lang="en-US" sz="2800" dirty="0" smtClean="0"/>
              <a:t>Manifestations:</a:t>
            </a:r>
          </a:p>
          <a:p>
            <a:pPr>
              <a:buNone/>
            </a:pPr>
            <a:r>
              <a:rPr lang="en-US" sz="2800" dirty="0" smtClean="0"/>
              <a:t>		-Bleeding tendencies.</a:t>
            </a:r>
          </a:p>
          <a:p>
            <a:pPr>
              <a:buNone/>
            </a:pPr>
            <a:r>
              <a:rPr lang="en-US" sz="2800" dirty="0" smtClean="0"/>
              <a:t>            -Haematuria.</a:t>
            </a:r>
          </a:p>
          <a:p>
            <a:pPr>
              <a:buNone/>
            </a:pPr>
            <a:r>
              <a:rPr lang="en-US" sz="2800" dirty="0" smtClean="0"/>
              <a:t>            -GI &amp; Nasal bleeding.</a:t>
            </a:r>
          </a:p>
          <a:p>
            <a:pPr>
              <a:buNone/>
            </a:pPr>
            <a:r>
              <a:rPr lang="en-US" sz="2800" dirty="0" smtClean="0"/>
              <a:t>            -ecchymosis under skin.</a:t>
            </a:r>
          </a:p>
          <a:p>
            <a:pPr>
              <a:buNone/>
            </a:pPr>
            <a:endParaRPr lang="en-US" sz="2800" dirty="0" smtClean="0"/>
          </a:p>
          <a:p>
            <a:endParaRPr lang="en-US" sz="2800" dirty="0" smtClean="0"/>
          </a:p>
          <a:p>
            <a:pPr>
              <a:buNone/>
            </a:pPr>
            <a:endParaRPr lang="en-US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64294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Therapeutic uses of Vit K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785794"/>
            <a:ext cx="8229600" cy="5500726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Dietary deficiency states .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Prolonged antimicrobial therapy.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Obstructive jaundice/Malabsorption syndrome.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Cirrhosis/ hepatitis.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New borns  - (soon after birth).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Over dose of oral anticoagulants.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Prolonged high doses of salicylates.</a:t>
            </a:r>
          </a:p>
          <a:p>
            <a:endParaRPr lang="en-US" sz="2800" dirty="0" smtClean="0"/>
          </a:p>
          <a:p>
            <a:endParaRPr lang="en-US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/>
              <a:t>Adverse effects of Vit K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On rapid I V inj causes, </a:t>
            </a:r>
          </a:p>
          <a:p>
            <a:pPr>
              <a:buNone/>
            </a:pPr>
            <a:r>
              <a:rPr lang="en-US" sz="2800" dirty="0" smtClean="0"/>
              <a:t>		- flushing.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	- fall in Blood Pressure.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	- breathlessness.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            - chest constriction.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       -  Precipitates </a:t>
            </a:r>
            <a:r>
              <a:rPr lang="en-US" sz="2800" dirty="0" err="1" smtClean="0"/>
              <a:t>haemolysis</a:t>
            </a:r>
            <a:r>
              <a:rPr lang="en-US" sz="2800" dirty="0" smtClean="0"/>
              <a:t> and </a:t>
            </a:r>
            <a:r>
              <a:rPr lang="en-US" sz="2800" dirty="0" err="1" smtClean="0"/>
              <a:t>Kernicterus</a:t>
            </a:r>
            <a:r>
              <a:rPr lang="en-US" sz="2800" dirty="0" smtClean="0"/>
              <a:t> in new   	    born (</a:t>
            </a:r>
            <a:r>
              <a:rPr lang="en-US" sz="2800" dirty="0" err="1" smtClean="0"/>
              <a:t>Menadione</a:t>
            </a:r>
            <a:r>
              <a:rPr lang="en-US" sz="2800" dirty="0" smtClean="0"/>
              <a:t>)</a:t>
            </a:r>
            <a:endParaRPr lang="en-US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/>
              <a:t>Styptic (local Haemostatics)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They control and stop bleeding from local approachable sites.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More effective in oozing surfaces like – Abrasions.</a:t>
            </a:r>
          </a:p>
          <a:p>
            <a:pPr>
              <a:buNone/>
            </a:pPr>
            <a:r>
              <a:rPr lang="en-US" sz="2800" dirty="0" smtClean="0"/>
              <a:t>                                                                       -Tooth sockets. 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Ex; Gelatin foam, Rutin etc.</a:t>
            </a:r>
          </a:p>
          <a:p>
            <a:pPr>
              <a:buNone/>
            </a:pPr>
            <a:r>
              <a:rPr lang="en-US" sz="2800" dirty="0" smtClean="0"/>
              <a:t>							</a:t>
            </a:r>
            <a:endParaRPr lang="en-US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7924800" cy="258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304800" y="685800"/>
          <a:ext cx="8686800" cy="54559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/>
                <a:gridCol w="1828800"/>
                <a:gridCol w="1886454"/>
                <a:gridCol w="2304546"/>
              </a:tblGrid>
              <a:tr h="609599">
                <a:tc gridSpan="4">
                  <a:txBody>
                    <a:bodyPr/>
                    <a:lstStyle/>
                    <a:p>
                      <a:r>
                        <a:rPr lang="en-US" dirty="0" smtClean="0"/>
                        <a:t>1. Tripathi KD 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;”Coagulants”; In: Essentials of Medical Pharmacology ,Sixth Edition; 2008:593-597.Jaypee Brothers Medical Publishers (p) LTD. New Delhi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74519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KD Tripathi, Ex-Director-Professor and Head of Pharmacology, Maulana Azad Medical College and associated LN and GB Pant Hospitals, New Delhi.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Coagulants ;Chapter-44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Matter includes the discussion  on the importance of coagulants and their uses.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Level of evidence- Grade I</a:t>
                      </a:r>
                      <a:endParaRPr lang="en-US" dirty="0"/>
                    </a:p>
                  </a:txBody>
                  <a:tcPr/>
                </a:tc>
              </a:tr>
              <a:tr h="685801">
                <a:tc gridSpan="4">
                  <a:txBody>
                    <a:bodyPr/>
                    <a:lstStyle/>
                    <a:p>
                      <a:r>
                        <a:rPr lang="en-US" dirty="0" smtClean="0"/>
                        <a:t>2. P N </a:t>
                      </a:r>
                      <a:r>
                        <a:rPr lang="en-US" dirty="0" err="1" smtClean="0"/>
                        <a:t>Bennett,MJ</a:t>
                      </a:r>
                      <a:r>
                        <a:rPr lang="en-US" dirty="0" smtClean="0"/>
                        <a:t> Brown</a:t>
                      </a:r>
                      <a:r>
                        <a:rPr lang="en-US" baseline="0" dirty="0" smtClean="0"/>
                        <a:t> ; “Drugs and </a:t>
                      </a:r>
                      <a:r>
                        <a:rPr lang="en-US" baseline="0" dirty="0" err="1" smtClean="0"/>
                        <a:t>Haemostasis</a:t>
                      </a:r>
                      <a:r>
                        <a:rPr lang="en-US" baseline="0" dirty="0" smtClean="0"/>
                        <a:t>”; In: Clinical Pharmacology, Ninth Edition; 2006: 568-569, Elsevier Publisher, New Delhi.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55521">
                <a:tc>
                  <a:txBody>
                    <a:bodyPr/>
                    <a:lstStyle/>
                    <a:p>
                      <a:r>
                        <a:rPr lang="en-US" dirty="0" smtClean="0"/>
                        <a:t>PN </a:t>
                      </a:r>
                      <a:r>
                        <a:rPr lang="en-US" dirty="0" err="1" smtClean="0"/>
                        <a:t>Bennett,Reader</a:t>
                      </a:r>
                      <a:r>
                        <a:rPr lang="en-US" dirty="0" smtClean="0"/>
                        <a:t> in Clinical Pharmacology</a:t>
                      </a:r>
                      <a:r>
                        <a:rPr lang="en-US" baseline="0" dirty="0" smtClean="0"/>
                        <a:t> ,UK.</a:t>
                      </a:r>
                    </a:p>
                    <a:p>
                      <a:r>
                        <a:rPr lang="en-US" baseline="0" dirty="0" smtClean="0"/>
                        <a:t>MJ </a:t>
                      </a:r>
                      <a:r>
                        <a:rPr lang="en-US" baseline="0" dirty="0" err="1" smtClean="0"/>
                        <a:t>Brown,Prof</a:t>
                      </a:r>
                      <a:r>
                        <a:rPr lang="en-US" baseline="0" dirty="0" smtClean="0"/>
                        <a:t> Clinical Pharmacology , </a:t>
                      </a:r>
                      <a:r>
                        <a:rPr lang="en-US" baseline="0" dirty="0" err="1" smtClean="0"/>
                        <a:t>Cambridge,UK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Drugs and </a:t>
                      </a:r>
                      <a:r>
                        <a:rPr lang="en-US" baseline="0" dirty="0" err="1" smtClean="0"/>
                        <a:t>Haemostasis</a:t>
                      </a:r>
                      <a:r>
                        <a:rPr lang="en-US" baseline="0" dirty="0" smtClean="0"/>
                        <a:t>- Chapter -28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 includes the discussion on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Vit</a:t>
                      </a:r>
                      <a:r>
                        <a:rPr lang="en-US" baseline="0" dirty="0" smtClean="0"/>
                        <a:t>-K  as coagulant and its clinical importance.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Level of evidence- Grade I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342</Words>
  <Application>Microsoft Office PowerPoint</Application>
  <PresentationFormat>On-screen Show (4:3)</PresentationFormat>
  <Paragraphs>76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   Dr (Mrs) Bhagya M Sattigeri</vt:lpstr>
      <vt:lpstr>                               Coagulants. (Lect-3)</vt:lpstr>
      <vt:lpstr>Slide 3</vt:lpstr>
      <vt:lpstr>Slide 4</vt:lpstr>
      <vt:lpstr>Therapeutic uses of Vit K</vt:lpstr>
      <vt:lpstr>Adverse effects of Vit K</vt:lpstr>
      <vt:lpstr>Styptic (local Haemostatics)</vt:lpstr>
      <vt:lpstr>Reference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Dr (Mrs) Bhagya M Sattigeri</dc:title>
  <dc:creator/>
  <cp:lastModifiedBy>user</cp:lastModifiedBy>
  <cp:revision>6</cp:revision>
  <dcterms:created xsi:type="dcterms:W3CDTF">2006-08-16T00:00:00Z</dcterms:created>
  <dcterms:modified xsi:type="dcterms:W3CDTF">2013-01-21T10:32:25Z</dcterms:modified>
</cp:coreProperties>
</file>