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46"/>
  </p:notesMasterIdLst>
  <p:sldIdLst>
    <p:sldId id="256" r:id="rId2"/>
    <p:sldId id="257" r:id="rId3"/>
    <p:sldId id="258" r:id="rId4"/>
    <p:sldId id="259" r:id="rId5"/>
    <p:sldId id="285" r:id="rId6"/>
    <p:sldId id="286" r:id="rId7"/>
    <p:sldId id="261" r:id="rId8"/>
    <p:sldId id="262" r:id="rId9"/>
    <p:sldId id="263" r:id="rId10"/>
    <p:sldId id="264" r:id="rId11"/>
    <p:sldId id="265" r:id="rId12"/>
    <p:sldId id="266" r:id="rId13"/>
    <p:sldId id="267" r:id="rId14"/>
    <p:sldId id="268" r:id="rId15"/>
    <p:sldId id="287" r:id="rId16"/>
    <p:sldId id="288" r:id="rId17"/>
    <p:sldId id="269" r:id="rId18"/>
    <p:sldId id="270" r:id="rId19"/>
    <p:sldId id="272" r:id="rId20"/>
    <p:sldId id="273" r:id="rId21"/>
    <p:sldId id="274" r:id="rId22"/>
    <p:sldId id="271" r:id="rId23"/>
    <p:sldId id="275" r:id="rId24"/>
    <p:sldId id="276" r:id="rId25"/>
    <p:sldId id="278" r:id="rId26"/>
    <p:sldId id="279" r:id="rId27"/>
    <p:sldId id="280" r:id="rId28"/>
    <p:sldId id="295" r:id="rId29"/>
    <p:sldId id="296" r:id="rId30"/>
    <p:sldId id="294" r:id="rId31"/>
    <p:sldId id="297" r:id="rId32"/>
    <p:sldId id="281" r:id="rId33"/>
    <p:sldId id="282" r:id="rId34"/>
    <p:sldId id="298" r:id="rId35"/>
    <p:sldId id="283" r:id="rId36"/>
    <p:sldId id="284" r:id="rId37"/>
    <p:sldId id="289" r:id="rId38"/>
    <p:sldId id="290" r:id="rId39"/>
    <p:sldId id="291" r:id="rId40"/>
    <p:sldId id="292" r:id="rId41"/>
    <p:sldId id="293" r:id="rId42"/>
    <p:sldId id="300" r:id="rId43"/>
    <p:sldId id="301"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78F6B-8B15-418A-AC7B-48533EAD2F3D}"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IN"/>
        </a:p>
      </dgm:t>
    </dgm:pt>
    <dgm:pt modelId="{9309E9A6-5E92-4C08-9F3F-376A7399C1FA}">
      <dgm:prSet custT="1"/>
      <dgm:spPr/>
      <dgm:t>
        <a:bodyPr/>
        <a:lstStyle/>
        <a:p>
          <a:pPr rtl="0"/>
          <a:r>
            <a:rPr lang="en-IN" sz="5400" b="1" i="1" dirty="0" smtClean="0"/>
            <a:t>Introduction</a:t>
          </a:r>
          <a:r>
            <a:rPr lang="en-IN" sz="3300" b="1" i="1" dirty="0" smtClean="0"/>
            <a:t/>
          </a:r>
          <a:br>
            <a:rPr lang="en-IN" sz="3300" b="1" i="1" dirty="0" smtClean="0"/>
          </a:br>
          <a:endParaRPr lang="en-IN" sz="3300" b="1" dirty="0"/>
        </a:p>
      </dgm:t>
    </dgm:pt>
    <dgm:pt modelId="{8C38C868-CB4C-4148-972F-7C62DBD610E3}" type="parTrans" cxnId="{66E08E7D-B933-4BF3-9802-F457A56D7E83}">
      <dgm:prSet/>
      <dgm:spPr/>
      <dgm:t>
        <a:bodyPr/>
        <a:lstStyle/>
        <a:p>
          <a:endParaRPr lang="en-IN"/>
        </a:p>
      </dgm:t>
    </dgm:pt>
    <dgm:pt modelId="{C6674E1C-BDBF-48A8-BE69-FC3EDA06BB80}" type="sibTrans" cxnId="{66E08E7D-B933-4BF3-9802-F457A56D7E83}">
      <dgm:prSet/>
      <dgm:spPr/>
      <dgm:t>
        <a:bodyPr/>
        <a:lstStyle/>
        <a:p>
          <a:endParaRPr lang="en-IN"/>
        </a:p>
      </dgm:t>
    </dgm:pt>
    <dgm:pt modelId="{ABA55F6C-72C3-40AC-8326-223CA32A4EC9}" type="pres">
      <dgm:prSet presAssocID="{9E378F6B-8B15-418A-AC7B-48533EAD2F3D}" presName="Name0" presStyleCnt="0">
        <dgm:presLayoutVars>
          <dgm:dir/>
          <dgm:animLvl val="lvl"/>
          <dgm:resizeHandles val="exact"/>
        </dgm:presLayoutVars>
      </dgm:prSet>
      <dgm:spPr/>
      <dgm:t>
        <a:bodyPr/>
        <a:lstStyle/>
        <a:p>
          <a:endParaRPr lang="en-IN"/>
        </a:p>
      </dgm:t>
    </dgm:pt>
    <dgm:pt modelId="{72FAD530-7452-481F-89D8-73FD61299276}" type="pres">
      <dgm:prSet presAssocID="{9309E9A6-5E92-4C08-9F3F-376A7399C1FA}" presName="linNode" presStyleCnt="0"/>
      <dgm:spPr/>
    </dgm:pt>
    <dgm:pt modelId="{D6D2DC0F-AB55-4D0B-A7E5-F9CA34A29F41}" type="pres">
      <dgm:prSet presAssocID="{9309E9A6-5E92-4C08-9F3F-376A7399C1FA}" presName="parentText" presStyleLbl="node1" presStyleIdx="0" presStyleCnt="1" custScaleX="215483">
        <dgm:presLayoutVars>
          <dgm:chMax val="1"/>
          <dgm:bulletEnabled val="1"/>
        </dgm:presLayoutVars>
      </dgm:prSet>
      <dgm:spPr/>
      <dgm:t>
        <a:bodyPr/>
        <a:lstStyle/>
        <a:p>
          <a:endParaRPr lang="en-IN"/>
        </a:p>
      </dgm:t>
    </dgm:pt>
  </dgm:ptLst>
  <dgm:cxnLst>
    <dgm:cxn modelId="{4BB2F249-8AC7-4AE2-B271-7EF6AF306B0F}" type="presOf" srcId="{9309E9A6-5E92-4C08-9F3F-376A7399C1FA}" destId="{D6D2DC0F-AB55-4D0B-A7E5-F9CA34A29F41}" srcOrd="0" destOrd="0" presId="urn:microsoft.com/office/officeart/2005/8/layout/vList5"/>
    <dgm:cxn modelId="{7A3C8744-4D64-4792-A187-2F17BBB56195}" type="presOf" srcId="{9E378F6B-8B15-418A-AC7B-48533EAD2F3D}" destId="{ABA55F6C-72C3-40AC-8326-223CA32A4EC9}" srcOrd="0" destOrd="0" presId="urn:microsoft.com/office/officeart/2005/8/layout/vList5"/>
    <dgm:cxn modelId="{66E08E7D-B933-4BF3-9802-F457A56D7E83}" srcId="{9E378F6B-8B15-418A-AC7B-48533EAD2F3D}" destId="{9309E9A6-5E92-4C08-9F3F-376A7399C1FA}" srcOrd="0" destOrd="0" parTransId="{8C38C868-CB4C-4148-972F-7C62DBD610E3}" sibTransId="{C6674E1C-BDBF-48A8-BE69-FC3EDA06BB80}"/>
    <dgm:cxn modelId="{028487B2-22E2-4A50-92E1-4F2560D49BCE}" type="presParOf" srcId="{ABA55F6C-72C3-40AC-8326-223CA32A4EC9}" destId="{72FAD530-7452-481F-89D8-73FD61299276}" srcOrd="0" destOrd="0" presId="urn:microsoft.com/office/officeart/2005/8/layout/vList5"/>
    <dgm:cxn modelId="{835152F3-CD82-4605-A43D-D54A7F3792DC}" type="presParOf" srcId="{72FAD530-7452-481F-89D8-73FD61299276}" destId="{D6D2DC0F-AB55-4D0B-A7E5-F9CA34A29F41}"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EAB393-D600-419D-A57F-B8067AE408BC}"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IN"/>
        </a:p>
      </dgm:t>
    </dgm:pt>
    <dgm:pt modelId="{06AFB858-0937-4198-83C0-C958F2B52E9C}">
      <dgm:prSet/>
      <dgm:spPr/>
      <dgm:t>
        <a:bodyPr/>
        <a:lstStyle/>
        <a:p>
          <a:pPr rtl="0"/>
          <a:r>
            <a:rPr lang="en-US" b="1" dirty="0" smtClean="0"/>
            <a:t>Adverse effects</a:t>
          </a:r>
          <a:endParaRPr lang="en-IN" b="1" dirty="0"/>
        </a:p>
      </dgm:t>
    </dgm:pt>
    <dgm:pt modelId="{B76E3EBF-B66B-4E0F-A8A2-94E762FB6D0A}" type="parTrans" cxnId="{F58F4C52-CB58-46B4-A8E7-4F7D7CAABD75}">
      <dgm:prSet/>
      <dgm:spPr/>
      <dgm:t>
        <a:bodyPr/>
        <a:lstStyle/>
        <a:p>
          <a:endParaRPr lang="en-IN"/>
        </a:p>
      </dgm:t>
    </dgm:pt>
    <dgm:pt modelId="{4418D804-F490-42B9-A284-187EC02CFC13}" type="sibTrans" cxnId="{F58F4C52-CB58-46B4-A8E7-4F7D7CAABD75}">
      <dgm:prSet/>
      <dgm:spPr/>
      <dgm:t>
        <a:bodyPr/>
        <a:lstStyle/>
        <a:p>
          <a:endParaRPr lang="en-IN"/>
        </a:p>
      </dgm:t>
    </dgm:pt>
    <dgm:pt modelId="{D810D8D3-02EE-46A9-A8B5-7CA4D10772C9}" type="pres">
      <dgm:prSet presAssocID="{74EAB393-D600-419D-A57F-B8067AE408BC}" presName="linear" presStyleCnt="0">
        <dgm:presLayoutVars>
          <dgm:animLvl val="lvl"/>
          <dgm:resizeHandles val="exact"/>
        </dgm:presLayoutVars>
      </dgm:prSet>
      <dgm:spPr/>
      <dgm:t>
        <a:bodyPr/>
        <a:lstStyle/>
        <a:p>
          <a:endParaRPr lang="en-IN"/>
        </a:p>
      </dgm:t>
    </dgm:pt>
    <dgm:pt modelId="{4153EF7A-D4B3-4413-8EFB-B0079C2CB373}" type="pres">
      <dgm:prSet presAssocID="{06AFB858-0937-4198-83C0-C958F2B52E9C}" presName="parentText" presStyleLbl="node1" presStyleIdx="0" presStyleCnt="1">
        <dgm:presLayoutVars>
          <dgm:chMax val="0"/>
          <dgm:bulletEnabled val="1"/>
        </dgm:presLayoutVars>
      </dgm:prSet>
      <dgm:spPr/>
      <dgm:t>
        <a:bodyPr/>
        <a:lstStyle/>
        <a:p>
          <a:endParaRPr lang="en-IN"/>
        </a:p>
      </dgm:t>
    </dgm:pt>
  </dgm:ptLst>
  <dgm:cxnLst>
    <dgm:cxn modelId="{F58F4C52-CB58-46B4-A8E7-4F7D7CAABD75}" srcId="{74EAB393-D600-419D-A57F-B8067AE408BC}" destId="{06AFB858-0937-4198-83C0-C958F2B52E9C}" srcOrd="0" destOrd="0" parTransId="{B76E3EBF-B66B-4E0F-A8A2-94E762FB6D0A}" sibTransId="{4418D804-F490-42B9-A284-187EC02CFC13}"/>
    <dgm:cxn modelId="{04D044DB-A46C-411A-A706-F0625CC2A965}" type="presOf" srcId="{06AFB858-0937-4198-83C0-C958F2B52E9C}" destId="{4153EF7A-D4B3-4413-8EFB-B0079C2CB373}" srcOrd="0" destOrd="0" presId="urn:microsoft.com/office/officeart/2005/8/layout/vList2"/>
    <dgm:cxn modelId="{AAF812B6-542F-4A0A-B4E3-6D96D0209E8C}" type="presOf" srcId="{74EAB393-D600-419D-A57F-B8067AE408BC}" destId="{D810D8D3-02EE-46A9-A8B5-7CA4D10772C9}" srcOrd="0" destOrd="0" presId="urn:microsoft.com/office/officeart/2005/8/layout/vList2"/>
    <dgm:cxn modelId="{8C9E02C2-8EC1-4F7D-9B20-CA13FA149FE9}" type="presParOf" srcId="{D810D8D3-02EE-46A9-A8B5-7CA4D10772C9}" destId="{4153EF7A-D4B3-4413-8EFB-B0079C2CB37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DBEA08-81FC-4F86-8965-A7B81E302640}"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IN"/>
        </a:p>
      </dgm:t>
    </dgm:pt>
    <dgm:pt modelId="{8BA3673E-F69F-4213-BD49-B180564372F3}">
      <dgm:prSet/>
      <dgm:spPr/>
      <dgm:t>
        <a:bodyPr/>
        <a:lstStyle/>
        <a:p>
          <a:pPr rtl="0"/>
          <a:r>
            <a:rPr lang="en-IN" b="1" dirty="0" smtClean="0"/>
            <a:t>Ergot Alkaloids</a:t>
          </a:r>
          <a:endParaRPr lang="en-IN" b="1" dirty="0"/>
        </a:p>
      </dgm:t>
    </dgm:pt>
    <dgm:pt modelId="{5160C33C-4E46-4479-B44E-A93157DF9F1A}" type="parTrans" cxnId="{B5FD165C-DAFE-4074-990C-FC0A21928E31}">
      <dgm:prSet/>
      <dgm:spPr/>
      <dgm:t>
        <a:bodyPr/>
        <a:lstStyle/>
        <a:p>
          <a:endParaRPr lang="en-IN"/>
        </a:p>
      </dgm:t>
    </dgm:pt>
    <dgm:pt modelId="{62DD23B3-BC04-41A9-9328-25E0D2FF5B29}" type="sibTrans" cxnId="{B5FD165C-DAFE-4074-990C-FC0A21928E31}">
      <dgm:prSet/>
      <dgm:spPr/>
      <dgm:t>
        <a:bodyPr/>
        <a:lstStyle/>
        <a:p>
          <a:endParaRPr lang="en-IN"/>
        </a:p>
      </dgm:t>
    </dgm:pt>
    <dgm:pt modelId="{A17F4B47-DA07-491C-8B1F-462CCDB8A5B4}" type="pres">
      <dgm:prSet presAssocID="{31DBEA08-81FC-4F86-8965-A7B81E302640}" presName="linear" presStyleCnt="0">
        <dgm:presLayoutVars>
          <dgm:animLvl val="lvl"/>
          <dgm:resizeHandles val="exact"/>
        </dgm:presLayoutVars>
      </dgm:prSet>
      <dgm:spPr/>
      <dgm:t>
        <a:bodyPr/>
        <a:lstStyle/>
        <a:p>
          <a:endParaRPr lang="en-IN"/>
        </a:p>
      </dgm:t>
    </dgm:pt>
    <dgm:pt modelId="{755C2A61-8863-4E56-80C4-FB6ACFC83587}" type="pres">
      <dgm:prSet presAssocID="{8BA3673E-F69F-4213-BD49-B180564372F3}" presName="parentText" presStyleLbl="node1" presStyleIdx="0" presStyleCnt="1">
        <dgm:presLayoutVars>
          <dgm:chMax val="0"/>
          <dgm:bulletEnabled val="1"/>
        </dgm:presLayoutVars>
      </dgm:prSet>
      <dgm:spPr/>
      <dgm:t>
        <a:bodyPr/>
        <a:lstStyle/>
        <a:p>
          <a:endParaRPr lang="en-IN"/>
        </a:p>
      </dgm:t>
    </dgm:pt>
  </dgm:ptLst>
  <dgm:cxnLst>
    <dgm:cxn modelId="{AC8D7242-ECA3-4425-9C01-F916BB553208}" type="presOf" srcId="{8BA3673E-F69F-4213-BD49-B180564372F3}" destId="{755C2A61-8863-4E56-80C4-FB6ACFC83587}" srcOrd="0" destOrd="0" presId="urn:microsoft.com/office/officeart/2005/8/layout/vList2"/>
    <dgm:cxn modelId="{B5FD165C-DAFE-4074-990C-FC0A21928E31}" srcId="{31DBEA08-81FC-4F86-8965-A7B81E302640}" destId="{8BA3673E-F69F-4213-BD49-B180564372F3}" srcOrd="0" destOrd="0" parTransId="{5160C33C-4E46-4479-B44E-A93157DF9F1A}" sibTransId="{62DD23B3-BC04-41A9-9328-25E0D2FF5B29}"/>
    <dgm:cxn modelId="{DE262D58-9F01-4A51-97C6-79D686598D5F}" type="presOf" srcId="{31DBEA08-81FC-4F86-8965-A7B81E302640}" destId="{A17F4B47-DA07-491C-8B1F-462CCDB8A5B4}" srcOrd="0" destOrd="0" presId="urn:microsoft.com/office/officeart/2005/8/layout/vList2"/>
    <dgm:cxn modelId="{7995AAB0-A9F2-4B65-B6E6-7821A4E9EDB8}" type="presParOf" srcId="{A17F4B47-DA07-491C-8B1F-462CCDB8A5B4}" destId="{755C2A61-8863-4E56-80C4-FB6ACFC8358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1033F9-BF62-45A6-9EC7-629E6DCA1682}" type="doc">
      <dgm:prSet loTypeId="urn:microsoft.com/office/officeart/2005/8/layout/vList2" loCatId="list" qsTypeId="urn:microsoft.com/office/officeart/2005/8/quickstyle/3d2" qsCatId="3D" csTypeId="urn:microsoft.com/office/officeart/2005/8/colors/accent1_2" csCatId="accent1"/>
      <dgm:spPr/>
      <dgm:t>
        <a:bodyPr/>
        <a:lstStyle/>
        <a:p>
          <a:endParaRPr lang="en-IN"/>
        </a:p>
      </dgm:t>
    </dgm:pt>
    <dgm:pt modelId="{7C159D90-414F-4FB1-B83B-B115AAC1C50D}">
      <dgm:prSet/>
      <dgm:spPr/>
      <dgm:t>
        <a:bodyPr/>
        <a:lstStyle/>
        <a:p>
          <a:pPr rtl="0"/>
          <a:r>
            <a:rPr lang="en-IN" b="1" dirty="0" smtClean="0">
              <a:effectLst>
                <a:outerShdw blurRad="38100" dist="38100" dir="2700000" algn="tl">
                  <a:srgbClr val="000000">
                    <a:alpha val="43137"/>
                  </a:srgbClr>
                </a:outerShdw>
              </a:effectLst>
            </a:rPr>
            <a:t>Natural Ergot Alkaloids</a:t>
          </a:r>
          <a:endParaRPr lang="en-IN" dirty="0">
            <a:effectLst>
              <a:outerShdw blurRad="38100" dist="38100" dir="2700000" algn="tl">
                <a:srgbClr val="000000">
                  <a:alpha val="43137"/>
                </a:srgbClr>
              </a:outerShdw>
            </a:effectLst>
          </a:endParaRPr>
        </a:p>
      </dgm:t>
    </dgm:pt>
    <dgm:pt modelId="{49AF6186-4B5E-429D-AB00-D015B413A640}" type="parTrans" cxnId="{133215C3-E150-449A-ABDA-4821F5443550}">
      <dgm:prSet/>
      <dgm:spPr/>
      <dgm:t>
        <a:bodyPr/>
        <a:lstStyle/>
        <a:p>
          <a:endParaRPr lang="en-IN"/>
        </a:p>
      </dgm:t>
    </dgm:pt>
    <dgm:pt modelId="{8B33946B-D3AD-4FE6-A8D6-F30F2173EF14}" type="sibTrans" cxnId="{133215C3-E150-449A-ABDA-4821F5443550}">
      <dgm:prSet/>
      <dgm:spPr/>
      <dgm:t>
        <a:bodyPr/>
        <a:lstStyle/>
        <a:p>
          <a:endParaRPr lang="en-IN"/>
        </a:p>
      </dgm:t>
    </dgm:pt>
    <dgm:pt modelId="{66D7FA9F-E9E3-40B8-9BA6-A21E9CC5E6D2}" type="pres">
      <dgm:prSet presAssocID="{A31033F9-BF62-45A6-9EC7-629E6DCA1682}" presName="linear" presStyleCnt="0">
        <dgm:presLayoutVars>
          <dgm:animLvl val="lvl"/>
          <dgm:resizeHandles val="exact"/>
        </dgm:presLayoutVars>
      </dgm:prSet>
      <dgm:spPr/>
      <dgm:t>
        <a:bodyPr/>
        <a:lstStyle/>
        <a:p>
          <a:endParaRPr lang="en-IN"/>
        </a:p>
      </dgm:t>
    </dgm:pt>
    <dgm:pt modelId="{1DB3EF53-EBA4-4B18-BF6F-95227AA30E25}" type="pres">
      <dgm:prSet presAssocID="{7C159D90-414F-4FB1-B83B-B115AAC1C50D}" presName="parentText" presStyleLbl="node1" presStyleIdx="0" presStyleCnt="1">
        <dgm:presLayoutVars>
          <dgm:chMax val="0"/>
          <dgm:bulletEnabled val="1"/>
        </dgm:presLayoutVars>
      </dgm:prSet>
      <dgm:spPr/>
      <dgm:t>
        <a:bodyPr/>
        <a:lstStyle/>
        <a:p>
          <a:endParaRPr lang="en-IN"/>
        </a:p>
      </dgm:t>
    </dgm:pt>
  </dgm:ptLst>
  <dgm:cxnLst>
    <dgm:cxn modelId="{1B042677-B740-4E18-BD87-1E4CA1DF6214}" type="presOf" srcId="{7C159D90-414F-4FB1-B83B-B115AAC1C50D}" destId="{1DB3EF53-EBA4-4B18-BF6F-95227AA30E25}" srcOrd="0" destOrd="0" presId="urn:microsoft.com/office/officeart/2005/8/layout/vList2"/>
    <dgm:cxn modelId="{133215C3-E150-449A-ABDA-4821F5443550}" srcId="{A31033F9-BF62-45A6-9EC7-629E6DCA1682}" destId="{7C159D90-414F-4FB1-B83B-B115AAC1C50D}" srcOrd="0" destOrd="0" parTransId="{49AF6186-4B5E-429D-AB00-D015B413A640}" sibTransId="{8B33946B-D3AD-4FE6-A8D6-F30F2173EF14}"/>
    <dgm:cxn modelId="{653F9E5C-2E60-4380-BDE1-5FB464C0D6E8}" type="presOf" srcId="{A31033F9-BF62-45A6-9EC7-629E6DCA1682}" destId="{66D7FA9F-E9E3-40B8-9BA6-A21E9CC5E6D2}" srcOrd="0" destOrd="0" presId="urn:microsoft.com/office/officeart/2005/8/layout/vList2"/>
    <dgm:cxn modelId="{03CE104C-D432-4DEC-A672-3B7680C38472}" type="presParOf" srcId="{66D7FA9F-E9E3-40B8-9BA6-A21E9CC5E6D2}" destId="{1DB3EF53-EBA4-4B18-BF6F-95227AA30E2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98321E-BA16-4D0C-8460-4B4897AB0789}"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IN"/>
        </a:p>
      </dgm:t>
    </dgm:pt>
    <dgm:pt modelId="{5DD2B316-8760-42F7-A8B3-051CAEB6CF33}">
      <dgm:prSet/>
      <dgm:spPr/>
      <dgm:t>
        <a:bodyPr/>
        <a:lstStyle/>
        <a:p>
          <a:pPr rtl="0"/>
          <a:r>
            <a:rPr lang="en-IN" b="1" dirty="0" smtClean="0"/>
            <a:t>Pharmacokinetics</a:t>
          </a:r>
          <a:endParaRPr lang="en-IN" b="1" dirty="0"/>
        </a:p>
      </dgm:t>
    </dgm:pt>
    <dgm:pt modelId="{ADDD1A27-3B66-4410-B250-A64084C23640}" type="parTrans" cxnId="{AB2A0000-8C59-4B94-B5A6-2C801BF25D8E}">
      <dgm:prSet/>
      <dgm:spPr/>
      <dgm:t>
        <a:bodyPr/>
        <a:lstStyle/>
        <a:p>
          <a:endParaRPr lang="en-IN"/>
        </a:p>
      </dgm:t>
    </dgm:pt>
    <dgm:pt modelId="{10BC3C9B-5C4C-4539-BDA8-02B2B006616B}" type="sibTrans" cxnId="{AB2A0000-8C59-4B94-B5A6-2C801BF25D8E}">
      <dgm:prSet/>
      <dgm:spPr/>
      <dgm:t>
        <a:bodyPr/>
        <a:lstStyle/>
        <a:p>
          <a:endParaRPr lang="en-IN"/>
        </a:p>
      </dgm:t>
    </dgm:pt>
    <dgm:pt modelId="{DAAF8BD8-4F30-462F-BDA1-85BA70689FA4}" type="pres">
      <dgm:prSet presAssocID="{5898321E-BA16-4D0C-8460-4B4897AB0789}" presName="linear" presStyleCnt="0">
        <dgm:presLayoutVars>
          <dgm:animLvl val="lvl"/>
          <dgm:resizeHandles val="exact"/>
        </dgm:presLayoutVars>
      </dgm:prSet>
      <dgm:spPr/>
      <dgm:t>
        <a:bodyPr/>
        <a:lstStyle/>
        <a:p>
          <a:endParaRPr lang="en-IN"/>
        </a:p>
      </dgm:t>
    </dgm:pt>
    <dgm:pt modelId="{6562707A-A867-402E-9A82-000674A8B419}" type="pres">
      <dgm:prSet presAssocID="{5DD2B316-8760-42F7-A8B3-051CAEB6CF33}" presName="parentText" presStyleLbl="node1" presStyleIdx="0" presStyleCnt="1">
        <dgm:presLayoutVars>
          <dgm:chMax val="0"/>
          <dgm:bulletEnabled val="1"/>
        </dgm:presLayoutVars>
      </dgm:prSet>
      <dgm:spPr/>
      <dgm:t>
        <a:bodyPr/>
        <a:lstStyle/>
        <a:p>
          <a:endParaRPr lang="en-IN"/>
        </a:p>
      </dgm:t>
    </dgm:pt>
  </dgm:ptLst>
  <dgm:cxnLst>
    <dgm:cxn modelId="{441446B3-ADDD-4B2A-A707-3DCF4C530EF4}" type="presOf" srcId="{5898321E-BA16-4D0C-8460-4B4897AB0789}" destId="{DAAF8BD8-4F30-462F-BDA1-85BA70689FA4}" srcOrd="0" destOrd="0" presId="urn:microsoft.com/office/officeart/2005/8/layout/vList2"/>
    <dgm:cxn modelId="{AB2A0000-8C59-4B94-B5A6-2C801BF25D8E}" srcId="{5898321E-BA16-4D0C-8460-4B4897AB0789}" destId="{5DD2B316-8760-42F7-A8B3-051CAEB6CF33}" srcOrd="0" destOrd="0" parTransId="{ADDD1A27-3B66-4410-B250-A64084C23640}" sibTransId="{10BC3C9B-5C4C-4539-BDA8-02B2B006616B}"/>
    <dgm:cxn modelId="{5E0EBAEC-60B7-400C-B4F8-514810EE2783}" type="presOf" srcId="{5DD2B316-8760-42F7-A8B3-051CAEB6CF33}" destId="{6562707A-A867-402E-9A82-000674A8B419}" srcOrd="0" destOrd="0" presId="urn:microsoft.com/office/officeart/2005/8/layout/vList2"/>
    <dgm:cxn modelId="{A5517FCA-A9CC-4ECA-9E73-B6EE7DA4CF77}" type="presParOf" srcId="{DAAF8BD8-4F30-462F-BDA1-85BA70689FA4}" destId="{6562707A-A867-402E-9A82-000674A8B41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2394F-E932-4E3C-B84B-1D6A8D5AD9D5}"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IN"/>
        </a:p>
      </dgm:t>
    </dgm:pt>
    <dgm:pt modelId="{C6E8AFBD-AF46-47FA-83C4-E18F144E950B}">
      <dgm:prSet custT="1"/>
      <dgm:spPr/>
      <dgm:t>
        <a:bodyPr/>
        <a:lstStyle/>
        <a:p>
          <a:pPr rtl="0"/>
          <a:r>
            <a:rPr lang="en-IN" sz="4800" b="1" dirty="0" smtClean="0"/>
            <a:t>Pharmacodynamics</a:t>
          </a:r>
          <a:br>
            <a:rPr lang="en-IN" sz="4800" b="1" dirty="0" smtClean="0"/>
          </a:br>
          <a:endParaRPr lang="en-IN" sz="4800" b="1" dirty="0"/>
        </a:p>
      </dgm:t>
    </dgm:pt>
    <dgm:pt modelId="{A08D2A97-3E3D-4B83-BCB6-5EFE6075D555}" type="parTrans" cxnId="{F6C51327-FB61-4A7F-94AC-15F9028450C1}">
      <dgm:prSet/>
      <dgm:spPr/>
      <dgm:t>
        <a:bodyPr/>
        <a:lstStyle/>
        <a:p>
          <a:endParaRPr lang="en-IN"/>
        </a:p>
      </dgm:t>
    </dgm:pt>
    <dgm:pt modelId="{BC0E4AAC-0865-48DA-8710-21277AF45961}" type="sibTrans" cxnId="{F6C51327-FB61-4A7F-94AC-15F9028450C1}">
      <dgm:prSet/>
      <dgm:spPr/>
      <dgm:t>
        <a:bodyPr/>
        <a:lstStyle/>
        <a:p>
          <a:endParaRPr lang="en-IN"/>
        </a:p>
      </dgm:t>
    </dgm:pt>
    <dgm:pt modelId="{4A38AAE7-6F05-4323-A2F9-BA85C592F0F3}" type="pres">
      <dgm:prSet presAssocID="{7062394F-E932-4E3C-B84B-1D6A8D5AD9D5}" presName="linear" presStyleCnt="0">
        <dgm:presLayoutVars>
          <dgm:animLvl val="lvl"/>
          <dgm:resizeHandles val="exact"/>
        </dgm:presLayoutVars>
      </dgm:prSet>
      <dgm:spPr/>
      <dgm:t>
        <a:bodyPr/>
        <a:lstStyle/>
        <a:p>
          <a:endParaRPr lang="en-IN"/>
        </a:p>
      </dgm:t>
    </dgm:pt>
    <dgm:pt modelId="{40F50E80-FA0B-4D33-BA65-C4E97C1FBBE0}" type="pres">
      <dgm:prSet presAssocID="{C6E8AFBD-AF46-47FA-83C4-E18F144E950B}" presName="parentText" presStyleLbl="node1" presStyleIdx="0" presStyleCnt="1">
        <dgm:presLayoutVars>
          <dgm:chMax val="0"/>
          <dgm:bulletEnabled val="1"/>
        </dgm:presLayoutVars>
      </dgm:prSet>
      <dgm:spPr/>
      <dgm:t>
        <a:bodyPr/>
        <a:lstStyle/>
        <a:p>
          <a:endParaRPr lang="en-IN"/>
        </a:p>
      </dgm:t>
    </dgm:pt>
  </dgm:ptLst>
  <dgm:cxnLst>
    <dgm:cxn modelId="{9F8D1D34-E4BD-4F5D-86B5-2E1FA6481FEB}" type="presOf" srcId="{C6E8AFBD-AF46-47FA-83C4-E18F144E950B}" destId="{40F50E80-FA0B-4D33-BA65-C4E97C1FBBE0}" srcOrd="0" destOrd="0" presId="urn:microsoft.com/office/officeart/2005/8/layout/vList2"/>
    <dgm:cxn modelId="{3C9F4264-F4DB-4883-A65E-E1F6C4728F44}" type="presOf" srcId="{7062394F-E932-4E3C-B84B-1D6A8D5AD9D5}" destId="{4A38AAE7-6F05-4323-A2F9-BA85C592F0F3}" srcOrd="0" destOrd="0" presId="urn:microsoft.com/office/officeart/2005/8/layout/vList2"/>
    <dgm:cxn modelId="{F6C51327-FB61-4A7F-94AC-15F9028450C1}" srcId="{7062394F-E932-4E3C-B84B-1D6A8D5AD9D5}" destId="{C6E8AFBD-AF46-47FA-83C4-E18F144E950B}" srcOrd="0" destOrd="0" parTransId="{A08D2A97-3E3D-4B83-BCB6-5EFE6075D555}" sibTransId="{BC0E4AAC-0865-48DA-8710-21277AF45961}"/>
    <dgm:cxn modelId="{5F33F1ED-0B1D-4F40-9EE0-1370439E86C6}" type="presParOf" srcId="{4A38AAE7-6F05-4323-A2F9-BA85C592F0F3}" destId="{40F50E80-FA0B-4D33-BA65-C4E97C1FBBE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7296B0-D505-4849-88E1-932B8D8FD324}"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IN"/>
        </a:p>
      </dgm:t>
    </dgm:pt>
    <dgm:pt modelId="{641BF6F6-9356-4596-ABEC-CC8439CACC43}">
      <dgm:prSet/>
      <dgm:spPr/>
      <dgm:t>
        <a:bodyPr/>
        <a:lstStyle/>
        <a:p>
          <a:pPr rtl="0"/>
          <a:r>
            <a:rPr lang="en-US" b="1" dirty="0" smtClean="0"/>
            <a:t>ADVERSE EFFECTS</a:t>
          </a:r>
          <a:endParaRPr lang="en-IN" b="1" dirty="0"/>
        </a:p>
      </dgm:t>
    </dgm:pt>
    <dgm:pt modelId="{33BC3AB8-121F-49A6-AE44-F7D2D16A8A55}" type="parTrans" cxnId="{3B59F58C-F7A2-48B7-8FB5-1CEC208013D2}">
      <dgm:prSet/>
      <dgm:spPr/>
      <dgm:t>
        <a:bodyPr/>
        <a:lstStyle/>
        <a:p>
          <a:endParaRPr lang="en-IN"/>
        </a:p>
      </dgm:t>
    </dgm:pt>
    <dgm:pt modelId="{8CBE3B83-86D2-40C9-8610-3A6C282D3717}" type="sibTrans" cxnId="{3B59F58C-F7A2-48B7-8FB5-1CEC208013D2}">
      <dgm:prSet/>
      <dgm:spPr/>
      <dgm:t>
        <a:bodyPr/>
        <a:lstStyle/>
        <a:p>
          <a:endParaRPr lang="en-IN"/>
        </a:p>
      </dgm:t>
    </dgm:pt>
    <dgm:pt modelId="{6FE223C6-9039-4689-BACA-D0D0C2D69077}" type="pres">
      <dgm:prSet presAssocID="{087296B0-D505-4849-88E1-932B8D8FD324}" presName="linear" presStyleCnt="0">
        <dgm:presLayoutVars>
          <dgm:animLvl val="lvl"/>
          <dgm:resizeHandles val="exact"/>
        </dgm:presLayoutVars>
      </dgm:prSet>
      <dgm:spPr/>
      <dgm:t>
        <a:bodyPr/>
        <a:lstStyle/>
        <a:p>
          <a:endParaRPr lang="en-IN"/>
        </a:p>
      </dgm:t>
    </dgm:pt>
    <dgm:pt modelId="{8FB81970-9231-42AF-BBF7-B412E9064133}" type="pres">
      <dgm:prSet presAssocID="{641BF6F6-9356-4596-ABEC-CC8439CACC43}" presName="parentText" presStyleLbl="node1" presStyleIdx="0" presStyleCnt="1">
        <dgm:presLayoutVars>
          <dgm:chMax val="0"/>
          <dgm:bulletEnabled val="1"/>
        </dgm:presLayoutVars>
      </dgm:prSet>
      <dgm:spPr/>
      <dgm:t>
        <a:bodyPr/>
        <a:lstStyle/>
        <a:p>
          <a:endParaRPr lang="en-IN"/>
        </a:p>
      </dgm:t>
    </dgm:pt>
  </dgm:ptLst>
  <dgm:cxnLst>
    <dgm:cxn modelId="{2BD1DC19-F38B-4D41-B8CA-ADEDB004D696}" type="presOf" srcId="{087296B0-D505-4849-88E1-932B8D8FD324}" destId="{6FE223C6-9039-4689-BACA-D0D0C2D69077}" srcOrd="0" destOrd="0" presId="urn:microsoft.com/office/officeart/2005/8/layout/vList2"/>
    <dgm:cxn modelId="{3B59F58C-F7A2-48B7-8FB5-1CEC208013D2}" srcId="{087296B0-D505-4849-88E1-932B8D8FD324}" destId="{641BF6F6-9356-4596-ABEC-CC8439CACC43}" srcOrd="0" destOrd="0" parTransId="{33BC3AB8-121F-49A6-AE44-F7D2D16A8A55}" sibTransId="{8CBE3B83-86D2-40C9-8610-3A6C282D3717}"/>
    <dgm:cxn modelId="{821E3E72-F8F2-44A0-9D36-C1AA7754A7F7}" type="presOf" srcId="{641BF6F6-9356-4596-ABEC-CC8439CACC43}" destId="{8FB81970-9231-42AF-BBF7-B412E9064133}" srcOrd="0" destOrd="0" presId="urn:microsoft.com/office/officeart/2005/8/layout/vList2"/>
    <dgm:cxn modelId="{6581969C-D8E6-4040-B376-CB034ADBC7C5}" type="presParOf" srcId="{6FE223C6-9039-4689-BACA-D0D0C2D69077}" destId="{8FB81970-9231-42AF-BBF7-B412E906413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249802-1FA3-4967-95E6-2152D9827C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9E41032F-F171-4065-A4FE-486C544F470B}">
      <dgm:prSet/>
      <dgm:spPr/>
      <dgm:t>
        <a:bodyPr/>
        <a:lstStyle/>
        <a:p>
          <a:pPr rtl="0"/>
          <a:r>
            <a:rPr lang="en-US" b="1" dirty="0" smtClean="0"/>
            <a:t>USES</a:t>
          </a:r>
          <a:endParaRPr lang="en-IN" b="1" dirty="0"/>
        </a:p>
      </dgm:t>
    </dgm:pt>
    <dgm:pt modelId="{FDC87EBE-FF32-4A9C-B7A2-D6A850D3EDFA}" type="parTrans" cxnId="{D796B6A9-64CD-45CF-938E-7FA3FDE82CFD}">
      <dgm:prSet/>
      <dgm:spPr/>
      <dgm:t>
        <a:bodyPr/>
        <a:lstStyle/>
        <a:p>
          <a:endParaRPr lang="en-IN"/>
        </a:p>
      </dgm:t>
    </dgm:pt>
    <dgm:pt modelId="{9CCC615E-67D4-46BC-AC2C-3A1B7B3018C4}" type="sibTrans" cxnId="{D796B6A9-64CD-45CF-938E-7FA3FDE82CFD}">
      <dgm:prSet/>
      <dgm:spPr/>
      <dgm:t>
        <a:bodyPr/>
        <a:lstStyle/>
        <a:p>
          <a:endParaRPr lang="en-IN"/>
        </a:p>
      </dgm:t>
    </dgm:pt>
    <dgm:pt modelId="{33819E08-FB2E-4A3D-9265-5C25AECDE0C0}" type="pres">
      <dgm:prSet presAssocID="{19249802-1FA3-4967-95E6-2152D9827CC1}" presName="linear" presStyleCnt="0">
        <dgm:presLayoutVars>
          <dgm:animLvl val="lvl"/>
          <dgm:resizeHandles val="exact"/>
        </dgm:presLayoutVars>
      </dgm:prSet>
      <dgm:spPr/>
      <dgm:t>
        <a:bodyPr/>
        <a:lstStyle/>
        <a:p>
          <a:endParaRPr lang="en-IN"/>
        </a:p>
      </dgm:t>
    </dgm:pt>
    <dgm:pt modelId="{F777465E-7EAD-4EC7-96E9-0C450D7EA856}" type="pres">
      <dgm:prSet presAssocID="{9E41032F-F171-4065-A4FE-486C544F470B}" presName="parentText" presStyleLbl="node1" presStyleIdx="0" presStyleCnt="1">
        <dgm:presLayoutVars>
          <dgm:chMax val="0"/>
          <dgm:bulletEnabled val="1"/>
        </dgm:presLayoutVars>
      </dgm:prSet>
      <dgm:spPr/>
      <dgm:t>
        <a:bodyPr/>
        <a:lstStyle/>
        <a:p>
          <a:endParaRPr lang="en-IN"/>
        </a:p>
      </dgm:t>
    </dgm:pt>
  </dgm:ptLst>
  <dgm:cxnLst>
    <dgm:cxn modelId="{8F191338-44E8-409D-A75D-D20407EDF3D1}" type="presOf" srcId="{9E41032F-F171-4065-A4FE-486C544F470B}" destId="{F777465E-7EAD-4EC7-96E9-0C450D7EA856}" srcOrd="0" destOrd="0" presId="urn:microsoft.com/office/officeart/2005/8/layout/vList2"/>
    <dgm:cxn modelId="{0DA69482-7BD3-44EE-837D-E2C6B1197079}" type="presOf" srcId="{19249802-1FA3-4967-95E6-2152D9827CC1}" destId="{33819E08-FB2E-4A3D-9265-5C25AECDE0C0}" srcOrd="0" destOrd="0" presId="urn:microsoft.com/office/officeart/2005/8/layout/vList2"/>
    <dgm:cxn modelId="{D796B6A9-64CD-45CF-938E-7FA3FDE82CFD}" srcId="{19249802-1FA3-4967-95E6-2152D9827CC1}" destId="{9E41032F-F171-4065-A4FE-486C544F470B}" srcOrd="0" destOrd="0" parTransId="{FDC87EBE-FF32-4A9C-B7A2-D6A850D3EDFA}" sibTransId="{9CCC615E-67D4-46BC-AC2C-3A1B7B3018C4}"/>
    <dgm:cxn modelId="{875C6E4B-3866-4218-9BE8-BC966BF5F125}" type="presParOf" srcId="{33819E08-FB2E-4A3D-9265-5C25AECDE0C0}" destId="{F777465E-7EAD-4EC7-96E9-0C450D7EA85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777B9F-588B-43BD-BB5E-10455BC4C2C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IN"/>
        </a:p>
      </dgm:t>
    </dgm:pt>
    <dgm:pt modelId="{0E223337-E781-4666-8317-ED850BBD677A}">
      <dgm:prSet/>
      <dgm:spPr/>
      <dgm:t>
        <a:bodyPr/>
        <a:lstStyle/>
        <a:p>
          <a:pPr rtl="0"/>
          <a:r>
            <a:rPr lang="en-US" b="1" i="1" u="sng" dirty="0" smtClean="0">
              <a:effectLst>
                <a:outerShdw blurRad="38100" dist="38100" dir="2700000" algn="tl">
                  <a:srgbClr val="000000">
                    <a:alpha val="43137"/>
                  </a:srgbClr>
                </a:outerShdw>
              </a:effectLst>
            </a:rPr>
            <a:t>UTERINE STIMULANTS</a:t>
          </a:r>
          <a:r>
            <a:rPr lang="en-US" b="1" i="1" dirty="0" smtClean="0"/>
            <a:t/>
          </a:r>
          <a:br>
            <a:rPr lang="en-US" b="1" i="1" dirty="0" smtClean="0"/>
          </a:br>
          <a:r>
            <a:rPr lang="en-US" b="1" dirty="0" smtClean="0"/>
            <a:t>CLASSIFICATION</a:t>
          </a:r>
          <a:endParaRPr lang="en-IN" b="1" dirty="0"/>
        </a:p>
      </dgm:t>
    </dgm:pt>
    <dgm:pt modelId="{CD20CE8D-BDA1-4530-9A88-5BF6E34FA618}" type="parTrans" cxnId="{4FB565F0-84F8-48BD-8309-DE4BDEDD4155}">
      <dgm:prSet/>
      <dgm:spPr/>
      <dgm:t>
        <a:bodyPr/>
        <a:lstStyle/>
        <a:p>
          <a:endParaRPr lang="en-IN"/>
        </a:p>
      </dgm:t>
    </dgm:pt>
    <dgm:pt modelId="{90613A83-3A4C-46F4-9F55-B44D74878115}" type="sibTrans" cxnId="{4FB565F0-84F8-48BD-8309-DE4BDEDD4155}">
      <dgm:prSet/>
      <dgm:spPr/>
      <dgm:t>
        <a:bodyPr/>
        <a:lstStyle/>
        <a:p>
          <a:endParaRPr lang="en-IN"/>
        </a:p>
      </dgm:t>
    </dgm:pt>
    <dgm:pt modelId="{7B96E5B7-C593-45B6-AFDB-EDB7E59F42D0}" type="pres">
      <dgm:prSet presAssocID="{AD777B9F-588B-43BD-BB5E-10455BC4C2CE}" presName="linear" presStyleCnt="0">
        <dgm:presLayoutVars>
          <dgm:animLvl val="lvl"/>
          <dgm:resizeHandles val="exact"/>
        </dgm:presLayoutVars>
      </dgm:prSet>
      <dgm:spPr/>
      <dgm:t>
        <a:bodyPr/>
        <a:lstStyle/>
        <a:p>
          <a:endParaRPr lang="en-IN"/>
        </a:p>
      </dgm:t>
    </dgm:pt>
    <dgm:pt modelId="{D28D30DD-E1DB-4787-9481-7F3A9DFD1C91}" type="pres">
      <dgm:prSet presAssocID="{0E223337-E781-4666-8317-ED850BBD677A}" presName="parentText" presStyleLbl="node1" presStyleIdx="0" presStyleCnt="1">
        <dgm:presLayoutVars>
          <dgm:chMax val="0"/>
          <dgm:bulletEnabled val="1"/>
        </dgm:presLayoutVars>
      </dgm:prSet>
      <dgm:spPr/>
      <dgm:t>
        <a:bodyPr/>
        <a:lstStyle/>
        <a:p>
          <a:endParaRPr lang="en-IN"/>
        </a:p>
      </dgm:t>
    </dgm:pt>
  </dgm:ptLst>
  <dgm:cxnLst>
    <dgm:cxn modelId="{4FB565F0-84F8-48BD-8309-DE4BDEDD4155}" srcId="{AD777B9F-588B-43BD-BB5E-10455BC4C2CE}" destId="{0E223337-E781-4666-8317-ED850BBD677A}" srcOrd="0" destOrd="0" parTransId="{CD20CE8D-BDA1-4530-9A88-5BF6E34FA618}" sibTransId="{90613A83-3A4C-46F4-9F55-B44D74878115}"/>
    <dgm:cxn modelId="{62CE99C2-1F37-40DC-A8EE-B8973A342E41}" type="presOf" srcId="{0E223337-E781-4666-8317-ED850BBD677A}" destId="{D28D30DD-E1DB-4787-9481-7F3A9DFD1C91}" srcOrd="0" destOrd="0" presId="urn:microsoft.com/office/officeart/2005/8/layout/vList2"/>
    <dgm:cxn modelId="{A189F535-FA1B-4A76-A0C7-0FBA9A784B97}" type="presOf" srcId="{AD777B9F-588B-43BD-BB5E-10455BC4C2CE}" destId="{7B96E5B7-C593-45B6-AFDB-EDB7E59F42D0}" srcOrd="0" destOrd="0" presId="urn:microsoft.com/office/officeart/2005/8/layout/vList2"/>
    <dgm:cxn modelId="{CA94CB2A-00C0-4B0E-AC32-6E211D437649}" type="presParOf" srcId="{7B96E5B7-C593-45B6-AFDB-EDB7E59F42D0}" destId="{D28D30DD-E1DB-4787-9481-7F3A9DFD1C9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CD86D-27ED-4FD3-AD60-9858A9CF3CE4}"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IN"/>
        </a:p>
      </dgm:t>
    </dgm:pt>
    <dgm:pt modelId="{154A4C50-630F-4813-9D80-FBC1B7420507}">
      <dgm:prSet custT="1"/>
      <dgm:spPr/>
      <dgm:t>
        <a:bodyPr/>
        <a:lstStyle/>
        <a:p>
          <a:pPr rtl="0"/>
          <a:r>
            <a:rPr lang="en-IN" sz="4800" b="1" u="none" dirty="0" smtClean="0">
              <a:effectLst>
                <a:outerShdw blurRad="38100" dist="38100" dir="2700000" algn="tl">
                  <a:srgbClr val="000000">
                    <a:alpha val="43137"/>
                  </a:srgbClr>
                </a:outerShdw>
              </a:effectLst>
            </a:rPr>
            <a:t>Oxytocin</a:t>
          </a:r>
          <a:br>
            <a:rPr lang="en-IN" sz="4800" b="1" u="none" dirty="0" smtClean="0">
              <a:effectLst>
                <a:outerShdw blurRad="38100" dist="38100" dir="2700000" algn="tl">
                  <a:srgbClr val="000000">
                    <a:alpha val="43137"/>
                  </a:srgbClr>
                </a:outerShdw>
              </a:effectLst>
            </a:rPr>
          </a:br>
          <a:endParaRPr lang="en-IN" sz="4800" b="1" u="none" dirty="0">
            <a:effectLst>
              <a:outerShdw blurRad="38100" dist="38100" dir="2700000" algn="tl">
                <a:srgbClr val="000000">
                  <a:alpha val="43137"/>
                </a:srgbClr>
              </a:outerShdw>
            </a:effectLst>
          </a:endParaRPr>
        </a:p>
      </dgm:t>
    </dgm:pt>
    <dgm:pt modelId="{ACDA995B-A315-4DB6-B670-1A27F852F86C}" type="parTrans" cxnId="{CD52166F-6A45-4291-8584-4F36D087AE02}">
      <dgm:prSet/>
      <dgm:spPr/>
      <dgm:t>
        <a:bodyPr/>
        <a:lstStyle/>
        <a:p>
          <a:endParaRPr lang="en-IN"/>
        </a:p>
      </dgm:t>
    </dgm:pt>
    <dgm:pt modelId="{5BADBB31-1467-42D8-85D7-D37FE4EA7A10}" type="sibTrans" cxnId="{CD52166F-6A45-4291-8584-4F36D087AE02}">
      <dgm:prSet/>
      <dgm:spPr/>
      <dgm:t>
        <a:bodyPr/>
        <a:lstStyle/>
        <a:p>
          <a:endParaRPr lang="en-IN"/>
        </a:p>
      </dgm:t>
    </dgm:pt>
    <dgm:pt modelId="{DC4A6871-5745-407A-A57B-B63390BA465C}" type="pres">
      <dgm:prSet presAssocID="{8BECD86D-27ED-4FD3-AD60-9858A9CF3CE4}" presName="Name0" presStyleCnt="0">
        <dgm:presLayoutVars>
          <dgm:chMax val="7"/>
          <dgm:dir/>
          <dgm:animLvl val="lvl"/>
          <dgm:resizeHandles val="exact"/>
        </dgm:presLayoutVars>
      </dgm:prSet>
      <dgm:spPr/>
      <dgm:t>
        <a:bodyPr/>
        <a:lstStyle/>
        <a:p>
          <a:endParaRPr lang="en-IN"/>
        </a:p>
      </dgm:t>
    </dgm:pt>
    <dgm:pt modelId="{26F488E9-87A5-451F-857E-494705300D3F}" type="pres">
      <dgm:prSet presAssocID="{154A4C50-630F-4813-9D80-FBC1B7420507}" presName="circle1" presStyleLbl="node1" presStyleIdx="0" presStyleCnt="1"/>
      <dgm:spPr/>
    </dgm:pt>
    <dgm:pt modelId="{FCBEBC84-F371-4E49-ACEF-C646A65BCF9E}" type="pres">
      <dgm:prSet presAssocID="{154A4C50-630F-4813-9D80-FBC1B7420507}" presName="space" presStyleCnt="0"/>
      <dgm:spPr/>
    </dgm:pt>
    <dgm:pt modelId="{44EE27F6-6B1D-47C2-8889-70463712E0AC}" type="pres">
      <dgm:prSet presAssocID="{154A4C50-630F-4813-9D80-FBC1B7420507}" presName="rect1" presStyleLbl="alignAcc1" presStyleIdx="0" presStyleCnt="1"/>
      <dgm:spPr/>
      <dgm:t>
        <a:bodyPr/>
        <a:lstStyle/>
        <a:p>
          <a:endParaRPr lang="en-IN"/>
        </a:p>
      </dgm:t>
    </dgm:pt>
    <dgm:pt modelId="{99BD0E78-9924-4DAC-ABAF-69EEFC1C3622}" type="pres">
      <dgm:prSet presAssocID="{154A4C50-630F-4813-9D80-FBC1B7420507}" presName="rect1ParTxNoCh" presStyleLbl="alignAcc1" presStyleIdx="0" presStyleCnt="1">
        <dgm:presLayoutVars>
          <dgm:chMax val="1"/>
          <dgm:bulletEnabled val="1"/>
        </dgm:presLayoutVars>
      </dgm:prSet>
      <dgm:spPr/>
      <dgm:t>
        <a:bodyPr/>
        <a:lstStyle/>
        <a:p>
          <a:endParaRPr lang="en-IN"/>
        </a:p>
      </dgm:t>
    </dgm:pt>
  </dgm:ptLst>
  <dgm:cxnLst>
    <dgm:cxn modelId="{CD52166F-6A45-4291-8584-4F36D087AE02}" srcId="{8BECD86D-27ED-4FD3-AD60-9858A9CF3CE4}" destId="{154A4C50-630F-4813-9D80-FBC1B7420507}" srcOrd="0" destOrd="0" parTransId="{ACDA995B-A315-4DB6-B670-1A27F852F86C}" sibTransId="{5BADBB31-1467-42D8-85D7-D37FE4EA7A10}"/>
    <dgm:cxn modelId="{1183AF95-F1DD-4322-B231-D2D5B9882661}" type="presOf" srcId="{154A4C50-630F-4813-9D80-FBC1B7420507}" destId="{99BD0E78-9924-4DAC-ABAF-69EEFC1C3622}" srcOrd="1" destOrd="0" presId="urn:microsoft.com/office/officeart/2005/8/layout/target3"/>
    <dgm:cxn modelId="{BBEDDDE0-712B-445A-AF51-8BF2C9B1C39A}" type="presOf" srcId="{8BECD86D-27ED-4FD3-AD60-9858A9CF3CE4}" destId="{DC4A6871-5745-407A-A57B-B63390BA465C}" srcOrd="0" destOrd="0" presId="urn:microsoft.com/office/officeart/2005/8/layout/target3"/>
    <dgm:cxn modelId="{EC339FE9-D7A5-435D-9F16-312AD0BC4511}" type="presOf" srcId="{154A4C50-630F-4813-9D80-FBC1B7420507}" destId="{44EE27F6-6B1D-47C2-8889-70463712E0AC}" srcOrd="0" destOrd="0" presId="urn:microsoft.com/office/officeart/2005/8/layout/target3"/>
    <dgm:cxn modelId="{854E842C-B2DB-4E88-B829-869CBEA9B573}" type="presParOf" srcId="{DC4A6871-5745-407A-A57B-B63390BA465C}" destId="{26F488E9-87A5-451F-857E-494705300D3F}" srcOrd="0" destOrd="0" presId="urn:microsoft.com/office/officeart/2005/8/layout/target3"/>
    <dgm:cxn modelId="{3F6FFC50-4DCC-4238-BDB3-D12A377A243C}" type="presParOf" srcId="{DC4A6871-5745-407A-A57B-B63390BA465C}" destId="{FCBEBC84-F371-4E49-ACEF-C646A65BCF9E}" srcOrd="1" destOrd="0" presId="urn:microsoft.com/office/officeart/2005/8/layout/target3"/>
    <dgm:cxn modelId="{7790D13C-EB3C-4574-83FB-F558DB887E17}" type="presParOf" srcId="{DC4A6871-5745-407A-A57B-B63390BA465C}" destId="{44EE27F6-6B1D-47C2-8889-70463712E0AC}" srcOrd="2" destOrd="0" presId="urn:microsoft.com/office/officeart/2005/8/layout/target3"/>
    <dgm:cxn modelId="{38BD357E-10F4-41F8-9F74-829548F18D77}" type="presParOf" srcId="{DC4A6871-5745-407A-A57B-B63390BA465C}" destId="{99BD0E78-9924-4DAC-ABAF-69EEFC1C362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3F6DA8-F28A-4119-B18C-475816CB4267}"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IN"/>
        </a:p>
      </dgm:t>
    </dgm:pt>
    <dgm:pt modelId="{2F67AAEE-5149-4CD6-BBAB-B0F96C9F2D13}">
      <dgm:prSet/>
      <dgm:spPr/>
      <dgm:t>
        <a:bodyPr/>
        <a:lstStyle/>
        <a:p>
          <a:pPr rtl="0"/>
          <a:r>
            <a:rPr lang="en-IN" b="1" dirty="0" smtClean="0"/>
            <a:t>Chemistry</a:t>
          </a:r>
          <a:endParaRPr lang="en-IN" b="1" dirty="0"/>
        </a:p>
      </dgm:t>
    </dgm:pt>
    <dgm:pt modelId="{3DC5E43E-2D92-4405-92CC-E797642509C2}" type="parTrans" cxnId="{82425D16-5361-45E8-B834-1D954CCDDF7A}">
      <dgm:prSet/>
      <dgm:spPr/>
      <dgm:t>
        <a:bodyPr/>
        <a:lstStyle/>
        <a:p>
          <a:endParaRPr lang="en-IN"/>
        </a:p>
      </dgm:t>
    </dgm:pt>
    <dgm:pt modelId="{66217830-8EEB-437B-8117-9F80AB4A9760}" type="sibTrans" cxnId="{82425D16-5361-45E8-B834-1D954CCDDF7A}">
      <dgm:prSet/>
      <dgm:spPr/>
      <dgm:t>
        <a:bodyPr/>
        <a:lstStyle/>
        <a:p>
          <a:endParaRPr lang="en-IN"/>
        </a:p>
      </dgm:t>
    </dgm:pt>
    <dgm:pt modelId="{DE0C9F1E-534D-41F2-9A0E-28FD807B54E1}" type="pres">
      <dgm:prSet presAssocID="{E43F6DA8-F28A-4119-B18C-475816CB4267}" presName="Name0" presStyleCnt="0">
        <dgm:presLayoutVars>
          <dgm:dir/>
          <dgm:animLvl val="lvl"/>
          <dgm:resizeHandles val="exact"/>
        </dgm:presLayoutVars>
      </dgm:prSet>
      <dgm:spPr/>
      <dgm:t>
        <a:bodyPr/>
        <a:lstStyle/>
        <a:p>
          <a:endParaRPr lang="en-IN"/>
        </a:p>
      </dgm:t>
    </dgm:pt>
    <dgm:pt modelId="{652D4DF6-A834-4BFA-84CE-C7BE836785D6}" type="pres">
      <dgm:prSet presAssocID="{2F67AAEE-5149-4CD6-BBAB-B0F96C9F2D13}" presName="linNode" presStyleCnt="0"/>
      <dgm:spPr/>
    </dgm:pt>
    <dgm:pt modelId="{B4FA74CB-FD3F-43F0-B895-684EDD330AEB}" type="pres">
      <dgm:prSet presAssocID="{2F67AAEE-5149-4CD6-BBAB-B0F96C9F2D13}" presName="parentText" presStyleLbl="node1" presStyleIdx="0" presStyleCnt="1">
        <dgm:presLayoutVars>
          <dgm:chMax val="1"/>
          <dgm:bulletEnabled val="1"/>
        </dgm:presLayoutVars>
      </dgm:prSet>
      <dgm:spPr/>
      <dgm:t>
        <a:bodyPr/>
        <a:lstStyle/>
        <a:p>
          <a:endParaRPr lang="en-IN"/>
        </a:p>
      </dgm:t>
    </dgm:pt>
  </dgm:ptLst>
  <dgm:cxnLst>
    <dgm:cxn modelId="{92F647DF-B7A8-4518-B44F-03BC13298B90}" type="presOf" srcId="{2F67AAEE-5149-4CD6-BBAB-B0F96C9F2D13}" destId="{B4FA74CB-FD3F-43F0-B895-684EDD330AEB}" srcOrd="0" destOrd="0" presId="urn:microsoft.com/office/officeart/2005/8/layout/vList5"/>
    <dgm:cxn modelId="{82425D16-5361-45E8-B834-1D954CCDDF7A}" srcId="{E43F6DA8-F28A-4119-B18C-475816CB4267}" destId="{2F67AAEE-5149-4CD6-BBAB-B0F96C9F2D13}" srcOrd="0" destOrd="0" parTransId="{3DC5E43E-2D92-4405-92CC-E797642509C2}" sibTransId="{66217830-8EEB-437B-8117-9F80AB4A9760}"/>
    <dgm:cxn modelId="{6059845D-D8CB-4287-A3CF-B009372B739A}" type="presOf" srcId="{E43F6DA8-F28A-4119-B18C-475816CB4267}" destId="{DE0C9F1E-534D-41F2-9A0E-28FD807B54E1}" srcOrd="0" destOrd="0" presId="urn:microsoft.com/office/officeart/2005/8/layout/vList5"/>
    <dgm:cxn modelId="{744641B8-0092-4797-9154-63C81B21329B}" type="presParOf" srcId="{DE0C9F1E-534D-41F2-9A0E-28FD807B54E1}" destId="{652D4DF6-A834-4BFA-84CE-C7BE836785D6}" srcOrd="0" destOrd="0" presId="urn:microsoft.com/office/officeart/2005/8/layout/vList5"/>
    <dgm:cxn modelId="{C5080375-7B63-4B36-85C1-298C04B11F58}" type="presParOf" srcId="{652D4DF6-A834-4BFA-84CE-C7BE836785D6}" destId="{B4FA74CB-FD3F-43F0-B895-684EDD330AE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3A79B0-B430-42EA-AF47-21C5A6BCEB6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IN"/>
        </a:p>
      </dgm:t>
    </dgm:pt>
    <dgm:pt modelId="{09149CEB-E8AA-458E-A6EC-D0A58D38765B}">
      <dgm:prSet custT="1"/>
      <dgm:spPr/>
      <dgm:t>
        <a:bodyPr/>
        <a:lstStyle/>
        <a:p>
          <a:pPr rtl="0"/>
          <a:r>
            <a:rPr lang="en-IN" sz="4800" b="1" dirty="0" smtClean="0"/>
            <a:t>Pharmacokinetics</a:t>
          </a:r>
          <a:endParaRPr lang="en-IN" sz="4800" b="1" dirty="0"/>
        </a:p>
      </dgm:t>
    </dgm:pt>
    <dgm:pt modelId="{CD3FA59D-9F52-49C1-9C29-90BCC0BD92B6}" type="parTrans" cxnId="{4F014B32-2022-4A18-A99B-BF18DBB31464}">
      <dgm:prSet/>
      <dgm:spPr/>
      <dgm:t>
        <a:bodyPr/>
        <a:lstStyle/>
        <a:p>
          <a:endParaRPr lang="en-IN"/>
        </a:p>
      </dgm:t>
    </dgm:pt>
    <dgm:pt modelId="{15A97FF3-D388-4D93-9CA7-A529141D625E}" type="sibTrans" cxnId="{4F014B32-2022-4A18-A99B-BF18DBB31464}">
      <dgm:prSet/>
      <dgm:spPr/>
      <dgm:t>
        <a:bodyPr/>
        <a:lstStyle/>
        <a:p>
          <a:endParaRPr lang="en-IN"/>
        </a:p>
      </dgm:t>
    </dgm:pt>
    <dgm:pt modelId="{BD877CDE-DA92-4177-8BC0-1288980574E3}" type="pres">
      <dgm:prSet presAssocID="{933A79B0-B430-42EA-AF47-21C5A6BCEB60}" presName="Name0" presStyleCnt="0">
        <dgm:presLayoutVars>
          <dgm:dir/>
          <dgm:animLvl val="lvl"/>
          <dgm:resizeHandles val="exact"/>
        </dgm:presLayoutVars>
      </dgm:prSet>
      <dgm:spPr/>
      <dgm:t>
        <a:bodyPr/>
        <a:lstStyle/>
        <a:p>
          <a:endParaRPr lang="en-IN"/>
        </a:p>
      </dgm:t>
    </dgm:pt>
    <dgm:pt modelId="{25A76367-DF58-488F-87DB-9F7640BC0790}" type="pres">
      <dgm:prSet presAssocID="{09149CEB-E8AA-458E-A6EC-D0A58D38765B}" presName="linNode" presStyleCnt="0"/>
      <dgm:spPr/>
    </dgm:pt>
    <dgm:pt modelId="{7B501956-CECB-4E3D-9DA2-D3BDA198874C}" type="pres">
      <dgm:prSet presAssocID="{09149CEB-E8AA-458E-A6EC-D0A58D38765B}" presName="parentText" presStyleLbl="node1" presStyleIdx="0" presStyleCnt="1" custScaleX="215483">
        <dgm:presLayoutVars>
          <dgm:chMax val="1"/>
          <dgm:bulletEnabled val="1"/>
        </dgm:presLayoutVars>
      </dgm:prSet>
      <dgm:spPr/>
      <dgm:t>
        <a:bodyPr/>
        <a:lstStyle/>
        <a:p>
          <a:endParaRPr lang="en-IN"/>
        </a:p>
      </dgm:t>
    </dgm:pt>
  </dgm:ptLst>
  <dgm:cxnLst>
    <dgm:cxn modelId="{5C394119-1183-43E2-896C-732CA534C8FF}" type="presOf" srcId="{09149CEB-E8AA-458E-A6EC-D0A58D38765B}" destId="{7B501956-CECB-4E3D-9DA2-D3BDA198874C}" srcOrd="0" destOrd="0" presId="urn:microsoft.com/office/officeart/2005/8/layout/vList5"/>
    <dgm:cxn modelId="{C9CE75CA-C6AF-4B84-B21C-EEFF504EEFDA}" type="presOf" srcId="{933A79B0-B430-42EA-AF47-21C5A6BCEB60}" destId="{BD877CDE-DA92-4177-8BC0-1288980574E3}" srcOrd="0" destOrd="0" presId="urn:microsoft.com/office/officeart/2005/8/layout/vList5"/>
    <dgm:cxn modelId="{4F014B32-2022-4A18-A99B-BF18DBB31464}" srcId="{933A79B0-B430-42EA-AF47-21C5A6BCEB60}" destId="{09149CEB-E8AA-458E-A6EC-D0A58D38765B}" srcOrd="0" destOrd="0" parTransId="{CD3FA59D-9F52-49C1-9C29-90BCC0BD92B6}" sibTransId="{15A97FF3-D388-4D93-9CA7-A529141D625E}"/>
    <dgm:cxn modelId="{76DE499E-F096-4F2E-A3E5-4BB0665EEF3E}" type="presParOf" srcId="{BD877CDE-DA92-4177-8BC0-1288980574E3}" destId="{25A76367-DF58-488F-87DB-9F7640BC0790}" srcOrd="0" destOrd="0" presId="urn:microsoft.com/office/officeart/2005/8/layout/vList5"/>
    <dgm:cxn modelId="{6F011D15-ED5B-4FC4-9C5C-3A31EBEDB465}" type="presParOf" srcId="{25A76367-DF58-488F-87DB-9F7640BC0790}" destId="{7B501956-CECB-4E3D-9DA2-D3BDA198874C}"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E8922C-45B3-4D5F-9124-CD5865CD2FE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IN"/>
        </a:p>
      </dgm:t>
    </dgm:pt>
    <dgm:pt modelId="{E8016897-1198-4811-B756-2E9E4663DF1D}">
      <dgm:prSet custT="1"/>
      <dgm:spPr/>
      <dgm:t>
        <a:bodyPr/>
        <a:lstStyle/>
        <a:p>
          <a:pPr rtl="0"/>
          <a:r>
            <a:rPr lang="en-IN" sz="4400" b="1" dirty="0" smtClean="0"/>
            <a:t>Pharmacodynamics</a:t>
          </a:r>
          <a:br>
            <a:rPr lang="en-IN" sz="4400" b="1" dirty="0" smtClean="0"/>
          </a:br>
          <a:endParaRPr lang="en-IN" sz="4400" b="1" dirty="0"/>
        </a:p>
      </dgm:t>
    </dgm:pt>
    <dgm:pt modelId="{A08AB17E-DCB8-4FCE-ADE9-04FEDC08DB55}" type="parTrans" cxnId="{3B5E8564-0A0C-41D3-81F8-713229AB445E}">
      <dgm:prSet/>
      <dgm:spPr/>
      <dgm:t>
        <a:bodyPr/>
        <a:lstStyle/>
        <a:p>
          <a:endParaRPr lang="en-IN"/>
        </a:p>
      </dgm:t>
    </dgm:pt>
    <dgm:pt modelId="{AA022A52-1B0A-4A4F-AEED-6B9AC98F514F}" type="sibTrans" cxnId="{3B5E8564-0A0C-41D3-81F8-713229AB445E}">
      <dgm:prSet/>
      <dgm:spPr/>
      <dgm:t>
        <a:bodyPr/>
        <a:lstStyle/>
        <a:p>
          <a:endParaRPr lang="en-IN"/>
        </a:p>
      </dgm:t>
    </dgm:pt>
    <dgm:pt modelId="{178C28A3-C83A-444A-BE28-34EE08AFBFBD}" type="pres">
      <dgm:prSet presAssocID="{62E8922C-45B3-4D5F-9124-CD5865CD2FE1}" presName="Name0" presStyleCnt="0">
        <dgm:presLayoutVars>
          <dgm:dir/>
          <dgm:animLvl val="lvl"/>
          <dgm:resizeHandles val="exact"/>
        </dgm:presLayoutVars>
      </dgm:prSet>
      <dgm:spPr/>
      <dgm:t>
        <a:bodyPr/>
        <a:lstStyle/>
        <a:p>
          <a:endParaRPr lang="en-IN"/>
        </a:p>
      </dgm:t>
    </dgm:pt>
    <dgm:pt modelId="{5DE37FD1-DFCD-429F-9A9C-6E33523B9033}" type="pres">
      <dgm:prSet presAssocID="{E8016897-1198-4811-B756-2E9E4663DF1D}" presName="linNode" presStyleCnt="0"/>
      <dgm:spPr/>
    </dgm:pt>
    <dgm:pt modelId="{A9D09806-5124-4F72-BD3D-3C21441640DD}" type="pres">
      <dgm:prSet presAssocID="{E8016897-1198-4811-B756-2E9E4663DF1D}" presName="parentText" presStyleLbl="node1" presStyleIdx="0" presStyleCnt="1" custScaleX="200165">
        <dgm:presLayoutVars>
          <dgm:chMax val="1"/>
          <dgm:bulletEnabled val="1"/>
        </dgm:presLayoutVars>
      </dgm:prSet>
      <dgm:spPr/>
      <dgm:t>
        <a:bodyPr/>
        <a:lstStyle/>
        <a:p>
          <a:endParaRPr lang="en-IN"/>
        </a:p>
      </dgm:t>
    </dgm:pt>
  </dgm:ptLst>
  <dgm:cxnLst>
    <dgm:cxn modelId="{E474DC5B-8A14-43DD-A392-B241AB802F35}" type="presOf" srcId="{62E8922C-45B3-4D5F-9124-CD5865CD2FE1}" destId="{178C28A3-C83A-444A-BE28-34EE08AFBFBD}" srcOrd="0" destOrd="0" presId="urn:microsoft.com/office/officeart/2005/8/layout/vList5"/>
    <dgm:cxn modelId="{3B5E8564-0A0C-41D3-81F8-713229AB445E}" srcId="{62E8922C-45B3-4D5F-9124-CD5865CD2FE1}" destId="{E8016897-1198-4811-B756-2E9E4663DF1D}" srcOrd="0" destOrd="0" parTransId="{A08AB17E-DCB8-4FCE-ADE9-04FEDC08DB55}" sibTransId="{AA022A52-1B0A-4A4F-AEED-6B9AC98F514F}"/>
    <dgm:cxn modelId="{43B33823-2348-46E2-8C89-691C27B12DE9}" type="presOf" srcId="{E8016897-1198-4811-B756-2E9E4663DF1D}" destId="{A9D09806-5124-4F72-BD3D-3C21441640DD}" srcOrd="0" destOrd="0" presId="urn:microsoft.com/office/officeart/2005/8/layout/vList5"/>
    <dgm:cxn modelId="{4557FC7E-2202-4200-BB9B-D49A2DCABC98}" type="presParOf" srcId="{178C28A3-C83A-444A-BE28-34EE08AFBFBD}" destId="{5DE37FD1-DFCD-429F-9A9C-6E33523B9033}" srcOrd="0" destOrd="0" presId="urn:microsoft.com/office/officeart/2005/8/layout/vList5"/>
    <dgm:cxn modelId="{37497E6C-64FA-4282-A41D-65B18782D483}" type="presParOf" srcId="{5DE37FD1-DFCD-429F-9A9C-6E33523B9033}" destId="{A9D09806-5124-4F72-BD3D-3C21441640DD}"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640D11-8064-4E7A-9666-A2A30A1AF7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CD659458-490D-4A3F-B519-6AF391E28BBF}">
      <dgm:prSet custT="1"/>
      <dgm:spPr/>
      <dgm:t>
        <a:bodyPr/>
        <a:lstStyle/>
        <a:p>
          <a:pPr rtl="0"/>
          <a:r>
            <a:rPr lang="en-US" sz="4800" dirty="0" smtClean="0">
              <a:solidFill>
                <a:schemeClr val="bg1">
                  <a:lumMod val="95000"/>
                  <a:lumOff val="5000"/>
                </a:schemeClr>
              </a:solidFill>
            </a:rPr>
            <a:t>Mechanism of action</a:t>
          </a:r>
          <a:endParaRPr lang="en-IN" sz="4800" dirty="0">
            <a:solidFill>
              <a:schemeClr val="bg1">
                <a:lumMod val="95000"/>
                <a:lumOff val="5000"/>
              </a:schemeClr>
            </a:solidFill>
          </a:endParaRPr>
        </a:p>
      </dgm:t>
    </dgm:pt>
    <dgm:pt modelId="{197C8721-B4EF-4454-AAFF-E1F6826F8DB5}" type="parTrans" cxnId="{3AEC45A4-E223-4239-AA04-F4A384E2F946}">
      <dgm:prSet/>
      <dgm:spPr/>
      <dgm:t>
        <a:bodyPr/>
        <a:lstStyle/>
        <a:p>
          <a:endParaRPr lang="en-IN"/>
        </a:p>
      </dgm:t>
    </dgm:pt>
    <dgm:pt modelId="{67FF8FC4-A2F8-4229-8CEF-B2B512C48D9B}" type="sibTrans" cxnId="{3AEC45A4-E223-4239-AA04-F4A384E2F946}">
      <dgm:prSet/>
      <dgm:spPr/>
      <dgm:t>
        <a:bodyPr/>
        <a:lstStyle/>
        <a:p>
          <a:endParaRPr lang="en-IN"/>
        </a:p>
      </dgm:t>
    </dgm:pt>
    <dgm:pt modelId="{A3505652-015E-4EC7-BDCF-F2CCFE952412}">
      <dgm:prSet/>
      <dgm:spPr/>
      <dgm:t>
        <a:bodyPr/>
        <a:lstStyle/>
        <a:p>
          <a:pPr rtl="0"/>
          <a:r>
            <a:rPr lang="en-IN" dirty="0" smtClean="0"/>
            <a:t>Acts through G protein-coupled oxytocin receptors and the phosphoinositide-calcium second-messenger system to contract uterine smooth muscle</a:t>
          </a:r>
          <a:endParaRPr lang="en-IN" dirty="0"/>
        </a:p>
      </dgm:t>
    </dgm:pt>
    <dgm:pt modelId="{F24E4DEA-3DEE-49E9-9BC8-B163560560A7}" type="parTrans" cxnId="{8C2F7937-E03F-4C7E-A512-A20C32524515}">
      <dgm:prSet/>
      <dgm:spPr/>
      <dgm:t>
        <a:bodyPr/>
        <a:lstStyle/>
        <a:p>
          <a:endParaRPr lang="en-IN"/>
        </a:p>
      </dgm:t>
    </dgm:pt>
    <dgm:pt modelId="{17F40376-DB39-487E-A3FE-5A352BA515F2}" type="sibTrans" cxnId="{8C2F7937-E03F-4C7E-A512-A20C32524515}">
      <dgm:prSet/>
      <dgm:spPr/>
      <dgm:t>
        <a:bodyPr/>
        <a:lstStyle/>
        <a:p>
          <a:endParaRPr lang="en-IN"/>
        </a:p>
      </dgm:t>
    </dgm:pt>
    <dgm:pt modelId="{370B03C5-9482-4F6F-B712-A810E54A1134}">
      <dgm:prSet/>
      <dgm:spPr/>
      <dgm:t>
        <a:bodyPr/>
        <a:lstStyle/>
        <a:p>
          <a:pPr rtl="0"/>
          <a:endParaRPr lang="en-IN" dirty="0"/>
        </a:p>
      </dgm:t>
    </dgm:pt>
    <dgm:pt modelId="{046DBF05-345A-4673-A486-862B29B0F04A}" type="parTrans" cxnId="{BD62B598-D098-413A-B8B7-C5ABAEEE76B4}">
      <dgm:prSet/>
      <dgm:spPr/>
      <dgm:t>
        <a:bodyPr/>
        <a:lstStyle/>
        <a:p>
          <a:endParaRPr lang="en-IN"/>
        </a:p>
      </dgm:t>
    </dgm:pt>
    <dgm:pt modelId="{5C09AA9A-16F8-4667-96B5-471563D4BF7A}" type="sibTrans" cxnId="{BD62B598-D098-413A-B8B7-C5ABAEEE76B4}">
      <dgm:prSet/>
      <dgm:spPr/>
      <dgm:t>
        <a:bodyPr/>
        <a:lstStyle/>
        <a:p>
          <a:endParaRPr lang="en-IN"/>
        </a:p>
      </dgm:t>
    </dgm:pt>
    <dgm:pt modelId="{8333367B-954C-44F0-A90D-7438B84C04EA}">
      <dgm:prSet/>
      <dgm:spPr/>
      <dgm:t>
        <a:bodyPr/>
        <a:lstStyle/>
        <a:p>
          <a:pPr rtl="0"/>
          <a:endParaRPr lang="en-IN" dirty="0"/>
        </a:p>
      </dgm:t>
    </dgm:pt>
    <dgm:pt modelId="{3A093540-9C45-4215-84D4-A8ECDEBEDED6}" type="parTrans" cxnId="{506C7DB0-4EF2-4B1E-B323-E8A2CD644031}">
      <dgm:prSet/>
      <dgm:spPr/>
      <dgm:t>
        <a:bodyPr/>
        <a:lstStyle/>
        <a:p>
          <a:endParaRPr lang="en-IN"/>
        </a:p>
      </dgm:t>
    </dgm:pt>
    <dgm:pt modelId="{63DFF609-54D2-4CE7-B7A8-861FDC2FF1CA}" type="sibTrans" cxnId="{506C7DB0-4EF2-4B1E-B323-E8A2CD644031}">
      <dgm:prSet/>
      <dgm:spPr/>
      <dgm:t>
        <a:bodyPr/>
        <a:lstStyle/>
        <a:p>
          <a:endParaRPr lang="en-IN"/>
        </a:p>
      </dgm:t>
    </dgm:pt>
    <dgm:pt modelId="{B9D8F5F7-01EF-4320-8D0F-3F4E0E8894F6}">
      <dgm:prSet/>
      <dgm:spPr/>
      <dgm:t>
        <a:bodyPr/>
        <a:lstStyle/>
        <a:p>
          <a:pPr rtl="0"/>
          <a:r>
            <a:rPr lang="en-IN" dirty="0" smtClean="0"/>
            <a:t>Stimulates the release of prostaglandins and leukotrienes that augment uterine contraction</a:t>
          </a:r>
          <a:endParaRPr lang="en-IN" dirty="0"/>
        </a:p>
      </dgm:t>
    </dgm:pt>
    <dgm:pt modelId="{751D0E82-BD69-402C-84EA-4A4DBE0E7A79}" type="parTrans" cxnId="{E8EDDFD6-E19D-4B4D-87C6-6266B2C2DDC9}">
      <dgm:prSet/>
      <dgm:spPr/>
      <dgm:t>
        <a:bodyPr/>
        <a:lstStyle/>
        <a:p>
          <a:endParaRPr lang="en-IN"/>
        </a:p>
      </dgm:t>
    </dgm:pt>
    <dgm:pt modelId="{B787B06D-0C8A-4FFE-9AFF-3797318D9707}" type="sibTrans" cxnId="{E8EDDFD6-E19D-4B4D-87C6-6266B2C2DDC9}">
      <dgm:prSet/>
      <dgm:spPr/>
      <dgm:t>
        <a:bodyPr/>
        <a:lstStyle/>
        <a:p>
          <a:endParaRPr lang="en-IN"/>
        </a:p>
      </dgm:t>
    </dgm:pt>
    <dgm:pt modelId="{0BDC1935-5995-4237-B6CB-D39FEEA63486}" type="pres">
      <dgm:prSet presAssocID="{8E640D11-8064-4E7A-9666-A2A30A1AF741}" presName="Name0" presStyleCnt="0">
        <dgm:presLayoutVars>
          <dgm:dir/>
          <dgm:animLvl val="lvl"/>
          <dgm:resizeHandles val="exact"/>
        </dgm:presLayoutVars>
      </dgm:prSet>
      <dgm:spPr/>
      <dgm:t>
        <a:bodyPr/>
        <a:lstStyle/>
        <a:p>
          <a:endParaRPr lang="en-IN"/>
        </a:p>
      </dgm:t>
    </dgm:pt>
    <dgm:pt modelId="{0E7C6D17-6696-488B-A730-FAEC87F97F8E}" type="pres">
      <dgm:prSet presAssocID="{CD659458-490D-4A3F-B519-6AF391E28BBF}" presName="composite" presStyleCnt="0"/>
      <dgm:spPr/>
    </dgm:pt>
    <dgm:pt modelId="{0FA9C7F0-B843-433B-80EC-8CBD3459E561}" type="pres">
      <dgm:prSet presAssocID="{CD659458-490D-4A3F-B519-6AF391E28BBF}" presName="parTx" presStyleLbl="alignNode1" presStyleIdx="0" presStyleCnt="1">
        <dgm:presLayoutVars>
          <dgm:chMax val="0"/>
          <dgm:chPref val="0"/>
          <dgm:bulletEnabled val="1"/>
        </dgm:presLayoutVars>
      </dgm:prSet>
      <dgm:spPr/>
      <dgm:t>
        <a:bodyPr/>
        <a:lstStyle/>
        <a:p>
          <a:endParaRPr lang="en-IN"/>
        </a:p>
      </dgm:t>
    </dgm:pt>
    <dgm:pt modelId="{137AEEC5-729F-4D7B-B783-2ABF101C5E19}" type="pres">
      <dgm:prSet presAssocID="{CD659458-490D-4A3F-B519-6AF391E28BBF}" presName="desTx" presStyleLbl="alignAccFollowNode1" presStyleIdx="0" presStyleCnt="1">
        <dgm:presLayoutVars>
          <dgm:bulletEnabled val="1"/>
        </dgm:presLayoutVars>
      </dgm:prSet>
      <dgm:spPr/>
      <dgm:t>
        <a:bodyPr/>
        <a:lstStyle/>
        <a:p>
          <a:endParaRPr lang="en-IN"/>
        </a:p>
      </dgm:t>
    </dgm:pt>
  </dgm:ptLst>
  <dgm:cxnLst>
    <dgm:cxn modelId="{506C7DB0-4EF2-4B1E-B323-E8A2CD644031}" srcId="{CD659458-490D-4A3F-B519-6AF391E28BBF}" destId="{8333367B-954C-44F0-A90D-7438B84C04EA}" srcOrd="2" destOrd="0" parTransId="{3A093540-9C45-4215-84D4-A8ECDEBEDED6}" sibTransId="{63DFF609-54D2-4CE7-B7A8-861FDC2FF1CA}"/>
    <dgm:cxn modelId="{2BFF5A34-46CE-4CF9-9725-73B857F492F5}" type="presOf" srcId="{CD659458-490D-4A3F-B519-6AF391E28BBF}" destId="{0FA9C7F0-B843-433B-80EC-8CBD3459E561}" srcOrd="0" destOrd="0" presId="urn:microsoft.com/office/officeart/2005/8/layout/hList1"/>
    <dgm:cxn modelId="{FCCFAB79-0C57-47D0-92A1-6D6B153090B7}" type="presOf" srcId="{B9D8F5F7-01EF-4320-8D0F-3F4E0E8894F6}" destId="{137AEEC5-729F-4D7B-B783-2ABF101C5E19}" srcOrd="0" destOrd="3" presId="urn:microsoft.com/office/officeart/2005/8/layout/hList1"/>
    <dgm:cxn modelId="{BD62B598-D098-413A-B8B7-C5ABAEEE76B4}" srcId="{CD659458-490D-4A3F-B519-6AF391E28BBF}" destId="{370B03C5-9482-4F6F-B712-A810E54A1134}" srcOrd="1" destOrd="0" parTransId="{046DBF05-345A-4673-A486-862B29B0F04A}" sibTransId="{5C09AA9A-16F8-4667-96B5-471563D4BF7A}"/>
    <dgm:cxn modelId="{E8EDDFD6-E19D-4B4D-87C6-6266B2C2DDC9}" srcId="{CD659458-490D-4A3F-B519-6AF391E28BBF}" destId="{B9D8F5F7-01EF-4320-8D0F-3F4E0E8894F6}" srcOrd="3" destOrd="0" parTransId="{751D0E82-BD69-402C-84EA-4A4DBE0E7A79}" sibTransId="{B787B06D-0C8A-4FFE-9AFF-3797318D9707}"/>
    <dgm:cxn modelId="{3AEC45A4-E223-4239-AA04-F4A384E2F946}" srcId="{8E640D11-8064-4E7A-9666-A2A30A1AF741}" destId="{CD659458-490D-4A3F-B519-6AF391E28BBF}" srcOrd="0" destOrd="0" parTransId="{197C8721-B4EF-4454-AAFF-E1F6826F8DB5}" sibTransId="{67FF8FC4-A2F8-4229-8CEF-B2B512C48D9B}"/>
    <dgm:cxn modelId="{0EF751E8-E282-428D-A1C5-A6686FC29914}" type="presOf" srcId="{8E640D11-8064-4E7A-9666-A2A30A1AF741}" destId="{0BDC1935-5995-4237-B6CB-D39FEEA63486}" srcOrd="0" destOrd="0" presId="urn:microsoft.com/office/officeart/2005/8/layout/hList1"/>
    <dgm:cxn modelId="{14898DD6-033A-4721-9B2A-AF484686E9B5}" type="presOf" srcId="{A3505652-015E-4EC7-BDCF-F2CCFE952412}" destId="{137AEEC5-729F-4D7B-B783-2ABF101C5E19}" srcOrd="0" destOrd="0" presId="urn:microsoft.com/office/officeart/2005/8/layout/hList1"/>
    <dgm:cxn modelId="{5E1977A5-17E8-425C-AAD2-76CAECC086B3}" type="presOf" srcId="{8333367B-954C-44F0-A90D-7438B84C04EA}" destId="{137AEEC5-729F-4D7B-B783-2ABF101C5E19}" srcOrd="0" destOrd="2" presId="urn:microsoft.com/office/officeart/2005/8/layout/hList1"/>
    <dgm:cxn modelId="{8C2F7937-E03F-4C7E-A512-A20C32524515}" srcId="{CD659458-490D-4A3F-B519-6AF391E28BBF}" destId="{A3505652-015E-4EC7-BDCF-F2CCFE952412}" srcOrd="0" destOrd="0" parTransId="{F24E4DEA-3DEE-49E9-9BC8-B163560560A7}" sibTransId="{17F40376-DB39-487E-A3FE-5A352BA515F2}"/>
    <dgm:cxn modelId="{BAB23922-2ED2-4B42-911E-5066539D735F}" type="presOf" srcId="{370B03C5-9482-4F6F-B712-A810E54A1134}" destId="{137AEEC5-729F-4D7B-B783-2ABF101C5E19}" srcOrd="0" destOrd="1" presId="urn:microsoft.com/office/officeart/2005/8/layout/hList1"/>
    <dgm:cxn modelId="{7A8EEEE6-D50D-4D6B-AAD8-9244C44C007C}" type="presParOf" srcId="{0BDC1935-5995-4237-B6CB-D39FEEA63486}" destId="{0E7C6D17-6696-488B-A730-FAEC87F97F8E}" srcOrd="0" destOrd="0" presId="urn:microsoft.com/office/officeart/2005/8/layout/hList1"/>
    <dgm:cxn modelId="{859BF7CE-C5B9-4016-9262-A7FA56C84CDD}" type="presParOf" srcId="{0E7C6D17-6696-488B-A730-FAEC87F97F8E}" destId="{0FA9C7F0-B843-433B-80EC-8CBD3459E561}" srcOrd="0" destOrd="0" presId="urn:microsoft.com/office/officeart/2005/8/layout/hList1"/>
    <dgm:cxn modelId="{6D47F341-E805-405E-B595-C1AED74B6A4B}" type="presParOf" srcId="{0E7C6D17-6696-488B-A730-FAEC87F97F8E}" destId="{137AEEC5-729F-4D7B-B783-2ABF101C5E19}"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E25E9C-B181-4751-8816-51CAC717171E}"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IN"/>
        </a:p>
      </dgm:t>
    </dgm:pt>
    <dgm:pt modelId="{CEB14BEC-356D-498A-A28B-695FF5D3226D}">
      <dgm:prSet/>
      <dgm:spPr/>
      <dgm:t>
        <a:bodyPr/>
        <a:lstStyle/>
        <a:p>
          <a:pPr rtl="0"/>
          <a:r>
            <a:rPr lang="en-IN" b="1" i="1" dirty="0" smtClean="0"/>
            <a:t>Physiological Roles of Oxytocin</a:t>
          </a:r>
          <a:r>
            <a:rPr lang="en-IN" i="1" dirty="0" smtClean="0"/>
            <a:t> </a:t>
          </a:r>
          <a:endParaRPr lang="en-IN" i="1" dirty="0"/>
        </a:p>
      </dgm:t>
    </dgm:pt>
    <dgm:pt modelId="{DC9A7046-A34C-489E-A140-E72DBDE4D226}" type="parTrans" cxnId="{C4AF056C-9DD8-4320-B9FF-03850071C379}">
      <dgm:prSet/>
      <dgm:spPr/>
      <dgm:t>
        <a:bodyPr/>
        <a:lstStyle/>
        <a:p>
          <a:endParaRPr lang="en-IN"/>
        </a:p>
      </dgm:t>
    </dgm:pt>
    <dgm:pt modelId="{EED47080-2CB9-4211-837F-753A92F8B99A}" type="sibTrans" cxnId="{C4AF056C-9DD8-4320-B9FF-03850071C379}">
      <dgm:prSet/>
      <dgm:spPr/>
      <dgm:t>
        <a:bodyPr/>
        <a:lstStyle/>
        <a:p>
          <a:endParaRPr lang="en-IN"/>
        </a:p>
      </dgm:t>
    </dgm:pt>
    <dgm:pt modelId="{E95B7446-CBBF-4D08-851C-DF657A42A825}" type="pres">
      <dgm:prSet presAssocID="{40E25E9C-B181-4751-8816-51CAC717171E}" presName="Name0" presStyleCnt="0">
        <dgm:presLayoutVars>
          <dgm:dir/>
          <dgm:animLvl val="lvl"/>
          <dgm:resizeHandles val="exact"/>
        </dgm:presLayoutVars>
      </dgm:prSet>
      <dgm:spPr/>
      <dgm:t>
        <a:bodyPr/>
        <a:lstStyle/>
        <a:p>
          <a:endParaRPr lang="en-IN"/>
        </a:p>
      </dgm:t>
    </dgm:pt>
    <dgm:pt modelId="{7DD2A3C0-0D2D-4DC1-9E4D-D642639F9E9A}" type="pres">
      <dgm:prSet presAssocID="{CEB14BEC-356D-498A-A28B-695FF5D3226D}" presName="linNode" presStyleCnt="0"/>
      <dgm:spPr/>
    </dgm:pt>
    <dgm:pt modelId="{C04BFF7F-8F6E-401D-8330-B418FF009DEC}" type="pres">
      <dgm:prSet presAssocID="{CEB14BEC-356D-498A-A28B-695FF5D3226D}" presName="parentText" presStyleLbl="node1" presStyleIdx="0" presStyleCnt="1" custScaleX="261440">
        <dgm:presLayoutVars>
          <dgm:chMax val="1"/>
          <dgm:bulletEnabled val="1"/>
        </dgm:presLayoutVars>
      </dgm:prSet>
      <dgm:spPr/>
      <dgm:t>
        <a:bodyPr/>
        <a:lstStyle/>
        <a:p>
          <a:endParaRPr lang="en-IN"/>
        </a:p>
      </dgm:t>
    </dgm:pt>
  </dgm:ptLst>
  <dgm:cxnLst>
    <dgm:cxn modelId="{B2471232-C3FF-474C-BF65-B39F91CB10F0}" type="presOf" srcId="{CEB14BEC-356D-498A-A28B-695FF5D3226D}" destId="{C04BFF7F-8F6E-401D-8330-B418FF009DEC}" srcOrd="0" destOrd="0" presId="urn:microsoft.com/office/officeart/2005/8/layout/vList5"/>
    <dgm:cxn modelId="{C4AF056C-9DD8-4320-B9FF-03850071C379}" srcId="{40E25E9C-B181-4751-8816-51CAC717171E}" destId="{CEB14BEC-356D-498A-A28B-695FF5D3226D}" srcOrd="0" destOrd="0" parTransId="{DC9A7046-A34C-489E-A140-E72DBDE4D226}" sibTransId="{EED47080-2CB9-4211-837F-753A92F8B99A}"/>
    <dgm:cxn modelId="{BC5D93B7-7432-4AA2-94FD-E4528DDD9335}" type="presOf" srcId="{40E25E9C-B181-4751-8816-51CAC717171E}" destId="{E95B7446-CBBF-4D08-851C-DF657A42A825}" srcOrd="0" destOrd="0" presId="urn:microsoft.com/office/officeart/2005/8/layout/vList5"/>
    <dgm:cxn modelId="{720452B5-BFD7-43DF-9F68-F1B1F82E97C2}" type="presParOf" srcId="{E95B7446-CBBF-4D08-851C-DF657A42A825}" destId="{7DD2A3C0-0D2D-4DC1-9E4D-D642639F9E9A}" srcOrd="0" destOrd="0" presId="urn:microsoft.com/office/officeart/2005/8/layout/vList5"/>
    <dgm:cxn modelId="{613BFDBD-0CB6-436A-A78B-4DD58FF43808}" type="presParOf" srcId="{7DD2A3C0-0D2D-4DC1-9E4D-D642639F9E9A}" destId="{C04BFF7F-8F6E-401D-8330-B418FF009DEC}"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AE7DC1-0A20-45EF-969B-A733E9FDAFE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9CFD4452-C168-46F8-8653-6E91448E9623}">
      <dgm:prSet/>
      <dgm:spPr/>
      <dgm:t>
        <a:bodyPr/>
        <a:lstStyle/>
        <a:p>
          <a:pPr rtl="0"/>
          <a:r>
            <a:rPr lang="en-IN" b="1" dirty="0" smtClean="0"/>
            <a:t>Induction of Labor</a:t>
          </a:r>
          <a:endParaRPr lang="en-IN" b="1" dirty="0"/>
        </a:p>
      </dgm:t>
    </dgm:pt>
    <dgm:pt modelId="{B841CB4B-A79E-4D74-A034-4AD58AC0DC1B}" type="parTrans" cxnId="{9F1F908F-DEF4-4FED-A522-6D192F08A962}">
      <dgm:prSet/>
      <dgm:spPr/>
      <dgm:t>
        <a:bodyPr/>
        <a:lstStyle/>
        <a:p>
          <a:endParaRPr lang="en-IN"/>
        </a:p>
      </dgm:t>
    </dgm:pt>
    <dgm:pt modelId="{E50F5A0D-E33B-4C57-83E0-8931D0A3E90E}" type="sibTrans" cxnId="{9F1F908F-DEF4-4FED-A522-6D192F08A962}">
      <dgm:prSet/>
      <dgm:spPr/>
      <dgm:t>
        <a:bodyPr/>
        <a:lstStyle/>
        <a:p>
          <a:endParaRPr lang="en-IN"/>
        </a:p>
      </dgm:t>
    </dgm:pt>
    <dgm:pt modelId="{03C6799F-437C-4253-93B4-42325050FC46}">
      <dgm:prSet/>
      <dgm:spPr/>
      <dgm:t>
        <a:bodyPr/>
        <a:lstStyle/>
        <a:p>
          <a:pPr rtl="0"/>
          <a:r>
            <a:rPr lang="en-US" b="1" dirty="0" smtClean="0"/>
            <a:t>Uterine inertia</a:t>
          </a:r>
          <a:endParaRPr lang="en-IN" dirty="0"/>
        </a:p>
      </dgm:t>
    </dgm:pt>
    <dgm:pt modelId="{77D47361-3DD6-496C-8477-029BB047808C}" type="parTrans" cxnId="{709B90BA-966E-487C-9C62-23D720C3006F}">
      <dgm:prSet/>
      <dgm:spPr/>
      <dgm:t>
        <a:bodyPr/>
        <a:lstStyle/>
        <a:p>
          <a:endParaRPr lang="en-IN"/>
        </a:p>
      </dgm:t>
    </dgm:pt>
    <dgm:pt modelId="{283C8326-C6B6-4D40-81C1-5F25BBE98766}" type="sibTrans" cxnId="{709B90BA-966E-487C-9C62-23D720C3006F}">
      <dgm:prSet/>
      <dgm:spPr/>
      <dgm:t>
        <a:bodyPr/>
        <a:lstStyle/>
        <a:p>
          <a:endParaRPr lang="en-IN"/>
        </a:p>
      </dgm:t>
    </dgm:pt>
    <dgm:pt modelId="{01DFEA9E-BC82-4E63-A64E-0E22426F31B1}">
      <dgm:prSet/>
      <dgm:spPr/>
      <dgm:t>
        <a:bodyPr/>
        <a:lstStyle/>
        <a:p>
          <a:pPr rtl="0"/>
          <a:r>
            <a:rPr lang="en-US" b="1" dirty="0" smtClean="0"/>
            <a:t>Postpartum haemorrhage</a:t>
          </a:r>
          <a:endParaRPr lang="en-US" b="1" dirty="0"/>
        </a:p>
      </dgm:t>
    </dgm:pt>
    <dgm:pt modelId="{26C60165-649D-4635-B690-6812E672C4E9}" type="parTrans" cxnId="{5C232AA4-3B0A-4801-9756-4F11EF21FBC7}">
      <dgm:prSet/>
      <dgm:spPr/>
      <dgm:t>
        <a:bodyPr/>
        <a:lstStyle/>
        <a:p>
          <a:endParaRPr lang="en-IN"/>
        </a:p>
      </dgm:t>
    </dgm:pt>
    <dgm:pt modelId="{B9511587-19C2-4255-8519-20B06EE887A0}" type="sibTrans" cxnId="{5C232AA4-3B0A-4801-9756-4F11EF21FBC7}">
      <dgm:prSet/>
      <dgm:spPr/>
      <dgm:t>
        <a:bodyPr/>
        <a:lstStyle/>
        <a:p>
          <a:endParaRPr lang="en-IN"/>
        </a:p>
      </dgm:t>
    </dgm:pt>
    <dgm:pt modelId="{64BE9D51-72E2-492D-886B-63E2B85E5452}">
      <dgm:prSet/>
      <dgm:spPr/>
      <dgm:t>
        <a:bodyPr/>
        <a:lstStyle/>
        <a:p>
          <a:pPr rtl="0"/>
          <a:r>
            <a:rPr lang="en-US" b="1" dirty="0" smtClean="0"/>
            <a:t>Breast engorgment</a:t>
          </a:r>
          <a:endParaRPr lang="en-US" b="1" dirty="0"/>
        </a:p>
      </dgm:t>
    </dgm:pt>
    <dgm:pt modelId="{721EE882-8378-4BF7-9F8C-ED4F76DFF4F5}" type="parTrans" cxnId="{9E570FC3-D45B-4E1D-B5D5-BD53CD14D0E7}">
      <dgm:prSet/>
      <dgm:spPr/>
      <dgm:t>
        <a:bodyPr/>
        <a:lstStyle/>
        <a:p>
          <a:endParaRPr lang="en-IN"/>
        </a:p>
      </dgm:t>
    </dgm:pt>
    <dgm:pt modelId="{E30F7077-7F83-4A58-BEE2-2751C4C71C4A}" type="sibTrans" cxnId="{9E570FC3-D45B-4E1D-B5D5-BD53CD14D0E7}">
      <dgm:prSet/>
      <dgm:spPr/>
      <dgm:t>
        <a:bodyPr/>
        <a:lstStyle/>
        <a:p>
          <a:endParaRPr lang="en-IN"/>
        </a:p>
      </dgm:t>
    </dgm:pt>
    <dgm:pt modelId="{E5C0E0C4-8BE3-411E-9DA1-56A6AFFE1125}">
      <dgm:prSet/>
      <dgm:spPr/>
      <dgm:t>
        <a:bodyPr/>
        <a:lstStyle/>
        <a:p>
          <a:pPr rtl="0"/>
          <a:r>
            <a:rPr lang="en-US" b="1" dirty="0" smtClean="0"/>
            <a:t>Oxytocin challenge test</a:t>
          </a:r>
          <a:endParaRPr lang="en-IN" dirty="0"/>
        </a:p>
      </dgm:t>
    </dgm:pt>
    <dgm:pt modelId="{DD2DAB0D-5A2D-43A6-A456-92278472F72A}" type="parTrans" cxnId="{045DD00E-5E8D-48B4-8214-FE40F157F816}">
      <dgm:prSet/>
      <dgm:spPr/>
      <dgm:t>
        <a:bodyPr/>
        <a:lstStyle/>
        <a:p>
          <a:endParaRPr lang="en-IN"/>
        </a:p>
      </dgm:t>
    </dgm:pt>
    <dgm:pt modelId="{EA104343-1A6B-4732-9B9E-6BBA42FB1781}" type="sibTrans" cxnId="{045DD00E-5E8D-48B4-8214-FE40F157F816}">
      <dgm:prSet/>
      <dgm:spPr/>
      <dgm:t>
        <a:bodyPr/>
        <a:lstStyle/>
        <a:p>
          <a:endParaRPr lang="en-IN"/>
        </a:p>
      </dgm:t>
    </dgm:pt>
    <dgm:pt modelId="{B30193E7-EC98-433F-BD35-1C258DCCFA27}" type="pres">
      <dgm:prSet presAssocID="{83AE7DC1-0A20-45EF-969B-A733E9FDAFE8}" presName="linear" presStyleCnt="0">
        <dgm:presLayoutVars>
          <dgm:animLvl val="lvl"/>
          <dgm:resizeHandles val="exact"/>
        </dgm:presLayoutVars>
      </dgm:prSet>
      <dgm:spPr/>
      <dgm:t>
        <a:bodyPr/>
        <a:lstStyle/>
        <a:p>
          <a:endParaRPr lang="en-IN"/>
        </a:p>
      </dgm:t>
    </dgm:pt>
    <dgm:pt modelId="{C674EB20-A1A0-4573-BAE8-5D295A3F0E45}" type="pres">
      <dgm:prSet presAssocID="{9CFD4452-C168-46F8-8653-6E91448E9623}" presName="parentText" presStyleLbl="node1" presStyleIdx="0" presStyleCnt="5">
        <dgm:presLayoutVars>
          <dgm:chMax val="0"/>
          <dgm:bulletEnabled val="1"/>
        </dgm:presLayoutVars>
      </dgm:prSet>
      <dgm:spPr/>
      <dgm:t>
        <a:bodyPr/>
        <a:lstStyle/>
        <a:p>
          <a:endParaRPr lang="en-IN"/>
        </a:p>
      </dgm:t>
    </dgm:pt>
    <dgm:pt modelId="{9F1795B2-97D8-4AC2-8A61-D265DFF4E04E}" type="pres">
      <dgm:prSet presAssocID="{E50F5A0D-E33B-4C57-83E0-8931D0A3E90E}" presName="spacer" presStyleCnt="0"/>
      <dgm:spPr/>
    </dgm:pt>
    <dgm:pt modelId="{4DEB5FE4-0D04-4265-9573-28A705E7F618}" type="pres">
      <dgm:prSet presAssocID="{03C6799F-437C-4253-93B4-42325050FC46}" presName="parentText" presStyleLbl="node1" presStyleIdx="1" presStyleCnt="5">
        <dgm:presLayoutVars>
          <dgm:chMax val="0"/>
          <dgm:bulletEnabled val="1"/>
        </dgm:presLayoutVars>
      </dgm:prSet>
      <dgm:spPr/>
      <dgm:t>
        <a:bodyPr/>
        <a:lstStyle/>
        <a:p>
          <a:endParaRPr lang="en-IN"/>
        </a:p>
      </dgm:t>
    </dgm:pt>
    <dgm:pt modelId="{CA60E92F-173B-477A-B65F-EE27EC1BB03C}" type="pres">
      <dgm:prSet presAssocID="{283C8326-C6B6-4D40-81C1-5F25BBE98766}" presName="spacer" presStyleCnt="0"/>
      <dgm:spPr/>
    </dgm:pt>
    <dgm:pt modelId="{D82A2488-FDFC-4EB9-8704-908617A9513C}" type="pres">
      <dgm:prSet presAssocID="{01DFEA9E-BC82-4E63-A64E-0E22426F31B1}" presName="parentText" presStyleLbl="node1" presStyleIdx="2" presStyleCnt="5">
        <dgm:presLayoutVars>
          <dgm:chMax val="0"/>
          <dgm:bulletEnabled val="1"/>
        </dgm:presLayoutVars>
      </dgm:prSet>
      <dgm:spPr/>
      <dgm:t>
        <a:bodyPr/>
        <a:lstStyle/>
        <a:p>
          <a:endParaRPr lang="en-IN"/>
        </a:p>
      </dgm:t>
    </dgm:pt>
    <dgm:pt modelId="{680E4689-7479-4896-859C-ECA098F95753}" type="pres">
      <dgm:prSet presAssocID="{B9511587-19C2-4255-8519-20B06EE887A0}" presName="spacer" presStyleCnt="0"/>
      <dgm:spPr/>
    </dgm:pt>
    <dgm:pt modelId="{2649A8D4-1CD7-4E57-8911-D2CE8DC02D91}" type="pres">
      <dgm:prSet presAssocID="{64BE9D51-72E2-492D-886B-63E2B85E5452}" presName="parentText" presStyleLbl="node1" presStyleIdx="3" presStyleCnt="5">
        <dgm:presLayoutVars>
          <dgm:chMax val="0"/>
          <dgm:bulletEnabled val="1"/>
        </dgm:presLayoutVars>
      </dgm:prSet>
      <dgm:spPr/>
      <dgm:t>
        <a:bodyPr/>
        <a:lstStyle/>
        <a:p>
          <a:endParaRPr lang="en-IN"/>
        </a:p>
      </dgm:t>
    </dgm:pt>
    <dgm:pt modelId="{064D9B7B-CCFF-430D-9253-BF97CCFF86D9}" type="pres">
      <dgm:prSet presAssocID="{E30F7077-7F83-4A58-BEE2-2751C4C71C4A}" presName="spacer" presStyleCnt="0"/>
      <dgm:spPr/>
    </dgm:pt>
    <dgm:pt modelId="{46111D12-8516-4251-8F5B-F395344471F3}" type="pres">
      <dgm:prSet presAssocID="{E5C0E0C4-8BE3-411E-9DA1-56A6AFFE1125}" presName="parentText" presStyleLbl="node1" presStyleIdx="4" presStyleCnt="5">
        <dgm:presLayoutVars>
          <dgm:chMax val="0"/>
          <dgm:bulletEnabled val="1"/>
        </dgm:presLayoutVars>
      </dgm:prSet>
      <dgm:spPr/>
      <dgm:t>
        <a:bodyPr/>
        <a:lstStyle/>
        <a:p>
          <a:endParaRPr lang="en-IN"/>
        </a:p>
      </dgm:t>
    </dgm:pt>
  </dgm:ptLst>
  <dgm:cxnLst>
    <dgm:cxn modelId="{709B90BA-966E-487C-9C62-23D720C3006F}" srcId="{83AE7DC1-0A20-45EF-969B-A733E9FDAFE8}" destId="{03C6799F-437C-4253-93B4-42325050FC46}" srcOrd="1" destOrd="0" parTransId="{77D47361-3DD6-496C-8477-029BB047808C}" sibTransId="{283C8326-C6B6-4D40-81C1-5F25BBE98766}"/>
    <dgm:cxn modelId="{7B527145-ABCB-4027-9D86-C0FF9B5B7773}" type="presOf" srcId="{64BE9D51-72E2-492D-886B-63E2B85E5452}" destId="{2649A8D4-1CD7-4E57-8911-D2CE8DC02D91}" srcOrd="0" destOrd="0" presId="urn:microsoft.com/office/officeart/2005/8/layout/vList2"/>
    <dgm:cxn modelId="{5C232AA4-3B0A-4801-9756-4F11EF21FBC7}" srcId="{83AE7DC1-0A20-45EF-969B-A733E9FDAFE8}" destId="{01DFEA9E-BC82-4E63-A64E-0E22426F31B1}" srcOrd="2" destOrd="0" parTransId="{26C60165-649D-4635-B690-6812E672C4E9}" sibTransId="{B9511587-19C2-4255-8519-20B06EE887A0}"/>
    <dgm:cxn modelId="{98FC49D0-9BAE-4413-BC6F-FE214AAE502C}" type="presOf" srcId="{E5C0E0C4-8BE3-411E-9DA1-56A6AFFE1125}" destId="{46111D12-8516-4251-8F5B-F395344471F3}" srcOrd="0" destOrd="0" presId="urn:microsoft.com/office/officeart/2005/8/layout/vList2"/>
    <dgm:cxn modelId="{BC713F0C-9503-4D4A-9763-60D5AB827032}" type="presOf" srcId="{9CFD4452-C168-46F8-8653-6E91448E9623}" destId="{C674EB20-A1A0-4573-BAE8-5D295A3F0E45}" srcOrd="0" destOrd="0" presId="urn:microsoft.com/office/officeart/2005/8/layout/vList2"/>
    <dgm:cxn modelId="{B3EA8B15-B8F2-4B86-AB3C-C3A5B5A804DA}" type="presOf" srcId="{01DFEA9E-BC82-4E63-A64E-0E22426F31B1}" destId="{D82A2488-FDFC-4EB9-8704-908617A9513C}" srcOrd="0" destOrd="0" presId="urn:microsoft.com/office/officeart/2005/8/layout/vList2"/>
    <dgm:cxn modelId="{94A5CEAF-7868-42D9-B989-68614B2E34CA}" type="presOf" srcId="{83AE7DC1-0A20-45EF-969B-A733E9FDAFE8}" destId="{B30193E7-EC98-433F-BD35-1C258DCCFA27}" srcOrd="0" destOrd="0" presId="urn:microsoft.com/office/officeart/2005/8/layout/vList2"/>
    <dgm:cxn modelId="{9F1F908F-DEF4-4FED-A522-6D192F08A962}" srcId="{83AE7DC1-0A20-45EF-969B-A733E9FDAFE8}" destId="{9CFD4452-C168-46F8-8653-6E91448E9623}" srcOrd="0" destOrd="0" parTransId="{B841CB4B-A79E-4D74-A034-4AD58AC0DC1B}" sibTransId="{E50F5A0D-E33B-4C57-83E0-8931D0A3E90E}"/>
    <dgm:cxn modelId="{045DD00E-5E8D-48B4-8214-FE40F157F816}" srcId="{83AE7DC1-0A20-45EF-969B-A733E9FDAFE8}" destId="{E5C0E0C4-8BE3-411E-9DA1-56A6AFFE1125}" srcOrd="4" destOrd="0" parTransId="{DD2DAB0D-5A2D-43A6-A456-92278472F72A}" sibTransId="{EA104343-1A6B-4732-9B9E-6BBA42FB1781}"/>
    <dgm:cxn modelId="{9E570FC3-D45B-4E1D-B5D5-BD53CD14D0E7}" srcId="{83AE7DC1-0A20-45EF-969B-A733E9FDAFE8}" destId="{64BE9D51-72E2-492D-886B-63E2B85E5452}" srcOrd="3" destOrd="0" parTransId="{721EE882-8378-4BF7-9F8C-ED4F76DFF4F5}" sibTransId="{E30F7077-7F83-4A58-BEE2-2751C4C71C4A}"/>
    <dgm:cxn modelId="{CF8F570F-9EBE-46C8-9E00-A0DD78539AB3}" type="presOf" srcId="{03C6799F-437C-4253-93B4-42325050FC46}" destId="{4DEB5FE4-0D04-4265-9573-28A705E7F618}" srcOrd="0" destOrd="0" presId="urn:microsoft.com/office/officeart/2005/8/layout/vList2"/>
    <dgm:cxn modelId="{03B83C0C-69D7-40B0-A28D-751291BD895D}" type="presParOf" srcId="{B30193E7-EC98-433F-BD35-1C258DCCFA27}" destId="{C674EB20-A1A0-4573-BAE8-5D295A3F0E45}" srcOrd="0" destOrd="0" presId="urn:microsoft.com/office/officeart/2005/8/layout/vList2"/>
    <dgm:cxn modelId="{42C020BE-76E1-4655-A29E-F7FAC436929A}" type="presParOf" srcId="{B30193E7-EC98-433F-BD35-1C258DCCFA27}" destId="{9F1795B2-97D8-4AC2-8A61-D265DFF4E04E}" srcOrd="1" destOrd="0" presId="urn:microsoft.com/office/officeart/2005/8/layout/vList2"/>
    <dgm:cxn modelId="{672D4AC2-8471-4AAD-9AD0-2480462EBB3D}" type="presParOf" srcId="{B30193E7-EC98-433F-BD35-1C258DCCFA27}" destId="{4DEB5FE4-0D04-4265-9573-28A705E7F618}" srcOrd="2" destOrd="0" presId="urn:microsoft.com/office/officeart/2005/8/layout/vList2"/>
    <dgm:cxn modelId="{D8ABDC44-0D23-408E-AB3A-18DAF11C2197}" type="presParOf" srcId="{B30193E7-EC98-433F-BD35-1C258DCCFA27}" destId="{CA60E92F-173B-477A-B65F-EE27EC1BB03C}" srcOrd="3" destOrd="0" presId="urn:microsoft.com/office/officeart/2005/8/layout/vList2"/>
    <dgm:cxn modelId="{3F68B567-76E4-494B-AC03-7B0F5973EBB9}" type="presParOf" srcId="{B30193E7-EC98-433F-BD35-1C258DCCFA27}" destId="{D82A2488-FDFC-4EB9-8704-908617A9513C}" srcOrd="4" destOrd="0" presId="urn:microsoft.com/office/officeart/2005/8/layout/vList2"/>
    <dgm:cxn modelId="{25D88259-7550-40A7-B61F-AF664C59DBC2}" type="presParOf" srcId="{B30193E7-EC98-433F-BD35-1C258DCCFA27}" destId="{680E4689-7479-4896-859C-ECA098F95753}" srcOrd="5" destOrd="0" presId="urn:microsoft.com/office/officeart/2005/8/layout/vList2"/>
    <dgm:cxn modelId="{B4541B1C-B980-483C-9448-C33831E0FC3A}" type="presParOf" srcId="{B30193E7-EC98-433F-BD35-1C258DCCFA27}" destId="{2649A8D4-1CD7-4E57-8911-D2CE8DC02D91}" srcOrd="6" destOrd="0" presId="urn:microsoft.com/office/officeart/2005/8/layout/vList2"/>
    <dgm:cxn modelId="{19F52AE6-B3BD-464D-A5B5-36AB9731C121}" type="presParOf" srcId="{B30193E7-EC98-433F-BD35-1C258DCCFA27}" destId="{064D9B7B-CCFF-430D-9253-BF97CCFF86D9}" srcOrd="7" destOrd="0" presId="urn:microsoft.com/office/officeart/2005/8/layout/vList2"/>
    <dgm:cxn modelId="{F3C425AA-8D0B-4BA0-874E-D57BBA3C7EF6}" type="presParOf" srcId="{B30193E7-EC98-433F-BD35-1C258DCCFA27}" destId="{46111D12-8516-4251-8F5B-F395344471F3}"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2DC0F-AB55-4D0B-A7E5-F9CA34A29F41}">
      <dsp:nvSpPr>
        <dsp:cNvPr id="0" name=""/>
        <dsp:cNvSpPr/>
      </dsp:nvSpPr>
      <dsp:spPr>
        <a:xfrm>
          <a:off x="871523" y="558"/>
          <a:ext cx="6029352" cy="1141883"/>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IN" sz="5400" b="1" i="1" kern="1200" dirty="0" smtClean="0"/>
            <a:t>Introduction</a:t>
          </a:r>
          <a:r>
            <a:rPr lang="en-IN" sz="3300" b="1" i="1" kern="1200" dirty="0" smtClean="0"/>
            <a:t/>
          </a:r>
          <a:br>
            <a:rPr lang="en-IN" sz="3300" b="1" i="1" kern="1200" dirty="0" smtClean="0"/>
          </a:br>
          <a:endParaRPr lang="en-IN" sz="3300" b="1" kern="1200" dirty="0"/>
        </a:p>
      </dsp:txBody>
      <dsp:txXfrm>
        <a:off x="871523" y="558"/>
        <a:ext cx="6029352" cy="114188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53EF7A-D4B3-4413-8EFB-B0079C2CB373}">
      <dsp:nvSpPr>
        <dsp:cNvPr id="0" name=""/>
        <dsp:cNvSpPr/>
      </dsp:nvSpPr>
      <dsp:spPr>
        <a:xfrm>
          <a:off x="0" y="9900"/>
          <a:ext cx="7772400" cy="1123199"/>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US" sz="4800" b="1" kern="1200" dirty="0" smtClean="0"/>
            <a:t>Adverse effects</a:t>
          </a:r>
          <a:endParaRPr lang="en-IN" sz="4800" b="1" kern="1200" dirty="0"/>
        </a:p>
      </dsp:txBody>
      <dsp:txXfrm>
        <a:off x="0" y="9900"/>
        <a:ext cx="7772400" cy="112319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5C2A61-8863-4E56-80C4-FB6ACFC83587}">
      <dsp:nvSpPr>
        <dsp:cNvPr id="0" name=""/>
        <dsp:cNvSpPr/>
      </dsp:nvSpPr>
      <dsp:spPr>
        <a:xfrm>
          <a:off x="0" y="6796"/>
          <a:ext cx="7772400" cy="77220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IN" sz="3300" b="1" kern="1200" dirty="0" smtClean="0"/>
            <a:t>Ergot Alkaloids</a:t>
          </a:r>
          <a:endParaRPr lang="en-IN" sz="3300" b="1" kern="1200" dirty="0"/>
        </a:p>
      </dsp:txBody>
      <dsp:txXfrm>
        <a:off x="0" y="6796"/>
        <a:ext cx="7772400" cy="7722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B3EF53-EBA4-4B18-BF6F-95227AA30E25}">
      <dsp:nvSpPr>
        <dsp:cNvPr id="0" name=""/>
        <dsp:cNvSpPr/>
      </dsp:nvSpPr>
      <dsp:spPr>
        <a:xfrm>
          <a:off x="0" y="9900"/>
          <a:ext cx="7772400" cy="1123199"/>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IN" sz="4800" b="1" kern="1200" dirty="0" smtClean="0">
              <a:effectLst>
                <a:outerShdw blurRad="38100" dist="38100" dir="2700000" algn="tl">
                  <a:srgbClr val="000000">
                    <a:alpha val="43137"/>
                  </a:srgbClr>
                </a:outerShdw>
              </a:effectLst>
            </a:rPr>
            <a:t>Natural Ergot Alkaloids</a:t>
          </a:r>
          <a:endParaRPr lang="en-IN" sz="4800" kern="1200" dirty="0">
            <a:effectLst>
              <a:outerShdw blurRad="38100" dist="38100" dir="2700000" algn="tl">
                <a:srgbClr val="000000">
                  <a:alpha val="43137"/>
                </a:srgbClr>
              </a:outerShdw>
            </a:effectLst>
          </a:endParaRPr>
        </a:p>
      </dsp:txBody>
      <dsp:txXfrm>
        <a:off x="0" y="9900"/>
        <a:ext cx="7772400" cy="112319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62707A-A867-402E-9A82-000674A8B419}">
      <dsp:nvSpPr>
        <dsp:cNvPr id="0" name=""/>
        <dsp:cNvSpPr/>
      </dsp:nvSpPr>
      <dsp:spPr>
        <a:xfrm>
          <a:off x="0" y="9900"/>
          <a:ext cx="7772400" cy="1123199"/>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IN" sz="4800" b="1" kern="1200" dirty="0" smtClean="0"/>
            <a:t>Pharmacokinetics</a:t>
          </a:r>
          <a:endParaRPr lang="en-IN" sz="4800" b="1" kern="1200" dirty="0"/>
        </a:p>
      </dsp:txBody>
      <dsp:txXfrm>
        <a:off x="0" y="9900"/>
        <a:ext cx="7772400" cy="112319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F50E80-FA0B-4D33-BA65-C4E97C1FBBE0}">
      <dsp:nvSpPr>
        <dsp:cNvPr id="0" name=""/>
        <dsp:cNvSpPr/>
      </dsp:nvSpPr>
      <dsp:spPr>
        <a:xfrm>
          <a:off x="0" y="233"/>
          <a:ext cx="7772400" cy="1142532"/>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IN" sz="4800" b="1" kern="1200" dirty="0" smtClean="0"/>
            <a:t>Pharmacodynamics</a:t>
          </a:r>
          <a:br>
            <a:rPr lang="en-IN" sz="4800" b="1" kern="1200" dirty="0" smtClean="0"/>
          </a:br>
          <a:endParaRPr lang="en-IN" sz="4800" b="1" kern="1200" dirty="0"/>
        </a:p>
      </dsp:txBody>
      <dsp:txXfrm>
        <a:off x="0" y="233"/>
        <a:ext cx="7772400" cy="114253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B81970-9231-42AF-BBF7-B412E9064133}">
      <dsp:nvSpPr>
        <dsp:cNvPr id="0" name=""/>
        <dsp:cNvSpPr/>
      </dsp:nvSpPr>
      <dsp:spPr>
        <a:xfrm>
          <a:off x="0" y="9900"/>
          <a:ext cx="7772400" cy="1123199"/>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US" sz="4800" b="1" kern="1200" dirty="0" smtClean="0"/>
            <a:t>ADVERSE EFFECTS</a:t>
          </a:r>
          <a:endParaRPr lang="en-IN" sz="4800" b="1" kern="1200" dirty="0"/>
        </a:p>
      </dsp:txBody>
      <dsp:txXfrm>
        <a:off x="0" y="9900"/>
        <a:ext cx="7772400" cy="112319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77465E-7EAD-4EC7-96E9-0C450D7EA856}">
      <dsp:nvSpPr>
        <dsp:cNvPr id="0" name=""/>
        <dsp:cNvSpPr/>
      </dsp:nvSpPr>
      <dsp:spPr>
        <a:xfrm>
          <a:off x="0" y="9900"/>
          <a:ext cx="4514856" cy="1123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US" sz="4800" b="1" kern="1200" dirty="0" smtClean="0"/>
            <a:t>USES</a:t>
          </a:r>
          <a:endParaRPr lang="en-IN" sz="4800" b="1" kern="1200" dirty="0"/>
        </a:p>
      </dsp:txBody>
      <dsp:txXfrm>
        <a:off x="0" y="9900"/>
        <a:ext cx="4514856" cy="1123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8D30DD-E1DB-4787-9481-7F3A9DFD1C91}">
      <dsp:nvSpPr>
        <dsp:cNvPr id="0" name=""/>
        <dsp:cNvSpPr/>
      </dsp:nvSpPr>
      <dsp:spPr>
        <a:xfrm>
          <a:off x="0" y="11654"/>
          <a:ext cx="7772400" cy="111969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i="1" u="sng" kern="1200" dirty="0" smtClean="0">
              <a:effectLst>
                <a:outerShdw blurRad="38100" dist="38100" dir="2700000" algn="tl">
                  <a:srgbClr val="000000">
                    <a:alpha val="43137"/>
                  </a:srgbClr>
                </a:outerShdw>
              </a:effectLst>
            </a:rPr>
            <a:t>UTERINE STIMULANTS</a:t>
          </a:r>
          <a:r>
            <a:rPr lang="en-US" sz="2900" b="1" i="1" kern="1200" dirty="0" smtClean="0"/>
            <a:t/>
          </a:r>
          <a:br>
            <a:rPr lang="en-US" sz="2900" b="1" i="1" kern="1200" dirty="0" smtClean="0"/>
          </a:br>
          <a:r>
            <a:rPr lang="en-US" sz="2900" b="1" kern="1200" dirty="0" smtClean="0"/>
            <a:t>CLASSIFICATION</a:t>
          </a:r>
          <a:endParaRPr lang="en-IN" sz="2900" b="1" kern="1200" dirty="0"/>
        </a:p>
      </dsp:txBody>
      <dsp:txXfrm>
        <a:off x="0" y="11654"/>
        <a:ext cx="7772400" cy="11196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F488E9-87A5-451F-857E-494705300D3F}">
      <dsp:nvSpPr>
        <dsp:cNvPr id="0" name=""/>
        <dsp:cNvSpPr/>
      </dsp:nvSpPr>
      <dsp:spPr>
        <a:xfrm>
          <a:off x="0" y="0"/>
          <a:ext cx="1143000" cy="1143000"/>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44EE27F6-6B1D-47C2-8889-70463712E0AC}">
      <dsp:nvSpPr>
        <dsp:cNvPr id="0" name=""/>
        <dsp:cNvSpPr/>
      </dsp:nvSpPr>
      <dsp:spPr>
        <a:xfrm>
          <a:off x="571500" y="0"/>
          <a:ext cx="7200900" cy="1143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IN" sz="4800" b="1" u="none" kern="1200" dirty="0" smtClean="0">
              <a:effectLst>
                <a:outerShdw blurRad="38100" dist="38100" dir="2700000" algn="tl">
                  <a:srgbClr val="000000">
                    <a:alpha val="43137"/>
                  </a:srgbClr>
                </a:outerShdw>
              </a:effectLst>
            </a:rPr>
            <a:t>Oxytocin</a:t>
          </a:r>
          <a:br>
            <a:rPr lang="en-IN" sz="4800" b="1" u="none" kern="1200" dirty="0" smtClean="0">
              <a:effectLst>
                <a:outerShdw blurRad="38100" dist="38100" dir="2700000" algn="tl">
                  <a:srgbClr val="000000">
                    <a:alpha val="43137"/>
                  </a:srgbClr>
                </a:outerShdw>
              </a:effectLst>
            </a:rPr>
          </a:br>
          <a:endParaRPr lang="en-IN" sz="4800" b="1" u="none" kern="1200" dirty="0">
            <a:effectLst>
              <a:outerShdw blurRad="38100" dist="38100" dir="2700000" algn="tl">
                <a:srgbClr val="000000">
                  <a:alpha val="43137"/>
                </a:srgbClr>
              </a:outerShdw>
            </a:effectLst>
          </a:endParaRPr>
        </a:p>
      </dsp:txBody>
      <dsp:txXfrm>
        <a:off x="571500" y="0"/>
        <a:ext cx="7200900" cy="1143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FA74CB-FD3F-43F0-B895-684EDD330AEB}">
      <dsp:nvSpPr>
        <dsp:cNvPr id="0" name=""/>
        <dsp:cNvSpPr/>
      </dsp:nvSpPr>
      <dsp:spPr>
        <a:xfrm>
          <a:off x="2633471" y="0"/>
          <a:ext cx="2962656" cy="857256"/>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IN" sz="4400" b="1" kern="1200" dirty="0" smtClean="0"/>
            <a:t>Chemistry</a:t>
          </a:r>
          <a:endParaRPr lang="en-IN" sz="4400" b="1" kern="1200" dirty="0"/>
        </a:p>
      </dsp:txBody>
      <dsp:txXfrm>
        <a:off x="2633471" y="0"/>
        <a:ext cx="2962656" cy="85725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501956-CECB-4E3D-9DA2-D3BDA198874C}">
      <dsp:nvSpPr>
        <dsp:cNvPr id="0" name=""/>
        <dsp:cNvSpPr/>
      </dsp:nvSpPr>
      <dsp:spPr>
        <a:xfrm>
          <a:off x="871523" y="348"/>
          <a:ext cx="6029352" cy="71301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IN" sz="4800" b="1" kern="1200" dirty="0" smtClean="0"/>
            <a:t>Pharmacokinetics</a:t>
          </a:r>
          <a:endParaRPr lang="en-IN" sz="4800" b="1" kern="1200" dirty="0"/>
        </a:p>
      </dsp:txBody>
      <dsp:txXfrm>
        <a:off x="871523" y="348"/>
        <a:ext cx="6029352" cy="7130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D09806-5124-4F72-BD3D-3C21441640DD}">
      <dsp:nvSpPr>
        <dsp:cNvPr id="0" name=""/>
        <dsp:cNvSpPr/>
      </dsp:nvSpPr>
      <dsp:spPr>
        <a:xfrm>
          <a:off x="1085827" y="558"/>
          <a:ext cx="5600744" cy="1141883"/>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IN" sz="4400" b="1" kern="1200" dirty="0" smtClean="0"/>
            <a:t>Pharmacodynamics</a:t>
          </a:r>
          <a:br>
            <a:rPr lang="en-IN" sz="4400" b="1" kern="1200" dirty="0" smtClean="0"/>
          </a:br>
          <a:endParaRPr lang="en-IN" sz="4400" b="1" kern="1200" dirty="0"/>
        </a:p>
      </dsp:txBody>
      <dsp:txXfrm>
        <a:off x="1085827" y="558"/>
        <a:ext cx="5600744" cy="114188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A9C7F0-B843-433B-80EC-8CBD3459E561}">
      <dsp:nvSpPr>
        <dsp:cNvPr id="0" name=""/>
        <dsp:cNvSpPr/>
      </dsp:nvSpPr>
      <dsp:spPr>
        <a:xfrm>
          <a:off x="0" y="129914"/>
          <a:ext cx="7772400" cy="10483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lvl="0" algn="ctr" defTabSz="2133600" rtl="0">
            <a:lnSpc>
              <a:spcPct val="90000"/>
            </a:lnSpc>
            <a:spcBef>
              <a:spcPct val="0"/>
            </a:spcBef>
            <a:spcAft>
              <a:spcPct val="35000"/>
            </a:spcAft>
          </a:pPr>
          <a:r>
            <a:rPr lang="en-US" sz="4800" kern="1200" dirty="0" smtClean="0">
              <a:solidFill>
                <a:schemeClr val="bg1">
                  <a:lumMod val="95000"/>
                  <a:lumOff val="5000"/>
                </a:schemeClr>
              </a:solidFill>
            </a:rPr>
            <a:t>Mechanism of action</a:t>
          </a:r>
          <a:endParaRPr lang="en-IN" sz="4800" kern="1200" dirty="0">
            <a:solidFill>
              <a:schemeClr val="bg1">
                <a:lumMod val="95000"/>
                <a:lumOff val="5000"/>
              </a:schemeClr>
            </a:solidFill>
          </a:endParaRPr>
        </a:p>
      </dsp:txBody>
      <dsp:txXfrm>
        <a:off x="0" y="129914"/>
        <a:ext cx="7772400" cy="1048365"/>
      </dsp:txXfrm>
    </dsp:sp>
    <dsp:sp modelId="{137AEEC5-729F-4D7B-B783-2ABF101C5E19}">
      <dsp:nvSpPr>
        <dsp:cNvPr id="0" name=""/>
        <dsp:cNvSpPr/>
      </dsp:nvSpPr>
      <dsp:spPr>
        <a:xfrm>
          <a:off x="0" y="1178279"/>
          <a:ext cx="7772400" cy="32638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IN" sz="2900" kern="1200" dirty="0" smtClean="0"/>
            <a:t>Acts through G protein-coupled oxytocin receptors and the phosphoinositide-calcium second-messenger system to contract uterine smooth muscle</a:t>
          </a:r>
          <a:endParaRPr lang="en-IN" sz="2900" kern="1200" dirty="0"/>
        </a:p>
        <a:p>
          <a:pPr marL="285750" lvl="1" indent="-285750" algn="l" defTabSz="1289050" rtl="0">
            <a:lnSpc>
              <a:spcPct val="90000"/>
            </a:lnSpc>
            <a:spcBef>
              <a:spcPct val="0"/>
            </a:spcBef>
            <a:spcAft>
              <a:spcPct val="15000"/>
            </a:spcAft>
            <a:buChar char="••"/>
          </a:pPr>
          <a:endParaRPr lang="en-IN" sz="2900" kern="1200" dirty="0"/>
        </a:p>
        <a:p>
          <a:pPr marL="285750" lvl="1" indent="-285750" algn="l" defTabSz="1289050" rtl="0">
            <a:lnSpc>
              <a:spcPct val="90000"/>
            </a:lnSpc>
            <a:spcBef>
              <a:spcPct val="0"/>
            </a:spcBef>
            <a:spcAft>
              <a:spcPct val="15000"/>
            </a:spcAft>
            <a:buChar char="••"/>
          </a:pPr>
          <a:endParaRPr lang="en-IN" sz="2900" kern="1200" dirty="0"/>
        </a:p>
        <a:p>
          <a:pPr marL="285750" lvl="1" indent="-285750" algn="l" defTabSz="1289050" rtl="0">
            <a:lnSpc>
              <a:spcPct val="90000"/>
            </a:lnSpc>
            <a:spcBef>
              <a:spcPct val="0"/>
            </a:spcBef>
            <a:spcAft>
              <a:spcPct val="15000"/>
            </a:spcAft>
            <a:buChar char="••"/>
          </a:pPr>
          <a:r>
            <a:rPr lang="en-IN" sz="2900" kern="1200" dirty="0" smtClean="0"/>
            <a:t>Stimulates the release of prostaglandins and leukotrienes that augment uterine contraction</a:t>
          </a:r>
          <a:endParaRPr lang="en-IN" sz="2900" kern="1200" dirty="0"/>
        </a:p>
      </dsp:txBody>
      <dsp:txXfrm>
        <a:off x="0" y="1178279"/>
        <a:ext cx="7772400" cy="326380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4BFF7F-8F6E-401D-8330-B418FF009DEC}">
      <dsp:nvSpPr>
        <dsp:cNvPr id="0" name=""/>
        <dsp:cNvSpPr/>
      </dsp:nvSpPr>
      <dsp:spPr>
        <a:xfrm>
          <a:off x="228570" y="0"/>
          <a:ext cx="7315258" cy="114300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IN" sz="4500" b="1" i="1" kern="1200" dirty="0" smtClean="0"/>
            <a:t>Physiological Roles of Oxytocin</a:t>
          </a:r>
          <a:r>
            <a:rPr lang="en-IN" sz="4500" i="1" kern="1200" dirty="0" smtClean="0"/>
            <a:t> </a:t>
          </a:r>
          <a:endParaRPr lang="en-IN" sz="4500" i="1" kern="1200" dirty="0"/>
        </a:p>
      </dsp:txBody>
      <dsp:txXfrm>
        <a:off x="228570" y="0"/>
        <a:ext cx="7315258" cy="11430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74EB20-A1A0-4573-BAE8-5D295A3F0E45}">
      <dsp:nvSpPr>
        <dsp:cNvPr id="0" name=""/>
        <dsp:cNvSpPr/>
      </dsp:nvSpPr>
      <dsp:spPr>
        <a:xfrm>
          <a:off x="0" y="36900"/>
          <a:ext cx="7772400" cy="818999"/>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IN" sz="3500" b="1" kern="1200" dirty="0" smtClean="0"/>
            <a:t>Induction of Labor</a:t>
          </a:r>
          <a:endParaRPr lang="en-IN" sz="3500" b="1" kern="1200" dirty="0"/>
        </a:p>
      </dsp:txBody>
      <dsp:txXfrm>
        <a:off x="0" y="36900"/>
        <a:ext cx="7772400" cy="818999"/>
      </dsp:txXfrm>
    </dsp:sp>
    <dsp:sp modelId="{4DEB5FE4-0D04-4265-9573-28A705E7F618}">
      <dsp:nvSpPr>
        <dsp:cNvPr id="0" name=""/>
        <dsp:cNvSpPr/>
      </dsp:nvSpPr>
      <dsp:spPr>
        <a:xfrm>
          <a:off x="0" y="956700"/>
          <a:ext cx="7772400" cy="818999"/>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Uterine inertia</a:t>
          </a:r>
          <a:endParaRPr lang="en-IN" sz="3500" kern="1200" dirty="0"/>
        </a:p>
      </dsp:txBody>
      <dsp:txXfrm>
        <a:off x="0" y="956700"/>
        <a:ext cx="7772400" cy="818999"/>
      </dsp:txXfrm>
    </dsp:sp>
    <dsp:sp modelId="{D82A2488-FDFC-4EB9-8704-908617A9513C}">
      <dsp:nvSpPr>
        <dsp:cNvPr id="0" name=""/>
        <dsp:cNvSpPr/>
      </dsp:nvSpPr>
      <dsp:spPr>
        <a:xfrm>
          <a:off x="0" y="1876500"/>
          <a:ext cx="7772400" cy="818999"/>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Postpartum haemorrhage</a:t>
          </a:r>
          <a:endParaRPr lang="en-US" sz="3500" b="1" kern="1200" dirty="0"/>
        </a:p>
      </dsp:txBody>
      <dsp:txXfrm>
        <a:off x="0" y="1876500"/>
        <a:ext cx="7772400" cy="818999"/>
      </dsp:txXfrm>
    </dsp:sp>
    <dsp:sp modelId="{2649A8D4-1CD7-4E57-8911-D2CE8DC02D91}">
      <dsp:nvSpPr>
        <dsp:cNvPr id="0" name=""/>
        <dsp:cNvSpPr/>
      </dsp:nvSpPr>
      <dsp:spPr>
        <a:xfrm>
          <a:off x="0" y="2796300"/>
          <a:ext cx="7772400" cy="818999"/>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Breast engorgment</a:t>
          </a:r>
          <a:endParaRPr lang="en-US" sz="3500" b="1" kern="1200" dirty="0"/>
        </a:p>
      </dsp:txBody>
      <dsp:txXfrm>
        <a:off x="0" y="2796300"/>
        <a:ext cx="7772400" cy="818999"/>
      </dsp:txXfrm>
    </dsp:sp>
    <dsp:sp modelId="{46111D12-8516-4251-8F5B-F395344471F3}">
      <dsp:nvSpPr>
        <dsp:cNvPr id="0" name=""/>
        <dsp:cNvSpPr/>
      </dsp:nvSpPr>
      <dsp:spPr>
        <a:xfrm>
          <a:off x="0" y="3716100"/>
          <a:ext cx="7772400" cy="818999"/>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Oxytocin challenge test</a:t>
          </a:r>
          <a:endParaRPr lang="en-IN" sz="3500" kern="1200" dirty="0"/>
        </a:p>
      </dsp:txBody>
      <dsp:txXfrm>
        <a:off x="0" y="3716100"/>
        <a:ext cx="7772400" cy="8189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83BE0-0804-4961-ABC6-A9760DA05D62}" type="datetimeFigureOut">
              <a:rPr lang="en-IN" smtClean="0"/>
              <a:t>11-03-2014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FF041-1718-4FD3-B8EA-294D4E958625}"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DBFF041-1718-4FD3-B8EA-294D4E958625}" type="slidenum">
              <a:rPr lang="en-IN" smtClean="0"/>
              <a:t>40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17" name="Footer Placeholder 16"/>
          <p:cNvSpPr>
            <a:spLocks noGrp="1"/>
          </p:cNvSpPr>
          <p:nvPr>
            <p:ph type="ftr" sz="quarter" idx="11"/>
          </p:nvPr>
        </p:nvSpPr>
        <p:spPr/>
        <p:txBody>
          <a:bodyPr/>
          <a:lstStyle/>
          <a:p>
            <a:endParaRPr lang="en-IN"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220ADA0-D77A-45FA-AC01-1F7908DE16CA}" type="slidenum">
              <a:rPr lang="en-IN" smtClean="0"/>
              <a:pPr/>
              <a:t>‹#›</a:t>
            </a:fld>
            <a:endParaRPr lang="en-IN"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220ADA0-D77A-45FA-AC01-1F7908DE16CA}"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220ADA0-D77A-45FA-AC01-1F7908DE16CA}"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220ADA0-D77A-45FA-AC01-1F7908DE16CA}" type="slidenum">
              <a:rPr lang="en-IN" smtClean="0"/>
              <a:pPr/>
              <a:t>‹#›</a:t>
            </a:fld>
            <a:endParaRPr lang="en-IN"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5" name="Footer Placeholder 4"/>
          <p:cNvSpPr>
            <a:spLocks noGrp="1"/>
          </p:cNvSpPr>
          <p:nvPr>
            <p:ph type="ftr" sz="quarter" idx="11"/>
          </p:nvPr>
        </p:nvSpPr>
        <p:spPr>
          <a:xfrm>
            <a:off x="800100" y="6172200"/>
            <a:ext cx="4000500" cy="457200"/>
          </a:xfrm>
        </p:spPr>
        <p:txBody>
          <a:bodyPr/>
          <a:lstStyle/>
          <a:p>
            <a:endParaRPr lang="en-IN"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220ADA0-D77A-45FA-AC01-1F7908DE16CA}"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220ADA0-D77A-45FA-AC01-1F7908DE16CA}" type="slidenum">
              <a:rPr lang="en-IN" smtClean="0"/>
              <a:pPr/>
              <a:t>‹#›</a:t>
            </a:fld>
            <a:endParaRPr lang="en-IN"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4220ADA0-D77A-45FA-AC01-1F7908DE16CA}" type="slidenum">
              <a:rPr lang="en-IN" smtClean="0"/>
              <a:pPr/>
              <a:t>‹#›</a:t>
            </a:fld>
            <a:endParaRPr lang="en-IN"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4220ADA0-D77A-45FA-AC01-1F7908DE16CA}"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4220ADA0-D77A-45FA-AC01-1F7908DE16CA}"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220ADA0-D77A-45FA-AC01-1F7908DE16CA}" type="slidenum">
              <a:rPr lang="en-IN" smtClean="0"/>
              <a:pPr/>
              <a:t>‹#›</a:t>
            </a:fld>
            <a:endParaRPr lang="en-IN"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115B42-0337-4D82-B771-95EAC900CF10}" type="datetimeFigureOut">
              <a:rPr lang="en-US" smtClean="0"/>
              <a:pPr/>
              <a:t>3/11/2014</a:t>
            </a:fld>
            <a:endParaRPr lang="en-IN" dirty="0"/>
          </a:p>
        </p:txBody>
      </p:sp>
      <p:sp>
        <p:nvSpPr>
          <p:cNvPr id="6" name="Footer Placeholder 5"/>
          <p:cNvSpPr>
            <a:spLocks noGrp="1"/>
          </p:cNvSpPr>
          <p:nvPr>
            <p:ph type="ftr" sz="quarter" idx="11"/>
          </p:nvPr>
        </p:nvSpPr>
        <p:spPr>
          <a:xfrm>
            <a:off x="914400" y="6172200"/>
            <a:ext cx="3886200" cy="457200"/>
          </a:xfrm>
        </p:spPr>
        <p:txBody>
          <a:bodyPr/>
          <a:lstStyle/>
          <a:p>
            <a:endParaRPr lang="en-IN" dirty="0"/>
          </a:p>
        </p:txBody>
      </p:sp>
      <p:sp>
        <p:nvSpPr>
          <p:cNvPr id="7" name="Slide Number Placeholder 6"/>
          <p:cNvSpPr>
            <a:spLocks noGrp="1"/>
          </p:cNvSpPr>
          <p:nvPr>
            <p:ph type="sldNum" sz="quarter" idx="12"/>
          </p:nvPr>
        </p:nvSpPr>
        <p:spPr>
          <a:xfrm>
            <a:off x="146304" y="6208776"/>
            <a:ext cx="457200" cy="457200"/>
          </a:xfrm>
        </p:spPr>
        <p:txBody>
          <a:bodyPr/>
          <a:lstStyle/>
          <a:p>
            <a:fld id="{4220ADA0-D77A-45FA-AC01-1F7908DE16CA}" type="slidenum">
              <a:rPr lang="en-IN" smtClean="0"/>
              <a:pPr/>
              <a:t>‹#›</a:t>
            </a:fld>
            <a:endParaRPr lang="en-IN"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E115B42-0337-4D82-B771-95EAC900CF10}" type="datetimeFigureOut">
              <a:rPr lang="en-US" smtClean="0"/>
              <a:pPr/>
              <a:t>3/11/2014</a:t>
            </a:fld>
            <a:endParaRPr lang="en-IN"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220ADA0-D77A-45FA-AC01-1F7908DE16CA}" type="slidenum">
              <a:rPr lang="en-IN" smtClean="0"/>
              <a:pPr/>
              <a:t>‹#›</a:t>
            </a:fld>
            <a:endParaRPr lang="en-IN"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dovepress.com/international-journal-of-womens-health-journa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IN" b="1" dirty="0">
              <a:solidFill>
                <a:schemeClr val="bg1"/>
              </a:solidFill>
            </a:endParaRPr>
          </a:p>
        </p:txBody>
      </p:sp>
      <p:sp>
        <p:nvSpPr>
          <p:cNvPr id="2" name="Title 1"/>
          <p:cNvSpPr>
            <a:spLocks noGrp="1"/>
          </p:cNvSpPr>
          <p:nvPr>
            <p:ph type="ctrTitle"/>
          </p:nvPr>
        </p:nvSpPr>
        <p:spPr>
          <a:xfrm>
            <a:off x="0" y="1428736"/>
            <a:ext cx="9144000" cy="1828800"/>
          </a:xfrm>
        </p:spPr>
        <p:style>
          <a:lnRef idx="1">
            <a:schemeClr val="accent2"/>
          </a:lnRef>
          <a:fillRef idx="3">
            <a:schemeClr val="accent2"/>
          </a:fillRef>
          <a:effectRef idx="2">
            <a:schemeClr val="accent2"/>
          </a:effectRef>
          <a:fontRef idx="minor">
            <a:schemeClr val="lt1"/>
          </a:fontRef>
        </p:style>
        <p:txBody>
          <a:bodyPr>
            <a:normAutofit/>
          </a:bodyPr>
          <a:lstStyle/>
          <a:p>
            <a:r>
              <a:rPr lang="en-US" sz="5400" b="1" dirty="0" smtClean="0">
                <a:effectLst>
                  <a:outerShdw blurRad="38100" dist="38100" dir="2700000" algn="tl">
                    <a:srgbClr val="000000">
                      <a:alpha val="43137"/>
                    </a:srgbClr>
                  </a:outerShdw>
                </a:effectLst>
              </a:rPr>
              <a:t>DRUGS ACTING ON UTERUS</a:t>
            </a:r>
            <a:endParaRPr lang="en-IN"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Autofit/>
          </a:bodyPr>
          <a:lstStyle/>
          <a:p>
            <a:pPr>
              <a:buNone/>
            </a:pPr>
            <a:r>
              <a:rPr lang="en-US" sz="2800" b="1" u="sng" dirty="0" smtClean="0">
                <a:solidFill>
                  <a:schemeClr val="bg1">
                    <a:lumMod val="95000"/>
                    <a:lumOff val="5000"/>
                  </a:schemeClr>
                </a:solidFill>
                <a:effectLst>
                  <a:outerShdw blurRad="38100" dist="38100" dir="2700000" algn="tl">
                    <a:srgbClr val="000000">
                      <a:alpha val="43137"/>
                    </a:srgbClr>
                  </a:outerShdw>
                </a:effectLst>
              </a:rPr>
              <a:t>UTERUS</a:t>
            </a:r>
          </a:p>
          <a:p>
            <a:r>
              <a:rPr lang="en-IN" sz="2800" dirty="0" smtClean="0"/>
              <a:t>An eightfold increase in uterine sensitivity to oxytocin occurs in the last half of pregnancy, mostly in the last 9 weeks </a:t>
            </a:r>
          </a:p>
          <a:p>
            <a:pPr lvl="1"/>
            <a:r>
              <a:rPr lang="en-IN" sz="2800" dirty="0" smtClean="0"/>
              <a:t>Accompanied by a thirtyfold increase in oxytocin receptor number between early pregnancy and early labour</a:t>
            </a:r>
            <a:endParaRPr lang="en-US" sz="2800" dirty="0" smtClean="0"/>
          </a:p>
          <a:p>
            <a:pPr>
              <a:buFont typeface="Wingdings" pitchFamily="2" charset="2"/>
              <a:buChar char="§"/>
            </a:pPr>
            <a:r>
              <a:rPr lang="en-US" sz="2800" dirty="0" smtClean="0"/>
              <a:t>   </a:t>
            </a:r>
            <a:r>
              <a:rPr lang="en-IN" sz="2800" dirty="0" smtClean="0"/>
              <a:t>Uterine responsiveness to oxytocin highly dependent on estrogen, which increases the expression of the oxytocin receptors</a:t>
            </a:r>
          </a:p>
          <a:p>
            <a:pPr>
              <a:buFont typeface="Wingdings" pitchFamily="2" charset="2"/>
              <a:buChar char="§"/>
            </a:pPr>
            <a:r>
              <a:rPr lang="en-US" sz="2800" dirty="0" smtClean="0"/>
              <a:t>Increases force and frequency of uterine contractions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428604"/>
            <a:ext cx="8229600" cy="5467368"/>
          </a:xfrm>
        </p:spPr>
        <p:txBody>
          <a:bodyPr>
            <a:noAutofit/>
          </a:bodyPr>
          <a:lstStyle/>
          <a:p>
            <a:pPr>
              <a:buNone/>
            </a:pPr>
            <a:r>
              <a:rPr lang="en-IN" sz="2800" b="1" u="sng" dirty="0" smtClean="0">
                <a:solidFill>
                  <a:schemeClr val="bg1">
                    <a:lumMod val="95000"/>
                    <a:lumOff val="5000"/>
                  </a:schemeClr>
                </a:solidFill>
                <a:effectLst>
                  <a:outerShdw blurRad="38100" dist="38100" dir="2700000" algn="tl">
                    <a:srgbClr val="000000">
                      <a:alpha val="43137"/>
                    </a:srgbClr>
                  </a:outerShdw>
                </a:effectLst>
              </a:rPr>
              <a:t>Breast</a:t>
            </a:r>
          </a:p>
          <a:p>
            <a:pPr>
              <a:buFont typeface="Wingdings" pitchFamily="2" charset="2"/>
              <a:buChar char="§"/>
            </a:pPr>
            <a:r>
              <a:rPr lang="en-IN" sz="2800" dirty="0" smtClean="0"/>
              <a:t>Plays an important physiological role in milk ejection</a:t>
            </a:r>
          </a:p>
          <a:p>
            <a:pPr lvl="1">
              <a:buFont typeface="Wingdings" pitchFamily="2" charset="2"/>
              <a:buChar char="§"/>
            </a:pPr>
            <a:r>
              <a:rPr lang="en-IN" sz="2800" dirty="0" smtClean="0"/>
              <a:t>Stimulation of the breast through suckling or mechanical manipulation induces oxytocin secretion, causing contraction of the myoepithelium that surrounds alveolar channels in the mammary gland</a:t>
            </a:r>
          </a:p>
          <a:p>
            <a:pPr>
              <a:buNone/>
            </a:pPr>
            <a:r>
              <a:rPr lang="en-US" sz="2800" b="1" u="sng" dirty="0" smtClean="0">
                <a:solidFill>
                  <a:schemeClr val="bg1">
                    <a:lumMod val="95000"/>
                    <a:lumOff val="5000"/>
                  </a:schemeClr>
                </a:solidFill>
                <a:effectLst>
                  <a:outerShdw blurRad="38100" dist="38100" dir="2700000" algn="tl">
                    <a:srgbClr val="000000">
                      <a:alpha val="43137"/>
                    </a:srgbClr>
                  </a:outerShdw>
                </a:effectLst>
              </a:rPr>
              <a:t>CVS</a:t>
            </a:r>
          </a:p>
          <a:p>
            <a:pPr>
              <a:buFont typeface="Wingdings" pitchFamily="2" charset="2"/>
              <a:buChar char="§"/>
            </a:pPr>
            <a:r>
              <a:rPr lang="en-US" sz="2800" dirty="0" smtClean="0"/>
              <a:t>Conventional doses-have no effects on BP</a:t>
            </a:r>
          </a:p>
          <a:p>
            <a:pPr>
              <a:buFont typeface="Wingdings" pitchFamily="2" charset="2"/>
              <a:buChar char="§"/>
            </a:pPr>
            <a:r>
              <a:rPr lang="en-US" sz="2800" dirty="0" smtClean="0"/>
              <a:t>Higher doses-fall in BP, reflex tachycardia  </a:t>
            </a:r>
            <a:endParaRPr lang="en-US" sz="2800" b="1" dirty="0" smtClean="0"/>
          </a:p>
          <a:p>
            <a:pPr>
              <a:buNone/>
            </a:pPr>
            <a:r>
              <a:rPr lang="en-US" sz="2800" b="1" u="sng" dirty="0" smtClean="0">
                <a:solidFill>
                  <a:schemeClr val="bg1">
                    <a:lumMod val="95000"/>
                    <a:lumOff val="5000"/>
                  </a:schemeClr>
                </a:solidFill>
                <a:effectLst>
                  <a:outerShdw blurRad="38100" dist="38100" dir="2700000" algn="tl">
                    <a:srgbClr val="000000">
                      <a:alpha val="43137"/>
                    </a:srgbClr>
                  </a:outerShdw>
                </a:effectLst>
              </a:rPr>
              <a:t>KIDNEY</a:t>
            </a:r>
          </a:p>
          <a:p>
            <a:pPr>
              <a:buFont typeface="Wingdings" pitchFamily="2" charset="2"/>
              <a:buChar char="§"/>
            </a:pPr>
            <a:r>
              <a:rPr lang="en-US" sz="2800" dirty="0" smtClean="0"/>
              <a:t>Conventional doses- no effect</a:t>
            </a:r>
          </a:p>
          <a:p>
            <a:pPr>
              <a:buFont typeface="Wingdings" pitchFamily="2" charset="2"/>
              <a:buChar char="§"/>
            </a:pPr>
            <a:r>
              <a:rPr lang="en-US" sz="2800" dirty="0" smtClean="0"/>
              <a:t>In high doses-urine output decreased</a:t>
            </a:r>
            <a:endParaRPr lang="en-IN" sz="2800" dirty="0" smtClean="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785926"/>
            <a:ext cx="7772400" cy="774720"/>
          </a:xfrm>
        </p:spPr>
        <p:txBody>
          <a:bodyPr>
            <a:normAutofit fontScale="90000"/>
          </a:bodyPr>
          <a:lstStyle/>
          <a:p>
            <a:r>
              <a:rPr lang="en-IN" i="1" dirty="0" smtClean="0">
                <a:solidFill>
                  <a:schemeClr val="bg1">
                    <a:lumMod val="95000"/>
                    <a:lumOff val="5000"/>
                  </a:schemeClr>
                </a:solidFill>
                <a:effectLst>
                  <a:outerShdw blurRad="38100" dist="38100" dir="2700000" algn="tl">
                    <a:srgbClr val="000000">
                      <a:alpha val="43137"/>
                    </a:srgbClr>
                  </a:outerShdw>
                </a:effectLst>
              </a:rPr>
              <a:t>Clinical Uses of Oxytocin </a:t>
            </a:r>
            <a:br>
              <a:rPr lang="en-IN" i="1" dirty="0" smtClean="0">
                <a:solidFill>
                  <a:schemeClr val="bg1">
                    <a:lumMod val="95000"/>
                    <a:lumOff val="5000"/>
                  </a:schemeClr>
                </a:solidFill>
                <a:effectLst>
                  <a:outerShdw blurRad="38100" dist="38100" dir="2700000" algn="tl">
                    <a:srgbClr val="000000">
                      <a:alpha val="43137"/>
                    </a:srgbClr>
                  </a:outerShdw>
                </a:effectLst>
              </a:rPr>
            </a:br>
            <a:r>
              <a:rPr lang="en-IN" i="1" dirty="0" smtClean="0"/>
              <a:t/>
            </a:r>
            <a:br>
              <a:rPr lang="en-IN" i="1" dirty="0" smtClean="0"/>
            </a:br>
            <a:endParaRPr lang="en-IN" i="1" dirty="0"/>
          </a:p>
        </p:txBody>
      </p:sp>
      <p:graphicFrame>
        <p:nvGraphicFramePr>
          <p:cNvPr id="5" name="Content Placeholder 4"/>
          <p:cNvGraphicFramePr>
            <a:graphicFrameLocks noGrp="1"/>
          </p:cNvGraphicFramePr>
          <p:nvPr>
            <p:ph sz="quarter" idx="1"/>
          </p:nvPr>
        </p:nvGraphicFramePr>
        <p:xfrm>
          <a:off x="571472" y="1857364"/>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rmAutofit lnSpcReduction="10000"/>
          </a:bodyPr>
          <a:lstStyle/>
          <a:p>
            <a:r>
              <a:rPr lang="en-US" sz="3600" dirty="0" smtClean="0"/>
              <a:t>Injudicious use</a:t>
            </a:r>
          </a:p>
          <a:p>
            <a:pPr lvl="1"/>
            <a:r>
              <a:rPr lang="en-US" sz="3600" dirty="0" smtClean="0"/>
              <a:t>Maternal and foetal soft tissue injury</a:t>
            </a:r>
          </a:p>
          <a:p>
            <a:pPr lvl="1"/>
            <a:r>
              <a:rPr lang="en-US" sz="3600" dirty="0" smtClean="0"/>
              <a:t>Rupture of uterus</a:t>
            </a:r>
          </a:p>
          <a:p>
            <a:pPr lvl="1"/>
            <a:r>
              <a:rPr lang="en-US" sz="3600" dirty="0" smtClean="0"/>
              <a:t>Foetal asphyxia</a:t>
            </a:r>
          </a:p>
          <a:p>
            <a:pPr lvl="1"/>
            <a:r>
              <a:rPr lang="en-US" sz="3600" dirty="0" smtClean="0"/>
              <a:t>Death</a:t>
            </a:r>
          </a:p>
          <a:p>
            <a:r>
              <a:rPr lang="en-US" sz="3600" dirty="0" smtClean="0"/>
              <a:t>Water intoxication</a:t>
            </a:r>
          </a:p>
          <a:p>
            <a:pPr lvl="1"/>
            <a:r>
              <a:rPr lang="en-US" sz="3400" dirty="0" smtClean="0"/>
              <a:t>Because of ADH like effect of large doses, given along with i.v. fluids</a:t>
            </a:r>
          </a:p>
          <a:p>
            <a:endParaRPr lang="en-IN"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0"/>
          <a:ext cx="7772400" cy="785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857224" y="857232"/>
            <a:ext cx="7772400" cy="4572000"/>
          </a:xfrm>
        </p:spPr>
        <p:txBody>
          <a:bodyPr>
            <a:noAutofit/>
          </a:bodyPr>
          <a:lstStyle/>
          <a:p>
            <a:r>
              <a:rPr lang="en-IN" sz="3200" dirty="0" smtClean="0"/>
              <a:t>Ergot alkaloids are produced by </a:t>
            </a:r>
            <a:r>
              <a:rPr lang="en-IN" sz="3200" i="1" dirty="0" smtClean="0"/>
              <a:t>Claviceps purpurea</a:t>
            </a:r>
            <a:r>
              <a:rPr lang="en-IN" sz="3200" dirty="0" smtClean="0"/>
              <a:t>, a fungus that infects grasses and grains—especially rye—under damp growing or storage conditions</a:t>
            </a:r>
          </a:p>
          <a:p>
            <a:r>
              <a:rPr lang="en-US" sz="3200" dirty="0" smtClean="0"/>
              <a:t>Ergot had been used to quicken labour in the 19</a:t>
            </a:r>
            <a:r>
              <a:rPr lang="en-US" sz="3200" baseline="30000" dirty="0" smtClean="0"/>
              <a:t>th</a:t>
            </a:r>
            <a:r>
              <a:rPr lang="en-US" sz="3200" dirty="0" smtClean="0"/>
              <a:t> centaury</a:t>
            </a:r>
          </a:p>
          <a:p>
            <a:r>
              <a:rPr lang="en-US" sz="3200" dirty="0" smtClean="0"/>
              <a:t>But its dangers were recognized and its given only after delivery</a:t>
            </a:r>
          </a:p>
          <a:p>
            <a:r>
              <a:rPr lang="en-US" sz="3600" dirty="0" smtClean="0">
                <a:solidFill>
                  <a:schemeClr val="accent2">
                    <a:lumMod val="20000"/>
                    <a:lumOff val="80000"/>
                  </a:schemeClr>
                </a:solidFill>
                <a:effectLst>
                  <a:outerShdw blurRad="38100" dist="38100" dir="2700000" algn="tl">
                    <a:srgbClr val="000000">
                      <a:alpha val="43137"/>
                    </a:srgbClr>
                  </a:outerShdw>
                </a:effectLst>
              </a:rPr>
              <a:t>Dale and burger</a:t>
            </a:r>
            <a:r>
              <a:rPr lang="en-US" sz="3600" dirty="0" smtClean="0">
                <a:solidFill>
                  <a:schemeClr val="accent2">
                    <a:lumMod val="20000"/>
                    <a:lumOff val="80000"/>
                  </a:schemeClr>
                </a:solidFill>
              </a:rPr>
              <a:t> </a:t>
            </a:r>
            <a:r>
              <a:rPr lang="en-US" sz="3200" dirty="0" smtClean="0"/>
              <a:t>isolated ergot alkloids in </a:t>
            </a:r>
            <a:r>
              <a:rPr lang="en-US" sz="3200" dirty="0" smtClean="0">
                <a:solidFill>
                  <a:schemeClr val="accent2">
                    <a:lumMod val="20000"/>
                    <a:lumOff val="80000"/>
                  </a:schemeClr>
                </a:solidFill>
                <a:effectLst>
                  <a:outerShdw blurRad="38100" dist="38100" dir="2700000" algn="tl">
                    <a:srgbClr val="000000">
                      <a:alpha val="43137"/>
                    </a:srgbClr>
                  </a:outerShdw>
                </a:effectLst>
              </a:rPr>
              <a:t>1906</a:t>
            </a:r>
          </a:p>
          <a:p>
            <a:r>
              <a:rPr lang="en-US" sz="3600" dirty="0" smtClean="0">
                <a:solidFill>
                  <a:schemeClr val="accent2">
                    <a:lumMod val="20000"/>
                    <a:lumOff val="80000"/>
                  </a:schemeClr>
                </a:solidFill>
                <a:effectLst>
                  <a:outerShdw blurRad="38100" dist="38100" dir="2700000" algn="tl">
                    <a:srgbClr val="000000">
                      <a:alpha val="43137"/>
                    </a:srgbClr>
                  </a:outerShdw>
                </a:effectLst>
              </a:rPr>
              <a:t>Ergometrine</a:t>
            </a:r>
            <a:r>
              <a:rPr lang="en-US" sz="3200" dirty="0" smtClean="0">
                <a:solidFill>
                  <a:schemeClr val="accent2">
                    <a:lumMod val="20000"/>
                    <a:lumOff val="80000"/>
                  </a:schemeClr>
                </a:solidFill>
                <a:effectLst>
                  <a:outerShdw blurRad="38100" dist="38100" dir="2700000" algn="tl">
                    <a:srgbClr val="000000">
                      <a:alpha val="43137"/>
                    </a:srgbClr>
                  </a:outerShdw>
                </a:effectLst>
              </a:rPr>
              <a:t> </a:t>
            </a:r>
            <a:r>
              <a:rPr lang="en-US" sz="3200" dirty="0" smtClean="0"/>
              <a:t>was isolated in 1935</a:t>
            </a:r>
            <a:endParaRPr lang="en-IN"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928662" y="1428736"/>
            <a:ext cx="7772400" cy="4572000"/>
          </a:xfrm>
        </p:spPr>
        <p:style>
          <a:lnRef idx="2">
            <a:schemeClr val="accent4"/>
          </a:lnRef>
          <a:fillRef idx="1">
            <a:schemeClr val="lt1"/>
          </a:fillRef>
          <a:effectRef idx="0">
            <a:schemeClr val="accent4"/>
          </a:effectRef>
          <a:fontRef idx="minor">
            <a:schemeClr val="dk1"/>
          </a:fontRef>
        </p:style>
        <p:txBody>
          <a:bodyPr>
            <a:normAutofit/>
          </a:bodyPr>
          <a:lstStyle/>
          <a:p>
            <a:pPr>
              <a:buNone/>
            </a:pPr>
            <a:r>
              <a:rPr lang="en-US" sz="3200" dirty="0" smtClean="0">
                <a:effectLst>
                  <a:outerShdw blurRad="38100" dist="38100" dir="2700000" algn="tl">
                    <a:srgbClr val="000000">
                      <a:alpha val="43137"/>
                    </a:srgbClr>
                  </a:outerShdw>
                </a:effectLst>
              </a:rPr>
              <a:t>AMINE ALKLOID</a:t>
            </a:r>
          </a:p>
          <a:p>
            <a:r>
              <a:rPr lang="en-US" sz="3200" dirty="0" smtClean="0"/>
              <a:t>Ergometrine (Ergonovine)</a:t>
            </a:r>
          </a:p>
          <a:p>
            <a:pPr>
              <a:buNone/>
            </a:pPr>
            <a:r>
              <a:rPr lang="en-US" sz="3200" dirty="0" smtClean="0">
                <a:effectLst>
                  <a:outerShdw blurRad="38100" dist="38100" dir="2700000" algn="tl">
                    <a:srgbClr val="000000">
                      <a:alpha val="43137"/>
                    </a:srgbClr>
                  </a:outerShdw>
                </a:effectLst>
              </a:rPr>
              <a:t>AMINO ACID ALKLOID</a:t>
            </a:r>
          </a:p>
          <a:p>
            <a:r>
              <a:rPr lang="en-US" sz="3200" dirty="0" smtClean="0"/>
              <a:t>Ergotamine</a:t>
            </a:r>
          </a:p>
          <a:p>
            <a:r>
              <a:rPr lang="en-US" sz="3200" dirty="0" smtClean="0"/>
              <a:t>Ergotoxine</a:t>
            </a:r>
          </a:p>
          <a:p>
            <a:endParaRPr lang="en-I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solidFill>
                  <a:schemeClr val="bg1">
                    <a:lumMod val="95000"/>
                    <a:lumOff val="5000"/>
                  </a:schemeClr>
                </a:solidFill>
                <a:effectLst>
                  <a:outerShdw blurRad="38100" dist="38100" dir="2700000" algn="tl">
                    <a:srgbClr val="000000">
                      <a:alpha val="43137"/>
                    </a:srgbClr>
                  </a:outerShdw>
                </a:effectLst>
              </a:rPr>
              <a:t>OTHER SEMISYNTHETIC DERIVATIVES</a:t>
            </a:r>
            <a:endParaRPr lang="en-IN" b="1" dirty="0">
              <a:solidFill>
                <a:schemeClr val="bg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lstStyle/>
          <a:p>
            <a:r>
              <a:rPr lang="en-US" dirty="0" smtClean="0"/>
              <a:t>DIHYDROERGOTAMINE</a:t>
            </a:r>
          </a:p>
          <a:p>
            <a:r>
              <a:rPr lang="en-US" dirty="0" smtClean="0"/>
              <a:t>BROMOCRIPTINE</a:t>
            </a:r>
          </a:p>
          <a:p>
            <a:r>
              <a:rPr lang="en-US" dirty="0" smtClean="0"/>
              <a:t>METHYLSERGIDE</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strVal val="#ppt_w*0.70"/>
                                          </p:val>
                                        </p:tav>
                                        <p:tav tm="100000">
                                          <p:val>
                                            <p:strVal val="#ppt_w"/>
                                          </p:val>
                                        </p:tav>
                                      </p:tavLst>
                                    </p:anim>
                                    <p:anim calcmode="lin" valueType="num">
                                      <p:cBhvr>
                                        <p:cTn id="15" dur="1000" fill="hold"/>
                                        <p:tgtEl>
                                          <p:spTgt spid="3">
                                            <p:bg/>
                                          </p:spTgt>
                                        </p:tgtEl>
                                        <p:attrNameLst>
                                          <p:attrName>ppt_h</p:attrName>
                                        </p:attrNameLst>
                                      </p:cBhvr>
                                      <p:tavLst>
                                        <p:tav tm="0">
                                          <p:val>
                                            <p:strVal val="#ppt_h"/>
                                          </p:val>
                                        </p:tav>
                                        <p:tav tm="100000">
                                          <p:val>
                                            <p:strVal val="#ppt_h"/>
                                          </p:val>
                                        </p:tav>
                                      </p:tavLst>
                                    </p:anim>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43890" cy="857232"/>
          </a:xfrm>
        </p:spPr>
        <p:style>
          <a:lnRef idx="1">
            <a:schemeClr val="accent1"/>
          </a:lnRef>
          <a:fillRef idx="2">
            <a:schemeClr val="accent1"/>
          </a:fillRef>
          <a:effectRef idx="1">
            <a:schemeClr val="accent1"/>
          </a:effectRef>
          <a:fontRef idx="minor">
            <a:schemeClr val="dk1"/>
          </a:fontRef>
        </p:style>
        <p:txBody>
          <a:bodyPr>
            <a:normAutofit/>
          </a:bodyPr>
          <a:lstStyle/>
          <a:p>
            <a:r>
              <a:rPr lang="en-IN" b="1" dirty="0" smtClean="0">
                <a:solidFill>
                  <a:schemeClr val="bg1">
                    <a:lumMod val="95000"/>
                    <a:lumOff val="5000"/>
                  </a:schemeClr>
                </a:solidFill>
                <a:effectLst>
                  <a:outerShdw blurRad="38100" dist="38100" dir="2700000" algn="tl">
                    <a:srgbClr val="000000">
                      <a:alpha val="43137"/>
                    </a:srgbClr>
                  </a:outerShdw>
                </a:effectLst>
              </a:rPr>
              <a:t>Chemistry</a:t>
            </a:r>
            <a:endParaRPr lang="en-IN" b="1" dirty="0">
              <a:solidFill>
                <a:schemeClr val="bg1">
                  <a:lumMod val="95000"/>
                  <a:lumOff val="5000"/>
                </a:schemeClr>
              </a:solidFill>
              <a:effectLst>
                <a:outerShdw blurRad="38100" dist="38100" dir="2700000" algn="tl">
                  <a:srgbClr val="000000">
                    <a:alpha val="43137"/>
                  </a:srgbClr>
                </a:outerShdw>
              </a:effectLst>
            </a:endParaRPr>
          </a:p>
        </p:txBody>
      </p:sp>
      <p:pic>
        <p:nvPicPr>
          <p:cNvPr id="20482" name="Picture 2"/>
          <p:cNvPicPr>
            <a:picLocks noGrp="1" noChangeAspect="1" noChangeArrowheads="1"/>
          </p:cNvPicPr>
          <p:nvPr>
            <p:ph sz="quarter" idx="1"/>
          </p:nvPr>
        </p:nvPicPr>
        <p:blipFill>
          <a:blip r:embed="rId2" cstate="print"/>
          <a:srcRect l="9983" t="22640" r="12089" b="36672"/>
          <a:stretch>
            <a:fillRect/>
          </a:stretch>
        </p:blipFill>
        <p:spPr bwMode="auto">
          <a:xfrm>
            <a:off x="571472" y="1785926"/>
            <a:ext cx="7072362" cy="4643470"/>
          </a:xfrm>
          <a:prstGeom prst="rect">
            <a:avLst/>
          </a:prstGeom>
          <a:noFill/>
          <a:ln w="9525">
            <a:noFill/>
            <a:miter lim="800000"/>
            <a:headEnd/>
            <a:tailEnd/>
          </a:ln>
          <a:effectLst/>
        </p:spPr>
      </p:pic>
      <p:sp>
        <p:nvSpPr>
          <p:cNvPr id="5" name="Rectangle 4"/>
          <p:cNvSpPr/>
          <p:nvPr/>
        </p:nvSpPr>
        <p:spPr>
          <a:xfrm>
            <a:off x="571472" y="928670"/>
            <a:ext cx="7929618" cy="83099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tabLst>
                <a:tab pos="2155825" algn="l"/>
              </a:tabLst>
            </a:pPr>
            <a:r>
              <a:rPr lang="en-US" sz="2400" b="1" dirty="0" smtClean="0"/>
              <a:t>Tetra cyclic indole containing compounds (derivative of lysergic acid)</a:t>
            </a:r>
            <a:endParaRPr lang="en-IN"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Autofit/>
          </a:bodyPr>
          <a:lstStyle/>
          <a:p>
            <a:r>
              <a:rPr lang="en-US" sz="2800" dirty="0" smtClean="0"/>
              <a:t>In contrast to amino acid alkaloids, </a:t>
            </a:r>
            <a:r>
              <a:rPr lang="en-US" sz="2800" dirty="0" smtClean="0">
                <a:effectLst>
                  <a:outerShdw blurRad="38100" dist="38100" dir="2700000" algn="tl">
                    <a:srgbClr val="000000">
                      <a:alpha val="43137"/>
                    </a:srgbClr>
                  </a:outerShdw>
                </a:effectLst>
              </a:rPr>
              <a:t>ergometrine</a:t>
            </a:r>
            <a:r>
              <a:rPr lang="en-US" sz="2800" dirty="0" smtClean="0"/>
              <a:t> and </a:t>
            </a:r>
            <a:r>
              <a:rPr lang="en-US" sz="2800" dirty="0" smtClean="0">
                <a:effectLst>
                  <a:outerShdw blurRad="38100" dist="38100" dir="2700000" algn="tl">
                    <a:srgbClr val="000000">
                      <a:alpha val="43137"/>
                    </a:srgbClr>
                  </a:outerShdw>
                </a:effectLst>
              </a:rPr>
              <a:t>methylergometrine</a:t>
            </a:r>
            <a:r>
              <a:rPr lang="en-US" sz="2800" dirty="0" smtClean="0"/>
              <a:t>-rapidly and nearly completely absorbed from oral route</a:t>
            </a:r>
          </a:p>
          <a:p>
            <a:r>
              <a:rPr lang="en-US" sz="2800" u="sng" dirty="0" smtClean="0"/>
              <a:t>The onset of uterine action is:</a:t>
            </a:r>
          </a:p>
          <a:p>
            <a:pPr lvl="1"/>
            <a:r>
              <a:rPr lang="en-US" sz="2800" dirty="0" smtClean="0"/>
              <a:t>Oral-15 mins</a:t>
            </a:r>
          </a:p>
          <a:p>
            <a:pPr lvl="1"/>
            <a:r>
              <a:rPr lang="en-US" sz="2800" dirty="0" smtClean="0"/>
              <a:t>i.m.-5 mins</a:t>
            </a:r>
          </a:p>
          <a:p>
            <a:pPr lvl="1"/>
            <a:r>
              <a:rPr lang="en-US" sz="2800" dirty="0" smtClean="0"/>
              <a:t>i.v.-almost immediate</a:t>
            </a:r>
          </a:p>
          <a:p>
            <a:r>
              <a:rPr lang="en-US" sz="2800" dirty="0" smtClean="0"/>
              <a:t>Partly metabolized by liver </a:t>
            </a:r>
          </a:p>
          <a:p>
            <a:r>
              <a:rPr lang="en-US" sz="2800" dirty="0" smtClean="0"/>
              <a:t>Excreted in urine</a:t>
            </a:r>
          </a:p>
          <a:p>
            <a:r>
              <a:rPr lang="en-US" sz="2800" dirty="0" smtClean="0"/>
              <a:t>Plasma half life-1 to2 hrs</a:t>
            </a:r>
          </a:p>
          <a:p>
            <a:r>
              <a:rPr lang="en-US" sz="2800" dirty="0" smtClean="0"/>
              <a:t>Effect of single dose-3 to 4 hrs</a:t>
            </a: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rmAutofit/>
          </a:bodyPr>
          <a:lstStyle/>
          <a:p>
            <a:pPr>
              <a:buNone/>
            </a:pPr>
            <a:r>
              <a:rPr lang="en-IN" sz="3600" b="1" dirty="0" smtClean="0">
                <a:effectLst>
                  <a:outerShdw blurRad="38100" dist="38100" dir="2700000" algn="tl">
                    <a:srgbClr val="000000">
                      <a:alpha val="43137"/>
                    </a:srgbClr>
                  </a:outerShdw>
                </a:effectLst>
              </a:rPr>
              <a:t>Mechanism of Action</a:t>
            </a:r>
          </a:p>
          <a:p>
            <a:r>
              <a:rPr lang="en-US" sz="3600" dirty="0" smtClean="0"/>
              <a:t>Partial alpha </a:t>
            </a:r>
            <a:r>
              <a:rPr lang="en-IN" sz="3600" dirty="0" smtClean="0"/>
              <a:t>adrenoceptor agonist</a:t>
            </a:r>
          </a:p>
          <a:p>
            <a:r>
              <a:rPr lang="en-IN" sz="3600" dirty="0" smtClean="0"/>
              <a:t>Partial serotonin Receptor (5-HT</a:t>
            </a:r>
            <a:r>
              <a:rPr lang="en-IN" sz="3600" baseline="-25000" dirty="0" smtClean="0"/>
              <a:t>2</a:t>
            </a:r>
            <a:r>
              <a:rPr lang="en-IN" sz="3600" dirty="0" smtClean="0"/>
              <a:t>) agonist</a:t>
            </a:r>
          </a:p>
          <a:p>
            <a:r>
              <a:rPr lang="en-IN" sz="3600" dirty="0" smtClean="0"/>
              <a:t>Powerful uterine Smooth Muscle Stimulation</a:t>
            </a:r>
            <a:br>
              <a:rPr lang="en-IN" sz="3600" dirty="0" smtClean="0"/>
            </a:br>
            <a:endParaRPr lang="en-I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scene3d>
            <a:camera prst="obliqueTopLeft"/>
            <a:lightRig rig="threePt" dir="t"/>
          </a:scene3d>
        </p:spPr>
        <p:txBody>
          <a:bodyPr>
            <a:noAutofit/>
          </a:bodyPr>
          <a:lstStyle/>
          <a:p>
            <a:pPr>
              <a:buFont typeface="Wingdings" pitchFamily="2" charset="2"/>
              <a:buChar char="ü"/>
            </a:pPr>
            <a:r>
              <a:rPr lang="en-US" sz="3200" dirty="0" smtClean="0"/>
              <a:t>Drugs acting on uterus primarily affect </a:t>
            </a:r>
            <a:r>
              <a:rPr lang="en-US" sz="3200" u="sng" dirty="0" smtClean="0"/>
              <a:t>endometrium</a:t>
            </a:r>
            <a:r>
              <a:rPr lang="en-US" sz="3200" dirty="0" smtClean="0"/>
              <a:t> or </a:t>
            </a:r>
            <a:r>
              <a:rPr lang="en-US" sz="3200" u="sng" dirty="0" smtClean="0"/>
              <a:t>myometrium</a:t>
            </a:r>
          </a:p>
          <a:p>
            <a:pPr>
              <a:buFont typeface="Wingdings" pitchFamily="2" charset="2"/>
              <a:buChar char="ü"/>
            </a:pPr>
            <a:endParaRPr lang="en-US" sz="3200" dirty="0" smtClean="0"/>
          </a:p>
          <a:p>
            <a:pPr>
              <a:buFont typeface="Wingdings" pitchFamily="2" charset="2"/>
              <a:buChar char="ü"/>
            </a:pPr>
            <a:r>
              <a:rPr lang="en-US" sz="3200" dirty="0" smtClean="0"/>
              <a:t>Myometrium receives both sympathetic and parasympathetic innervations, autonomic drugs affect its motility</a:t>
            </a:r>
          </a:p>
          <a:p>
            <a:pPr>
              <a:buFont typeface="Wingdings" pitchFamily="2" charset="2"/>
              <a:buChar char="ü"/>
            </a:pPr>
            <a:endParaRPr lang="en-US" sz="3200" dirty="0" smtClean="0"/>
          </a:p>
          <a:p>
            <a:pPr>
              <a:buFont typeface="Wingdings" pitchFamily="2" charset="2"/>
              <a:buChar char="ü"/>
            </a:pPr>
            <a:r>
              <a:rPr lang="en-US" sz="3200" dirty="0" smtClean="0"/>
              <a:t>The most important drugs affecting endometrium are estrogen, progestins and their antagonists</a:t>
            </a:r>
          </a:p>
          <a:p>
            <a:pPr>
              <a:buFont typeface="Wingdings" pitchFamily="2" charset="2"/>
              <a:buChar char="ü"/>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IN" b="1" i="1" dirty="0" smtClean="0">
                <a:solidFill>
                  <a:schemeClr val="bg1">
                    <a:lumMod val="95000"/>
                    <a:lumOff val="5000"/>
                  </a:schemeClr>
                </a:solidFill>
              </a:rPr>
              <a:t>Physiological Roles of </a:t>
            </a:r>
            <a:r>
              <a:rPr lang="en-IN" b="1" i="1" dirty="0" smtClean="0">
                <a:solidFill>
                  <a:schemeClr val="bg1">
                    <a:lumMod val="95000"/>
                    <a:lumOff val="5000"/>
                  </a:schemeClr>
                </a:solidFill>
                <a:effectLst>
                  <a:outerShdw blurRad="38100" dist="38100" dir="2700000" algn="tl">
                    <a:srgbClr val="000000">
                      <a:alpha val="43137"/>
                    </a:srgbClr>
                  </a:outerShdw>
                </a:effectLst>
              </a:rPr>
              <a:t>ERGOMETRINE</a:t>
            </a:r>
            <a:endParaRPr lang="en-IN"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style>
          <a:lnRef idx="2">
            <a:schemeClr val="accent4"/>
          </a:lnRef>
          <a:fillRef idx="1">
            <a:schemeClr val="lt1"/>
          </a:fillRef>
          <a:effectRef idx="0">
            <a:schemeClr val="accent4"/>
          </a:effectRef>
          <a:fontRef idx="minor">
            <a:schemeClr val="dk1"/>
          </a:fontRef>
        </p:style>
        <p:txBody>
          <a:bodyPr/>
          <a:lstStyle/>
          <a:p>
            <a:pPr>
              <a:buNone/>
            </a:pPr>
            <a:r>
              <a:rPr lang="en-IN" sz="3600" b="1" dirty="0" smtClean="0">
                <a:effectLst>
                  <a:outerShdw blurRad="38100" dist="38100" dir="2700000" algn="tl">
                    <a:srgbClr val="000000">
                      <a:alpha val="43137"/>
                    </a:srgbClr>
                  </a:outerShdw>
                </a:effectLst>
              </a:rPr>
              <a:t>Uterine Smooth Muscle</a:t>
            </a:r>
          </a:p>
          <a:p>
            <a:r>
              <a:rPr lang="en-IN" sz="3200" dirty="0" smtClean="0"/>
              <a:t>Sensitivity of the uterus to the stimulant effects of ergot increases dramatically during pregnancy,  </a:t>
            </a:r>
          </a:p>
          <a:p>
            <a:pPr lvl="1"/>
            <a:r>
              <a:rPr lang="en-IN" sz="3200" dirty="0" smtClean="0"/>
              <a:t>because of increasing dominance of  alpha</a:t>
            </a:r>
            <a:r>
              <a:rPr lang="en-IN" sz="3200" baseline="-25000" dirty="0" smtClean="0"/>
              <a:t>1</a:t>
            </a:r>
            <a:r>
              <a:rPr lang="en-IN" sz="3200" dirty="0" smtClean="0"/>
              <a:t> receptors as pregnancy progresses</a:t>
            </a:r>
          </a:p>
          <a:p>
            <a:endParaRPr lang="en-IN" sz="3200" dirty="0" smtClean="0"/>
          </a:p>
          <a:p>
            <a:r>
              <a:rPr lang="en-IN" sz="3200" dirty="0" smtClean="0"/>
              <a:t>As a result, the uterus at term is more sensitive to ergot than earlier in pregnancy </a:t>
            </a:r>
            <a:endParaRPr lang="en-I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normAutofit/>
          </a:bodyPr>
          <a:lstStyle/>
          <a:p>
            <a:pPr>
              <a:buNone/>
            </a:pPr>
            <a:r>
              <a:rPr lang="en-US" sz="3600" b="1" dirty="0" smtClean="0">
                <a:solidFill>
                  <a:schemeClr val="bg1">
                    <a:lumMod val="95000"/>
                    <a:lumOff val="5000"/>
                  </a:schemeClr>
                </a:solidFill>
                <a:effectLst>
                  <a:outerShdw blurRad="38100" dist="38100" dir="2700000" algn="tl">
                    <a:srgbClr val="000000">
                      <a:alpha val="43137"/>
                    </a:srgbClr>
                  </a:outerShdw>
                </a:effectLst>
              </a:rPr>
              <a:t>CVS</a:t>
            </a:r>
          </a:p>
          <a:p>
            <a:pPr>
              <a:buFont typeface="Wingdings" pitchFamily="2" charset="2"/>
              <a:buChar char="§"/>
            </a:pPr>
            <a:r>
              <a:rPr lang="en-US" sz="3600" dirty="0" smtClean="0"/>
              <a:t>Weaker  vasoconstrictor than ergotamine</a:t>
            </a:r>
          </a:p>
          <a:p>
            <a:pPr>
              <a:buFont typeface="Wingdings" pitchFamily="2" charset="2"/>
              <a:buChar char="§"/>
            </a:pPr>
            <a:r>
              <a:rPr lang="en-US" sz="3600" dirty="0" smtClean="0"/>
              <a:t>Though they can rise BP, not significant at doses in obstetrics  </a:t>
            </a:r>
          </a:p>
          <a:p>
            <a:pPr>
              <a:buNone/>
            </a:pPr>
            <a:r>
              <a:rPr lang="en-US" sz="3600" b="1" dirty="0" smtClean="0">
                <a:solidFill>
                  <a:schemeClr val="bg1">
                    <a:lumMod val="95000"/>
                    <a:lumOff val="5000"/>
                  </a:schemeClr>
                </a:solidFill>
                <a:effectLst>
                  <a:outerShdw blurRad="38100" dist="38100" dir="2700000" algn="tl">
                    <a:srgbClr val="000000">
                      <a:alpha val="43137"/>
                    </a:srgbClr>
                  </a:outerShdw>
                </a:effectLst>
              </a:rPr>
              <a:t>GIT</a:t>
            </a:r>
          </a:p>
          <a:p>
            <a:pPr>
              <a:buFont typeface="Wingdings" pitchFamily="2" charset="2"/>
              <a:buChar char="§"/>
            </a:pPr>
            <a:r>
              <a:rPr lang="en-US" sz="3600" dirty="0" smtClean="0"/>
              <a:t>High doses- increase peristalsis</a:t>
            </a:r>
          </a:p>
          <a:p>
            <a:pPr>
              <a:buNone/>
            </a:pPr>
            <a:endParaRPr lang="en-US" sz="3600" dirty="0" smtClean="0"/>
          </a:p>
          <a:p>
            <a:pPr>
              <a:buNone/>
            </a:pPr>
            <a:endParaRPr lang="en-IN" sz="3600" b="1"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00034" y="214290"/>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effectLst>
            <a:glow rad="63500">
              <a:schemeClr val="accent1">
                <a:satMod val="175000"/>
                <a:alpha val="40000"/>
              </a:schemeClr>
            </a:glow>
            <a:innerShdw blurRad="63500" dist="50800" dir="8100000">
              <a:prstClr val="black">
                <a:alpha val="50000"/>
              </a:prstClr>
            </a:innerShdw>
          </a:effectLst>
        </p:spPr>
        <p:txBody>
          <a:bodyPr>
            <a:noAutofit/>
          </a:bodyPr>
          <a:lstStyle/>
          <a:p>
            <a:r>
              <a:rPr lang="en-US" sz="3200" dirty="0" smtClean="0"/>
              <a:t>Nausea, vomiting</a:t>
            </a:r>
          </a:p>
          <a:p>
            <a:r>
              <a:rPr lang="en-US" sz="3200" dirty="0" smtClean="0"/>
              <a:t>Rise in BP</a:t>
            </a:r>
          </a:p>
          <a:p>
            <a:r>
              <a:rPr lang="en-US" sz="3200" dirty="0" smtClean="0"/>
              <a:t>High dose-decrease milk secretion</a:t>
            </a:r>
          </a:p>
          <a:p>
            <a:r>
              <a:rPr lang="en-US" sz="3200" dirty="0" smtClean="0"/>
              <a:t>Ergometrine should be avoided:</a:t>
            </a:r>
          </a:p>
          <a:p>
            <a:pPr lvl="1"/>
            <a:r>
              <a:rPr lang="en-US" sz="3200" dirty="0" smtClean="0"/>
              <a:t>Patients with hypertension, vascular disease</a:t>
            </a:r>
          </a:p>
          <a:p>
            <a:pPr lvl="1"/>
            <a:r>
              <a:rPr lang="en-US" sz="3200" dirty="0" smtClean="0"/>
              <a:t>Presence of sepsis</a:t>
            </a:r>
          </a:p>
          <a:p>
            <a:pPr lvl="1"/>
            <a:r>
              <a:rPr lang="en-US" sz="3200" dirty="0" smtClean="0"/>
              <a:t>Liver and kidney disease </a:t>
            </a:r>
          </a:p>
          <a:p>
            <a:r>
              <a:rPr lang="en-US" sz="3200" dirty="0" smtClean="0"/>
              <a:t>Contraindicated during pregnancy and before 3</a:t>
            </a:r>
            <a:r>
              <a:rPr lang="en-US" sz="3200" baseline="30000" dirty="0" smtClean="0"/>
              <a:t>rd</a:t>
            </a:r>
            <a:r>
              <a:rPr lang="en-US" sz="3200" dirty="0" smtClean="0"/>
              <a:t> stage of labour</a:t>
            </a:r>
            <a:endParaRPr lang="en-I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274638"/>
          <a:ext cx="4514856"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IN" sz="4400" dirty="0" smtClean="0"/>
              <a:t>Postpartum Haemorrhage</a:t>
            </a:r>
          </a:p>
          <a:p>
            <a:r>
              <a:rPr lang="en-US" sz="4400" dirty="0" smtClean="0"/>
              <a:t>After cesarean section/ instrumental delivery-to prevent uterine atony</a:t>
            </a:r>
          </a:p>
          <a:p>
            <a:r>
              <a:rPr lang="en-US" sz="4400" dirty="0" smtClean="0"/>
              <a:t>To ensure normal involution</a:t>
            </a:r>
            <a:endParaRPr lang="en-IN" sz="4400"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IN" b="1" dirty="0" smtClean="0">
                <a:effectLst>
                  <a:outerShdw blurRad="38100" dist="38100" dir="2700000" algn="tl">
                    <a:srgbClr val="000000">
                      <a:alpha val="43137"/>
                    </a:srgbClr>
                  </a:outerShdw>
                </a:effectLst>
              </a:rPr>
              <a:t>Prostaglandins </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85000" lnSpcReduction="10000"/>
          </a:bodyPr>
          <a:lstStyle/>
          <a:p>
            <a:r>
              <a:rPr lang="en-IN" sz="4000" b="1" u="sng" dirty="0" smtClean="0">
                <a:solidFill>
                  <a:schemeClr val="bg1"/>
                </a:solidFill>
                <a:effectLst>
                  <a:outerShdw blurRad="38100" dist="38100" dir="2700000" algn="tl">
                    <a:srgbClr val="000000">
                      <a:alpha val="43137"/>
                    </a:srgbClr>
                  </a:outerShdw>
                </a:effectLst>
              </a:rPr>
              <a:t>Potent uterine stimulants</a:t>
            </a:r>
          </a:p>
          <a:p>
            <a:pPr lvl="1"/>
            <a:r>
              <a:rPr lang="en-IN" sz="4000" dirty="0" smtClean="0"/>
              <a:t>PGF</a:t>
            </a:r>
            <a:r>
              <a:rPr lang="en-IN" sz="4000" baseline="-25000" dirty="0" smtClean="0"/>
              <a:t>2alpha</a:t>
            </a:r>
          </a:p>
          <a:p>
            <a:pPr lvl="1"/>
            <a:r>
              <a:rPr lang="en-IN" sz="4000" dirty="0" smtClean="0"/>
              <a:t>15-methyl PGF</a:t>
            </a:r>
            <a:r>
              <a:rPr lang="en-IN" sz="4000" baseline="-25000" dirty="0" smtClean="0"/>
              <a:t>2alpha</a:t>
            </a:r>
          </a:p>
          <a:p>
            <a:pPr lvl="1"/>
            <a:r>
              <a:rPr lang="en-IN" sz="3400" dirty="0" smtClean="0"/>
              <a:t>PGE</a:t>
            </a:r>
            <a:r>
              <a:rPr lang="en-IN" sz="3400" baseline="-25000" dirty="0" smtClean="0"/>
              <a:t>2</a:t>
            </a:r>
          </a:p>
          <a:p>
            <a:pPr>
              <a:buNone/>
            </a:pPr>
            <a:r>
              <a:rPr lang="en-IN" sz="4000" dirty="0" smtClean="0">
                <a:solidFill>
                  <a:schemeClr val="bg1"/>
                </a:solidFill>
                <a:effectLst>
                  <a:outerShdw blurRad="38100" dist="38100" dir="2700000" algn="tl">
                    <a:srgbClr val="000000">
                      <a:alpha val="43137"/>
                    </a:srgbClr>
                  </a:outerShdw>
                </a:effectLst>
              </a:rPr>
              <a:t> </a:t>
            </a:r>
            <a:r>
              <a:rPr lang="en-US" sz="4000" b="1" dirty="0" smtClean="0">
                <a:solidFill>
                  <a:schemeClr val="bg1"/>
                </a:solidFill>
                <a:effectLst>
                  <a:outerShdw blurRad="38100" dist="38100" dir="2700000" algn="tl">
                    <a:srgbClr val="000000">
                      <a:alpha val="43137"/>
                    </a:srgbClr>
                  </a:outerShdw>
                </a:effectLst>
              </a:rPr>
              <a:t>Effects on uterus</a:t>
            </a:r>
          </a:p>
          <a:p>
            <a:pPr>
              <a:buFont typeface="Wingdings" pitchFamily="2" charset="2"/>
              <a:buChar char="§"/>
            </a:pPr>
            <a:r>
              <a:rPr lang="en-US" sz="3500" dirty="0" smtClean="0"/>
              <a:t>Uniformly contract uterus, pregnant as well nonpregnant</a:t>
            </a:r>
          </a:p>
          <a:p>
            <a:r>
              <a:rPr lang="en-US" sz="3500" dirty="0" smtClean="0"/>
              <a:t>Sensitivity increase with progress of pregnancy</a:t>
            </a:r>
          </a:p>
          <a:p>
            <a:r>
              <a:rPr lang="en-US" sz="3500" dirty="0" smtClean="0"/>
              <a:t>Increase tone and amplitude of uterine contractions  </a:t>
            </a:r>
            <a:endParaRPr lang="en-IN" sz="3500" dirty="0" smtClean="0"/>
          </a:p>
          <a:p>
            <a:pPr lvl="1"/>
            <a:endParaRPr lang="en-IN" sz="4000" dirty="0" smtClean="0"/>
          </a:p>
          <a:p>
            <a:pPr lvl="1"/>
            <a:endParaRPr lang="en-IN"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r>
              <a:rPr lang="en-IN" dirty="0" smtClean="0"/>
              <a:t>Animal studies demonstrate a role for PGE2 and PGF</a:t>
            </a:r>
            <a:r>
              <a:rPr lang="en-IN" baseline="-25000" dirty="0" smtClean="0"/>
              <a:t>2</a:t>
            </a:r>
            <a:r>
              <a:rPr lang="en-IN" dirty="0" smtClean="0"/>
              <a:t> in early reproductive processes such as ovulation, and fertilization. </a:t>
            </a:r>
          </a:p>
          <a:p>
            <a:r>
              <a:rPr lang="en-IN" dirty="0" smtClean="0"/>
              <a:t>Uterine muscle is contracted by PGF</a:t>
            </a:r>
            <a:r>
              <a:rPr lang="en-IN" baseline="-25000" dirty="0" smtClean="0"/>
              <a:t>2</a:t>
            </a:r>
            <a:r>
              <a:rPr lang="en-IN" dirty="0" smtClean="0"/>
              <a:t>, TXA</a:t>
            </a:r>
            <a:r>
              <a:rPr lang="en-IN" baseline="-25000" dirty="0" smtClean="0"/>
              <a:t>2</a:t>
            </a:r>
            <a:r>
              <a:rPr lang="en-IN" dirty="0" smtClean="0"/>
              <a:t>, and low concentrations of PGE</a:t>
            </a:r>
            <a:r>
              <a:rPr lang="en-IN" baseline="-25000" dirty="0" smtClean="0"/>
              <a:t>2</a:t>
            </a:r>
            <a:endParaRPr lang="en-IN" dirty="0" smtClean="0"/>
          </a:p>
          <a:p>
            <a:r>
              <a:rPr lang="en-IN" dirty="0" smtClean="0"/>
              <a:t>PGI2 and high concentrations of PGE</a:t>
            </a:r>
            <a:r>
              <a:rPr lang="en-IN" baseline="-25000" dirty="0" smtClean="0"/>
              <a:t>2</a:t>
            </a:r>
            <a:r>
              <a:rPr lang="en-IN" dirty="0" smtClean="0"/>
              <a:t> cause relaxation</a:t>
            </a:r>
          </a:p>
          <a:p>
            <a:r>
              <a:rPr lang="en-IN" dirty="0" smtClean="0"/>
              <a:t>PGF</a:t>
            </a:r>
            <a:r>
              <a:rPr lang="en-IN" baseline="-25000" dirty="0" smtClean="0"/>
              <a:t>2</a:t>
            </a:r>
            <a:r>
              <a:rPr lang="en-IN" dirty="0" smtClean="0"/>
              <a:t>, together with oxytocin, is essential for the onset of parturition</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USES</a:t>
            </a:r>
            <a:endParaRPr lang="en-IN" dirty="0"/>
          </a:p>
        </p:txBody>
      </p:sp>
      <p:sp>
        <p:nvSpPr>
          <p:cNvPr id="3" name="Content Placeholder 2"/>
          <p:cNvSpPr>
            <a:spLocks noGrp="1"/>
          </p:cNvSpPr>
          <p:nvPr>
            <p:ph sz="quarter" idx="1"/>
          </p:nvPr>
        </p:nvSpPr>
        <p:spPr/>
        <p:style>
          <a:lnRef idx="1">
            <a:schemeClr val="dk1"/>
          </a:lnRef>
          <a:fillRef idx="3">
            <a:schemeClr val="dk1"/>
          </a:fillRef>
          <a:effectRef idx="2">
            <a:schemeClr val="dk1"/>
          </a:effectRef>
          <a:fontRef idx="minor">
            <a:schemeClr val="lt1"/>
          </a:fontRef>
        </p:style>
        <p:txBody>
          <a:bodyPr>
            <a:normAutofit/>
          </a:bodyPr>
          <a:lstStyle/>
          <a:p>
            <a:pPr marL="514350" indent="-514350">
              <a:buFont typeface="+mj-lt"/>
              <a:buAutoNum type="arabicPeriod"/>
            </a:pPr>
            <a:r>
              <a:rPr lang="en-IN" sz="4800" dirty="0" smtClean="0"/>
              <a:t>Abortion</a:t>
            </a:r>
          </a:p>
          <a:p>
            <a:pPr marL="514350" indent="-514350">
              <a:buFont typeface="+mj-lt"/>
              <a:buAutoNum type="arabicPeriod"/>
            </a:pPr>
            <a:r>
              <a:rPr lang="en-IN" sz="4800" dirty="0" smtClean="0"/>
              <a:t>Facilitation of Labour</a:t>
            </a:r>
          </a:p>
          <a:p>
            <a:pPr marL="514350" indent="-514350">
              <a:buNone/>
            </a:pPr>
            <a:endParaRPr lang="en-IN" sz="4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28604"/>
            <a:ext cx="7772400" cy="5591196"/>
          </a:xfrm>
        </p:spPr>
        <p:txBody>
          <a:bodyPr>
            <a:noAutofit/>
          </a:bodyPr>
          <a:lstStyle/>
          <a:p>
            <a:pPr marL="514350" indent="-514350">
              <a:buFont typeface="+mj-lt"/>
              <a:buAutoNum type="arabicPeriod"/>
            </a:pPr>
            <a:r>
              <a:rPr lang="en-IN" sz="3200" b="1" u="sng" dirty="0" smtClean="0">
                <a:solidFill>
                  <a:schemeClr val="bg1"/>
                </a:solidFill>
                <a:effectLst>
                  <a:outerShdw blurRad="38100" dist="38100" dir="2700000" algn="tl">
                    <a:srgbClr val="000000">
                      <a:alpha val="43137"/>
                    </a:srgbClr>
                  </a:outerShdw>
                </a:effectLst>
              </a:rPr>
              <a:t>Abortion</a:t>
            </a:r>
          </a:p>
          <a:p>
            <a:r>
              <a:rPr lang="en-IN" sz="3200" b="1" dirty="0" smtClean="0">
                <a:solidFill>
                  <a:schemeClr val="accent2">
                    <a:lumMod val="40000"/>
                    <a:lumOff val="60000"/>
                  </a:schemeClr>
                </a:solidFill>
                <a:effectLst>
                  <a:outerShdw blurRad="38100" dist="38100" dir="2700000" algn="tl">
                    <a:srgbClr val="000000">
                      <a:alpha val="43137"/>
                    </a:srgbClr>
                  </a:outerShdw>
                </a:effectLst>
              </a:rPr>
              <a:t>Dinoprostone</a:t>
            </a:r>
            <a:r>
              <a:rPr lang="en-IN" sz="3200" b="1" dirty="0" smtClean="0"/>
              <a:t>,</a:t>
            </a:r>
            <a:r>
              <a:rPr lang="en-IN" sz="3200" dirty="0" smtClean="0"/>
              <a:t> a synthetic preparation of PGE2,  stimulates the contraction of the uterus throughout pregnancy </a:t>
            </a:r>
          </a:p>
          <a:p>
            <a:r>
              <a:rPr lang="en-IN" sz="3200" dirty="0" smtClean="0"/>
              <a:t>As the pregnancy progresses, the uterus increases its contractile response</a:t>
            </a:r>
          </a:p>
          <a:p>
            <a:r>
              <a:rPr lang="en-IN" sz="3200" u="sng" dirty="0" smtClean="0"/>
              <a:t>Its approved for,</a:t>
            </a:r>
          </a:p>
          <a:p>
            <a:pPr lvl="1"/>
            <a:r>
              <a:rPr lang="en-IN" sz="3200" dirty="0" smtClean="0"/>
              <a:t>Inducing abortion in the second trimester of pregnancy</a:t>
            </a:r>
          </a:p>
          <a:p>
            <a:pPr lvl="1"/>
            <a:r>
              <a:rPr lang="en-IN" sz="3200" dirty="0" smtClean="0"/>
              <a:t>For benign hydatidiform mole </a:t>
            </a:r>
          </a:p>
          <a:p>
            <a:pPr lvl="1"/>
            <a:r>
              <a:rPr lang="en-IN" sz="3200" dirty="0" smtClean="0"/>
              <a:t>For ripening of the cervix for induction of labor in patients at or near term</a:t>
            </a:r>
          </a:p>
          <a:p>
            <a:endParaRPr lang="en-I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14290"/>
            <a:ext cx="7772400" cy="5805510"/>
          </a:xfrm>
        </p:spPr>
        <p:txBody>
          <a:bodyPr>
            <a:normAutofit/>
          </a:bodyPr>
          <a:lstStyle/>
          <a:p>
            <a:pPr>
              <a:buNone/>
            </a:pPr>
            <a:r>
              <a:rPr lang="en-IN" sz="3200" b="1" u="sng" dirty="0" smtClean="0">
                <a:solidFill>
                  <a:schemeClr val="bg1"/>
                </a:solidFill>
                <a:effectLst>
                  <a:outerShdw blurRad="38100" dist="38100" dir="2700000" algn="tl">
                    <a:srgbClr val="000000">
                      <a:alpha val="43137"/>
                    </a:srgbClr>
                  </a:outerShdw>
                </a:effectLst>
              </a:rPr>
              <a:t>2).Facilitation of Labor</a:t>
            </a:r>
          </a:p>
          <a:p>
            <a:pPr>
              <a:buFont typeface="Wingdings" pitchFamily="2" charset="2"/>
              <a:buChar char="§"/>
            </a:pPr>
            <a:r>
              <a:rPr lang="en-IN" sz="3200" dirty="0" smtClean="0"/>
              <a:t>No difference in the efficacy of PGE</a:t>
            </a:r>
            <a:r>
              <a:rPr lang="en-IN" sz="3200" baseline="-25000" dirty="0" smtClean="0"/>
              <a:t>2</a:t>
            </a:r>
            <a:r>
              <a:rPr lang="en-IN" sz="3200" dirty="0" smtClean="0"/>
              <a:t> and PGF</a:t>
            </a:r>
            <a:r>
              <a:rPr lang="en-IN" sz="3200" baseline="-25000" dirty="0" smtClean="0"/>
              <a:t>2</a:t>
            </a:r>
            <a:r>
              <a:rPr lang="en-IN" sz="3200" dirty="0" smtClean="0"/>
              <a:t> when they are administered intravenously </a:t>
            </a:r>
          </a:p>
          <a:p>
            <a:pPr>
              <a:buFont typeface="Wingdings" pitchFamily="2" charset="2"/>
              <a:buChar char="§"/>
            </a:pPr>
            <a:r>
              <a:rPr lang="en-IN" sz="3200" dirty="0" smtClean="0"/>
              <a:t>The most common usage is local application of PGE</a:t>
            </a:r>
            <a:r>
              <a:rPr lang="en-IN" sz="3200" baseline="-25000" dirty="0" smtClean="0"/>
              <a:t>2</a:t>
            </a:r>
            <a:r>
              <a:rPr lang="en-IN" sz="3200" dirty="0" smtClean="0"/>
              <a:t> analogs (dinoprostone) to promote labor through ripening of the cervix</a:t>
            </a:r>
          </a:p>
          <a:p>
            <a:pPr>
              <a:buFont typeface="Wingdings" pitchFamily="2" charset="2"/>
              <a:buChar char="§"/>
            </a:pPr>
            <a:r>
              <a:rPr lang="en-IN" sz="3200" dirty="0" smtClean="0"/>
              <a:t>Oral PGE</a:t>
            </a:r>
            <a:r>
              <a:rPr lang="en-IN" sz="3200" baseline="-25000" dirty="0" smtClean="0"/>
              <a:t>2</a:t>
            </a:r>
            <a:r>
              <a:rPr lang="en-IN" sz="3200" dirty="0" smtClean="0"/>
              <a:t> is superior to the oral oxytocin</a:t>
            </a:r>
          </a:p>
          <a:p>
            <a:pPr>
              <a:buFont typeface="Wingdings" pitchFamily="2" charset="2"/>
              <a:buChar char="§"/>
            </a:pPr>
            <a:r>
              <a:rPr lang="en-IN" sz="3200" dirty="0" smtClean="0"/>
              <a:t> PGE2 and PGF</a:t>
            </a:r>
            <a:r>
              <a:rPr lang="en-IN" sz="3200" baseline="-25000" dirty="0" smtClean="0"/>
              <a:t>2</a:t>
            </a:r>
            <a:r>
              <a:rPr lang="en-IN" sz="3200" dirty="0" smtClean="0"/>
              <a:t> should be superior to oxytocin for inducing labor in women with preeclampsia-eclampsia or cardiac and renal</a:t>
            </a:r>
            <a:endParaRPr lang="en-IN" sz="3200" b="1" u="sng" dirty="0" smtClean="0">
              <a:solidFill>
                <a:schemeClr val="bg1"/>
              </a:solidFill>
              <a:effectLst>
                <a:outerShdw blurRad="38100" dist="38100" dir="2700000" algn="tl">
                  <a:srgbClr val="000000">
                    <a:alpha val="43137"/>
                  </a:srgbClr>
                </a:outerShdw>
              </a:effectLst>
            </a:endParaRPr>
          </a:p>
          <a:p>
            <a:pPr>
              <a:buFont typeface="Wingdings" pitchFamily="2" charset="2"/>
              <a:buChar char="§"/>
            </a:pP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3) </a:t>
            </a:r>
            <a:r>
              <a:rPr lang="en-IN" b="1" dirty="0" smtClean="0">
                <a:solidFill>
                  <a:schemeClr val="bg1"/>
                </a:solidFill>
                <a:effectLst>
                  <a:outerShdw blurRad="38100" dist="38100" dir="2700000" algn="tl">
                    <a:srgbClr val="000000">
                      <a:alpha val="43137"/>
                    </a:srgbClr>
                  </a:outerShdw>
                </a:effectLst>
              </a:rPr>
              <a:t>Dysmenorrhea</a:t>
            </a:r>
            <a:br>
              <a:rPr lang="en-IN" b="1" dirty="0" smtClean="0">
                <a:solidFill>
                  <a:schemeClr val="bg1"/>
                </a:solidFill>
                <a:effectLst>
                  <a:outerShdw blurRad="38100" dist="38100" dir="2700000" algn="tl">
                    <a:srgbClr val="000000">
                      <a:alpha val="43137"/>
                    </a:srgbClr>
                  </a:outerShdw>
                </a:effectLst>
              </a:rPr>
            </a:br>
            <a:endParaRPr lang="en-IN"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lnSpcReduction="10000"/>
          </a:bodyPr>
          <a:lstStyle/>
          <a:p>
            <a:r>
              <a:rPr lang="en-IN" dirty="0" smtClean="0"/>
              <a:t>Primary dysmenorrhea is attributable to increased endometrial synthesis of PGE2 and PGF</a:t>
            </a:r>
            <a:r>
              <a:rPr lang="en-IN" baseline="-25000" dirty="0" smtClean="0"/>
              <a:t>2</a:t>
            </a:r>
            <a:r>
              <a:rPr lang="en-IN" dirty="0" smtClean="0"/>
              <a:t> during menstruation, with contractions of the uterus that lead to ischemic pain. NSAIDs successfully inhibit the formation of these prostaglandins  and so relieve dysmenorrhea in 75–85% of cases. Some of these drugs are available over the counter. Aspirin is also effective in dysmenorrhea, but because it has low potency and is quickly hydrolyzed, large doses and frequent administration are necessary. In addition, the acetylation of platelet COX, causing irreversible inhibition of platelet TXA</a:t>
            </a:r>
            <a:r>
              <a:rPr lang="en-IN" baseline="-25000" dirty="0" smtClean="0"/>
              <a:t>2</a:t>
            </a:r>
            <a:r>
              <a:rPr lang="en-IN" dirty="0" smtClean="0"/>
              <a:t> synthesis, may increase the amount of menstrual bleeding</a:t>
            </a:r>
            <a:endParaRPr lang="en-IN"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Autofit/>
          </a:bodyPr>
          <a:lstStyle/>
          <a:p>
            <a:pPr>
              <a:buFont typeface="Wingdings" pitchFamily="2" charset="2"/>
              <a:buChar char="q"/>
            </a:pPr>
            <a:r>
              <a:rPr lang="en-IN" sz="2800" dirty="0" smtClean="0">
                <a:solidFill>
                  <a:srgbClr val="FF0000"/>
                </a:solidFill>
              </a:rPr>
              <a:t> </a:t>
            </a:r>
            <a:r>
              <a:rPr lang="en-IN" sz="2800" u="sng" dirty="0" smtClean="0">
                <a:solidFill>
                  <a:schemeClr val="bg1"/>
                </a:solidFill>
              </a:rPr>
              <a:t>Posterior Pituitary Hormones</a:t>
            </a:r>
            <a:r>
              <a:rPr lang="en-IN" sz="2800" dirty="0" smtClean="0">
                <a:solidFill>
                  <a:schemeClr val="bg1"/>
                </a:solidFill>
              </a:rPr>
              <a:t>-</a:t>
            </a:r>
          </a:p>
          <a:p>
            <a:pPr lvl="1">
              <a:buNone/>
            </a:pPr>
            <a:r>
              <a:rPr lang="en-IN" sz="2800" dirty="0" smtClean="0"/>
              <a:t>    Oxytocin</a:t>
            </a:r>
          </a:p>
          <a:p>
            <a:pPr lvl="1">
              <a:buNone/>
            </a:pPr>
            <a:r>
              <a:rPr lang="en-IN" sz="2800" dirty="0" smtClean="0"/>
              <a:t>    Desamino oxytocin</a:t>
            </a:r>
          </a:p>
          <a:p>
            <a:pPr>
              <a:buFont typeface="Wingdings" pitchFamily="2" charset="2"/>
              <a:buChar char="q"/>
            </a:pPr>
            <a:r>
              <a:rPr lang="en-US" sz="2800" u="sng" dirty="0" smtClean="0">
                <a:solidFill>
                  <a:schemeClr val="bg1"/>
                </a:solidFill>
              </a:rPr>
              <a:t> Ergot alkaloids-</a:t>
            </a:r>
            <a:r>
              <a:rPr lang="en-US" sz="2800" dirty="0" smtClean="0">
                <a:solidFill>
                  <a:schemeClr val="bg1"/>
                </a:solidFill>
              </a:rPr>
              <a:t> </a:t>
            </a:r>
          </a:p>
          <a:p>
            <a:pPr lvl="1">
              <a:buNone/>
            </a:pPr>
            <a:r>
              <a:rPr lang="en-US" sz="2800" dirty="0" smtClean="0"/>
              <a:t>    Ergometrine</a:t>
            </a:r>
          </a:p>
          <a:p>
            <a:pPr lvl="1">
              <a:buNone/>
            </a:pPr>
            <a:r>
              <a:rPr lang="en-US" sz="2800" dirty="0" smtClean="0"/>
              <a:t>    Methylergometrine</a:t>
            </a:r>
          </a:p>
          <a:p>
            <a:pPr>
              <a:buFont typeface="Wingdings" pitchFamily="2" charset="2"/>
              <a:buChar char="q"/>
            </a:pPr>
            <a:r>
              <a:rPr lang="en-US" sz="2800" u="sng" dirty="0" smtClean="0">
                <a:solidFill>
                  <a:schemeClr val="bg1"/>
                </a:solidFill>
              </a:rPr>
              <a:t> Prostaglandins -</a:t>
            </a:r>
            <a:r>
              <a:rPr lang="en-US" sz="2800" dirty="0" smtClean="0">
                <a:solidFill>
                  <a:schemeClr val="bg1"/>
                </a:solidFill>
              </a:rPr>
              <a:t>   </a:t>
            </a:r>
          </a:p>
          <a:p>
            <a:pPr lvl="1">
              <a:buNone/>
            </a:pPr>
            <a:r>
              <a:rPr lang="en-US" sz="2800" dirty="0" smtClean="0">
                <a:solidFill>
                  <a:schemeClr val="tx1">
                    <a:lumMod val="95000"/>
                    <a:lumOff val="5000"/>
                  </a:schemeClr>
                </a:solidFill>
              </a:rPr>
              <a:t>    PGE2,PGF2alpha,Misoprostol</a:t>
            </a:r>
            <a:endParaRPr lang="en-US" sz="2800" dirty="0" smtClean="0">
              <a:solidFill>
                <a:srgbClr val="FF0000"/>
              </a:solidFill>
            </a:endParaRPr>
          </a:p>
          <a:p>
            <a:pPr>
              <a:buFont typeface="Wingdings" pitchFamily="2" charset="2"/>
              <a:buChar char="q"/>
            </a:pPr>
            <a:r>
              <a:rPr lang="en-US" sz="2800" u="sng" dirty="0" smtClean="0">
                <a:solidFill>
                  <a:schemeClr val="bg1"/>
                </a:solidFill>
              </a:rPr>
              <a:t> Miscellaneous</a:t>
            </a:r>
            <a:r>
              <a:rPr lang="en-US" sz="2800" u="sng" dirty="0" smtClean="0">
                <a:solidFill>
                  <a:srgbClr val="FFC000"/>
                </a:solidFill>
              </a:rPr>
              <a:t> -</a:t>
            </a:r>
            <a:r>
              <a:rPr lang="en-US" sz="2800" dirty="0" smtClean="0">
                <a:solidFill>
                  <a:srgbClr val="FFC000"/>
                </a:solidFill>
              </a:rPr>
              <a:t>  </a:t>
            </a:r>
            <a:r>
              <a:rPr lang="en-US" sz="2800" dirty="0" smtClean="0">
                <a:solidFill>
                  <a:srgbClr val="FF0000"/>
                </a:solidFill>
              </a:rPr>
              <a:t>   </a:t>
            </a:r>
          </a:p>
          <a:p>
            <a:pPr lvl="1">
              <a:buNone/>
            </a:pPr>
            <a:r>
              <a:rPr lang="en-US" sz="2800" dirty="0" smtClean="0">
                <a:solidFill>
                  <a:schemeClr val="tx1">
                    <a:lumMod val="95000"/>
                    <a:lumOff val="5000"/>
                  </a:schemeClr>
                </a:solidFill>
              </a:rPr>
              <a:t>    Ethacridine, Quinine</a:t>
            </a:r>
            <a:endParaRPr lang="en-IN" sz="2800" u="sng" dirty="0" smtClean="0">
              <a:solidFill>
                <a:srgbClr val="FF0000"/>
              </a:solidFill>
            </a:endParaRPr>
          </a:p>
          <a:p>
            <a:pPr>
              <a:buNone/>
            </a:pP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
                                            <p:txEl>
                                              <p:pRg st="8" end="8"/>
                                            </p:txEl>
                                          </p:spTgt>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85728"/>
            <a:ext cx="7772400" cy="5734072"/>
          </a:xfrm>
        </p:spPr>
        <p:txBody>
          <a:bodyPr>
            <a:normAutofit/>
          </a:bodyPr>
          <a:lstStyle/>
          <a:p>
            <a:r>
              <a:rPr lang="en-IN" sz="2800" dirty="0" smtClean="0"/>
              <a:t>Also directly affects the collagenase of the cervix, resulting in softening</a:t>
            </a:r>
          </a:p>
          <a:p>
            <a:r>
              <a:rPr lang="en-IN" sz="2800" dirty="0" smtClean="0"/>
              <a:t>Metabolized in local tissues and on the first pass through the lungs (about 95%)</a:t>
            </a:r>
          </a:p>
          <a:p>
            <a:r>
              <a:rPr lang="en-IN" sz="2800" dirty="0" smtClean="0"/>
              <a:t> The metabolites are mainly excreted in the urine</a:t>
            </a:r>
          </a:p>
          <a:p>
            <a:r>
              <a:rPr lang="en-IN" sz="2800" dirty="0" smtClean="0"/>
              <a:t> The plasma half-life is 2.5–5 minutes</a:t>
            </a:r>
          </a:p>
          <a:p>
            <a:r>
              <a:rPr lang="en-IN" sz="2800" dirty="0" smtClean="0"/>
              <a:t>Antiprogestins (eg, </a:t>
            </a:r>
            <a:r>
              <a:rPr lang="en-IN" sz="2800" b="1" dirty="0" smtClean="0">
                <a:effectLst>
                  <a:outerShdw blurRad="38100" dist="38100" dir="2700000" algn="tl">
                    <a:srgbClr val="000000">
                      <a:alpha val="43137"/>
                    </a:srgbClr>
                  </a:outerShdw>
                </a:effectLst>
              </a:rPr>
              <a:t>mifepristone</a:t>
            </a:r>
            <a:r>
              <a:rPr lang="en-IN" sz="2800" dirty="0" smtClean="0"/>
              <a:t>) have been combined with an oral synthetic analogue of PGE1 (</a:t>
            </a:r>
            <a:r>
              <a:rPr lang="en-IN" sz="2800" b="1" dirty="0" smtClean="0">
                <a:effectLst>
                  <a:outerShdw blurRad="38100" dist="38100" dir="2700000" algn="tl">
                    <a:srgbClr val="000000">
                      <a:alpha val="43137"/>
                    </a:srgbClr>
                  </a:outerShdw>
                </a:effectLst>
              </a:rPr>
              <a:t>misoprostol</a:t>
            </a:r>
            <a:r>
              <a:rPr lang="en-IN" sz="2800" dirty="0" smtClean="0"/>
              <a:t>) to produce early abortion</a:t>
            </a:r>
          </a:p>
          <a:p>
            <a:r>
              <a:rPr lang="en-IN" sz="2800" dirty="0" smtClean="0"/>
              <a:t>An analogue of PGF</a:t>
            </a:r>
            <a:r>
              <a:rPr lang="en-IN" sz="2800" baseline="-25000" dirty="0" smtClean="0"/>
              <a:t>2alpha</a:t>
            </a:r>
            <a:r>
              <a:rPr lang="en-IN" sz="2800" dirty="0" smtClean="0"/>
              <a:t> ,</a:t>
            </a:r>
            <a:r>
              <a:rPr lang="en-IN" sz="2800" b="1" dirty="0" smtClean="0">
                <a:effectLst>
                  <a:outerShdw blurRad="38100" dist="38100" dir="2700000" algn="tl">
                    <a:srgbClr val="000000">
                      <a:alpha val="43137"/>
                    </a:srgbClr>
                  </a:outerShdw>
                </a:effectLst>
              </a:rPr>
              <a:t>Carboprost tromethamine</a:t>
            </a:r>
            <a:r>
              <a:rPr lang="en-IN" sz="2800" dirty="0" smtClean="0">
                <a:effectLst>
                  <a:outerShdw blurRad="38100" dist="38100" dir="2700000" algn="tl">
                    <a:srgbClr val="000000">
                      <a:alpha val="43137"/>
                    </a:srgbClr>
                  </a:outerShdw>
                </a:effectLst>
              </a:rPr>
              <a:t> </a:t>
            </a:r>
            <a:r>
              <a:rPr lang="en-IN" sz="2800" dirty="0" smtClean="0"/>
              <a:t>(15-methyl-PGF</a:t>
            </a:r>
            <a:r>
              <a:rPr lang="en-IN" sz="2800" baseline="-25000" dirty="0" smtClean="0"/>
              <a:t>2apha</a:t>
            </a:r>
            <a:r>
              <a:rPr lang="en-IN" sz="2800" dirty="0" smtClean="0"/>
              <a:t>) is used to induce second-trimester abortions and to control postpartum hemorrhage</a:t>
            </a:r>
          </a:p>
          <a:p>
            <a:endParaRPr lang="en-IN" sz="2800" dirty="0" smtClean="0"/>
          </a:p>
          <a:p>
            <a:endParaRPr lang="en-IN" sz="2800" dirty="0" smtClean="0"/>
          </a:p>
          <a:p>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solidFill>
                <a:effectLst>
                  <a:outerShdw blurRad="38100" dist="38100" dir="2700000" algn="tl">
                    <a:srgbClr val="000000">
                      <a:alpha val="43137"/>
                    </a:srgbClr>
                  </a:outerShdw>
                </a:effectLst>
              </a:rPr>
              <a:t>ETHACRIDINE (rivanol)</a:t>
            </a:r>
            <a:endParaRPr lang="en-IN"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3200" dirty="0" smtClean="0"/>
              <a:t>Acridine derivative</a:t>
            </a:r>
          </a:p>
          <a:p>
            <a:r>
              <a:rPr lang="en-US" sz="3200" dirty="0" smtClean="0"/>
              <a:t>Its antiseptic  used in solution of  0.1%</a:t>
            </a:r>
          </a:p>
          <a:p>
            <a:r>
              <a:rPr lang="en-US" sz="3200" dirty="0" smtClean="0"/>
              <a:t>Used in 2</a:t>
            </a:r>
            <a:r>
              <a:rPr lang="en-US" sz="3200" baseline="30000" dirty="0" smtClean="0"/>
              <a:t>nd</a:t>
            </a:r>
            <a:r>
              <a:rPr lang="en-US" sz="3200" dirty="0" smtClean="0"/>
              <a:t> trimester abortion</a:t>
            </a:r>
          </a:p>
          <a:p>
            <a:endParaRPr lang="en-US" sz="3200" dirty="0" smtClean="0"/>
          </a:p>
          <a:p>
            <a:r>
              <a:rPr lang="en-US" sz="3200" dirty="0" smtClean="0"/>
              <a:t>Up to 150ml of 0.1% solution is instilled extra-amniotically using foley catheter</a:t>
            </a:r>
          </a:p>
          <a:p>
            <a:r>
              <a:rPr lang="en-US" sz="3200" dirty="0" smtClean="0"/>
              <a:t>Effect after 20 to 40 hrs</a:t>
            </a:r>
            <a:endParaRPr lang="en-I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4" end="4"/>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7772400" cy="1143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solidFill>
                  <a:schemeClr val="bg1"/>
                </a:solidFill>
                <a:effectLst>
                  <a:outerShdw blurRad="38100" dist="38100" dir="2700000" algn="tl">
                    <a:srgbClr val="000000">
                      <a:alpha val="43137"/>
                    </a:srgbClr>
                  </a:outerShdw>
                </a:effectLst>
              </a:rPr>
              <a:t>UTERINE RELAXANTS(TOCOLYTICS)</a:t>
            </a:r>
            <a:endParaRPr lang="en-IN"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Autofit/>
          </a:bodyPr>
          <a:lstStyle/>
          <a:p>
            <a:pPr>
              <a:buFont typeface="Wingdings" pitchFamily="2" charset="2"/>
              <a:buChar char="Ø"/>
            </a:pPr>
            <a:r>
              <a:rPr lang="en-US" sz="2800" dirty="0" smtClean="0"/>
              <a:t>Decrease uterine motility</a:t>
            </a:r>
          </a:p>
          <a:p>
            <a:pPr>
              <a:buFont typeface="Wingdings" pitchFamily="2" charset="2"/>
              <a:buChar char="Ø"/>
            </a:pPr>
            <a:r>
              <a:rPr lang="en-US" sz="2800" dirty="0" smtClean="0"/>
              <a:t>Used to delay or postpone labour</a:t>
            </a:r>
            <a:r>
              <a:rPr lang="en-IN" sz="2800" dirty="0" smtClean="0"/>
              <a:t>, arrest threatened abortion, in dysmenorrhea</a:t>
            </a:r>
          </a:p>
          <a:p>
            <a:pPr>
              <a:buFont typeface="Wingdings" pitchFamily="2" charset="2"/>
              <a:buChar char="Ø"/>
            </a:pPr>
            <a:r>
              <a:rPr lang="en-US" sz="2800" dirty="0" smtClean="0"/>
              <a:t>Suppression of labour is nedeed,</a:t>
            </a:r>
          </a:p>
          <a:p>
            <a:pPr lvl="1">
              <a:buFont typeface="Wingdings" pitchFamily="2" charset="2"/>
              <a:buChar char="Ø"/>
            </a:pPr>
            <a:r>
              <a:rPr lang="en-US" sz="2800" dirty="0" smtClean="0"/>
              <a:t>To allow fetus to mature</a:t>
            </a:r>
          </a:p>
          <a:p>
            <a:pPr lvl="1">
              <a:buFont typeface="Wingdings" pitchFamily="2" charset="2"/>
              <a:buChar char="Ø"/>
            </a:pPr>
            <a:r>
              <a:rPr lang="en-US" sz="2800" dirty="0" smtClean="0"/>
              <a:t>To initiate glucocorticoid therapy</a:t>
            </a:r>
          </a:p>
          <a:p>
            <a:pPr lvl="1">
              <a:buFont typeface="Wingdings" pitchFamily="2" charset="2"/>
              <a:buChar char="Ø"/>
            </a:pPr>
            <a:r>
              <a:rPr lang="en-US" sz="2800" dirty="0" smtClean="0"/>
              <a:t>To transfer mother in labour to a centre with proper facilities</a:t>
            </a:r>
          </a:p>
          <a:p>
            <a:pPr>
              <a:buFont typeface="Wingdings" pitchFamily="2" charset="2"/>
              <a:buChar char="Ø"/>
            </a:pPr>
            <a:r>
              <a:rPr lang="en-US" sz="2800" dirty="0" smtClean="0"/>
              <a:t>To delay premature labour is likely to succeed only if cervical ripening is less than 4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normAutofit/>
          </a:bodyPr>
          <a:lstStyle/>
          <a:p>
            <a:r>
              <a:rPr lang="en-US" sz="3600" dirty="0" smtClean="0"/>
              <a:t>Should not be given,</a:t>
            </a:r>
          </a:p>
          <a:p>
            <a:pPr lvl="1"/>
            <a:r>
              <a:rPr lang="en-US" sz="3600" dirty="0" smtClean="0"/>
              <a:t>If membrane have ruptured</a:t>
            </a:r>
          </a:p>
          <a:p>
            <a:pPr lvl="1"/>
            <a:r>
              <a:rPr lang="en-US" sz="3600" dirty="0" smtClean="0"/>
              <a:t>Antepartum haemorrhage </a:t>
            </a:r>
          </a:p>
          <a:p>
            <a:pPr lvl="1"/>
            <a:r>
              <a:rPr lang="en-US" sz="3600" dirty="0" smtClean="0"/>
              <a:t>Toxaemia of pregnancy</a:t>
            </a:r>
          </a:p>
          <a:p>
            <a:pPr lvl="1"/>
            <a:r>
              <a:rPr lang="en-US" sz="3600" dirty="0" smtClean="0"/>
              <a:t>Foetal death</a:t>
            </a:r>
            <a:endParaRPr lang="en-IN"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IN" b="1" dirty="0" smtClean="0"/>
              <a:t>CLASSIFICATION</a:t>
            </a:r>
            <a:endParaRPr lang="en-IN" dirty="0"/>
          </a:p>
        </p:txBody>
      </p:sp>
      <p:sp>
        <p:nvSpPr>
          <p:cNvPr id="3" name="Content Placeholder 2"/>
          <p:cNvSpPr>
            <a:spLocks noGrp="1"/>
          </p:cNvSpPr>
          <p:nvPr>
            <p:ph sz="quarter" idx="1"/>
          </p:nvPr>
        </p:nvSpPr>
        <p:spPr/>
        <p:txBody>
          <a:bodyPr>
            <a:normAutofit/>
          </a:bodyPr>
          <a:lstStyle/>
          <a:p>
            <a:pPr>
              <a:buNone/>
            </a:pPr>
            <a:r>
              <a:rPr lang="en-IN" sz="3200" b="1" u="sng" dirty="0" smtClean="0">
                <a:solidFill>
                  <a:schemeClr val="bg1"/>
                </a:solidFill>
                <a:effectLst>
                  <a:outerShdw blurRad="38100" dist="38100" dir="2700000" algn="tl">
                    <a:srgbClr val="000000">
                      <a:alpha val="43137"/>
                    </a:srgbClr>
                  </a:outerShdw>
                </a:effectLst>
              </a:rPr>
              <a:t>b</a:t>
            </a:r>
            <a:r>
              <a:rPr lang="en-IN" sz="3200" b="1" u="sng" baseline="-25000" dirty="0" smtClean="0">
                <a:solidFill>
                  <a:schemeClr val="bg1"/>
                </a:solidFill>
                <a:effectLst>
                  <a:outerShdw blurRad="38100" dist="38100" dir="2700000" algn="tl">
                    <a:srgbClr val="000000">
                      <a:alpha val="43137"/>
                    </a:srgbClr>
                  </a:outerShdw>
                </a:effectLst>
              </a:rPr>
              <a:t>2</a:t>
            </a:r>
            <a:r>
              <a:rPr lang="en-IN" sz="3200" b="1" u="sng" dirty="0" smtClean="0">
                <a:solidFill>
                  <a:schemeClr val="bg1"/>
                </a:solidFill>
                <a:effectLst>
                  <a:outerShdw blurRad="38100" dist="38100" dir="2700000" algn="tl">
                    <a:srgbClr val="000000">
                      <a:alpha val="43137"/>
                    </a:srgbClr>
                  </a:outerShdw>
                </a:effectLst>
              </a:rPr>
              <a:t>-Selective Agonists</a:t>
            </a:r>
            <a:r>
              <a:rPr lang="en-US" sz="3200" b="1" u="sng" dirty="0" smtClean="0">
                <a:solidFill>
                  <a:schemeClr val="bg1"/>
                </a:solidFill>
                <a:effectLst>
                  <a:outerShdw blurRad="38100" dist="38100" dir="2700000" algn="tl">
                    <a:srgbClr val="000000">
                      <a:alpha val="43137"/>
                    </a:srgbClr>
                  </a:outerShdw>
                </a:effectLst>
              </a:rPr>
              <a:t> </a:t>
            </a:r>
          </a:p>
          <a:p>
            <a:pPr>
              <a:buNone/>
            </a:pPr>
            <a:r>
              <a:rPr lang="en-US" sz="3200" dirty="0" smtClean="0"/>
              <a:t>Ritodrine ,Buphenine, Fenoterol, Terbutaline</a:t>
            </a:r>
          </a:p>
          <a:p>
            <a:pPr>
              <a:buNone/>
            </a:pPr>
            <a:r>
              <a:rPr lang="en-US" sz="3200" b="1" u="sng" dirty="0" smtClean="0">
                <a:solidFill>
                  <a:schemeClr val="bg1"/>
                </a:solidFill>
              </a:rPr>
              <a:t>Oxytocin antagonist</a:t>
            </a:r>
          </a:p>
          <a:p>
            <a:pPr>
              <a:buNone/>
            </a:pPr>
            <a:r>
              <a:rPr lang="en-US" sz="3200" dirty="0" smtClean="0"/>
              <a:t>Atociban </a:t>
            </a:r>
          </a:p>
          <a:p>
            <a:pPr>
              <a:buNone/>
            </a:pPr>
            <a:r>
              <a:rPr lang="en-US" sz="3200" b="1" u="sng" dirty="0" smtClean="0">
                <a:solidFill>
                  <a:schemeClr val="bg1"/>
                </a:solidFill>
                <a:effectLst>
                  <a:outerShdw blurRad="38100" dist="38100" dir="2700000" algn="tl">
                    <a:srgbClr val="000000">
                      <a:alpha val="43137"/>
                    </a:srgbClr>
                  </a:outerShdw>
                </a:effectLst>
              </a:rPr>
              <a:t>Myosin inhibitor</a:t>
            </a:r>
          </a:p>
          <a:p>
            <a:pPr>
              <a:buNone/>
            </a:pPr>
            <a:r>
              <a:rPr lang="en-US" sz="3200" dirty="0" smtClean="0">
                <a:effectLst>
                  <a:outerShdw blurRad="38100" dist="38100" dir="2700000" algn="tl">
                    <a:srgbClr val="000000">
                      <a:alpha val="43137"/>
                    </a:srgbClr>
                  </a:outerShdw>
                </a:effectLst>
              </a:rPr>
              <a:t>Magnasium sulfate</a:t>
            </a:r>
          </a:p>
          <a:p>
            <a:pPr>
              <a:buNone/>
            </a:pPr>
            <a:r>
              <a:rPr lang="en-US" sz="3200" b="1" u="sng" dirty="0" smtClean="0">
                <a:solidFill>
                  <a:schemeClr val="bg1"/>
                </a:solidFill>
              </a:rPr>
              <a:t>Prostaglandin inhibitors</a:t>
            </a:r>
            <a:endParaRPr lang="en-US" sz="3200" dirty="0" smtClean="0">
              <a:solidFill>
                <a:schemeClr val="bg1"/>
              </a:solidFill>
            </a:endParaRPr>
          </a:p>
          <a:p>
            <a:pPr>
              <a:buNone/>
            </a:pPr>
            <a:r>
              <a:rPr lang="en-US" sz="3200" dirty="0" smtClean="0"/>
              <a:t>Indomethacin </a:t>
            </a:r>
            <a:endParaRPr lang="en-I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IN" b="1" dirty="0" smtClean="0"/>
              <a:t>b</a:t>
            </a:r>
            <a:r>
              <a:rPr lang="en-IN" b="1" baseline="-25000" dirty="0" smtClean="0"/>
              <a:t>2</a:t>
            </a:r>
            <a:r>
              <a:rPr lang="en-IN" b="1" dirty="0" smtClean="0"/>
              <a:t>-Selective Agonists</a:t>
            </a:r>
            <a:endParaRPr lang="en-IN" dirty="0"/>
          </a:p>
        </p:txBody>
      </p:sp>
      <p:sp>
        <p:nvSpPr>
          <p:cNvPr id="3" name="Content Placeholder 2"/>
          <p:cNvSpPr>
            <a:spLocks noGrp="1"/>
          </p:cNvSpPr>
          <p:nvPr>
            <p:ph sz="quarter" idx="1"/>
          </p:nvPr>
        </p:nvSpPr>
        <p:spPr/>
        <p:txBody>
          <a:bodyPr>
            <a:normAutofit/>
          </a:bodyPr>
          <a:lstStyle/>
          <a:p>
            <a:pPr>
              <a:buNone/>
            </a:pPr>
            <a:r>
              <a:rPr lang="en-IN" sz="3600" b="1" dirty="0" smtClean="0">
                <a:solidFill>
                  <a:schemeClr val="bg1"/>
                </a:solidFill>
                <a:effectLst>
                  <a:outerShdw blurRad="38100" dist="38100" dir="2700000" algn="tl">
                    <a:srgbClr val="000000">
                      <a:alpha val="43137"/>
                    </a:srgbClr>
                  </a:outerShdw>
                </a:effectLst>
              </a:rPr>
              <a:t>Ritodrine</a:t>
            </a:r>
          </a:p>
          <a:p>
            <a:r>
              <a:rPr lang="en-IN" dirty="0" smtClean="0"/>
              <a:t>Selective b</a:t>
            </a:r>
            <a:r>
              <a:rPr lang="en-IN" baseline="-25000" dirty="0" smtClean="0"/>
              <a:t>2</a:t>
            </a:r>
            <a:r>
              <a:rPr lang="en-IN" dirty="0" smtClean="0"/>
              <a:t> receptor agonist that was developed specifically for use as a uterine relaxant</a:t>
            </a:r>
          </a:p>
          <a:p>
            <a:r>
              <a:rPr lang="en-IN" dirty="0" smtClean="0"/>
              <a:t>Rapidly but incompletely (30%) absorbed following oral administration </a:t>
            </a:r>
          </a:p>
          <a:p>
            <a:r>
              <a:rPr lang="en-IN" dirty="0" smtClean="0"/>
              <a:t>90% of the drug is excreted in the urine as inactive conjugates; about 50% is excreted unchanged after intravenous administration. </a:t>
            </a:r>
          </a:p>
          <a:p>
            <a:r>
              <a:rPr lang="en-IN" dirty="0" smtClean="0"/>
              <a:t>The pharmacokinetic properties of ritodrine are complex and incompletely defined, especially in pregnant women</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IN" b="1" dirty="0" smtClean="0"/>
              <a:t>Adverse Effects</a:t>
            </a:r>
            <a:endParaRPr lang="en-IN" dirty="0"/>
          </a:p>
        </p:txBody>
      </p:sp>
      <p:sp>
        <p:nvSpPr>
          <p:cNvPr id="3" name="Content Placeholder 2"/>
          <p:cNvSpPr>
            <a:spLocks noGrp="1"/>
          </p:cNvSpPr>
          <p:nvPr>
            <p:ph sz="quarter" idx="1"/>
          </p:nvPr>
        </p:nvSpPr>
        <p:spPr/>
        <p:txBody>
          <a:bodyPr>
            <a:normAutofit/>
          </a:bodyPr>
          <a:lstStyle/>
          <a:p>
            <a:r>
              <a:rPr lang="en-IN" sz="2800" dirty="0" smtClean="0"/>
              <a:t>Cardiovascular complications</a:t>
            </a:r>
          </a:p>
          <a:p>
            <a:pPr lvl="1"/>
            <a:r>
              <a:rPr lang="en-IN" sz="2800" dirty="0" smtClean="0"/>
              <a:t>Hypotension</a:t>
            </a:r>
          </a:p>
          <a:p>
            <a:pPr lvl="1"/>
            <a:r>
              <a:rPr lang="en-IN" sz="2800" dirty="0" smtClean="0"/>
              <a:t>Tachycardia</a:t>
            </a:r>
          </a:p>
          <a:p>
            <a:pPr lvl="1"/>
            <a:r>
              <a:rPr lang="en-IN" sz="2800" dirty="0" smtClean="0"/>
              <a:t>arrythmia</a:t>
            </a:r>
          </a:p>
          <a:p>
            <a:r>
              <a:rPr lang="en-IN" sz="2800" dirty="0" smtClean="0"/>
              <a:t>Metabolic complications </a:t>
            </a:r>
          </a:p>
          <a:p>
            <a:pPr lvl="1"/>
            <a:r>
              <a:rPr lang="en-IN" sz="2800" dirty="0" smtClean="0"/>
              <a:t>Hypergycemia</a:t>
            </a:r>
          </a:p>
          <a:p>
            <a:pPr lvl="1"/>
            <a:r>
              <a:rPr lang="en-IN" sz="2800" dirty="0" smtClean="0"/>
              <a:t>Hypokalemia</a:t>
            </a:r>
          </a:p>
          <a:p>
            <a:r>
              <a:rPr lang="en-IN" sz="2800" dirty="0" smtClean="0"/>
              <a:t>Feelings of restlessness, apprehension, and anxiety, particularly oral or parenteral administration</a:t>
            </a:r>
          </a:p>
          <a:p>
            <a:pPr>
              <a:buNone/>
            </a:pP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IN" b="1" i="1" dirty="0" smtClean="0">
                <a:solidFill>
                  <a:schemeClr val="tx1"/>
                </a:solidFill>
                <a:effectLst>
                  <a:outerShdw blurRad="38100" dist="38100" dir="2700000" algn="tl">
                    <a:srgbClr val="000000">
                      <a:alpha val="43137"/>
                    </a:srgbClr>
                  </a:outerShdw>
                </a:effectLst>
              </a:rPr>
              <a:t>Therapeutic Uses</a:t>
            </a:r>
            <a:endParaRPr lang="en-IN"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IN" sz="4400" dirty="0" smtClean="0"/>
              <a:t> Suppress premature labour </a:t>
            </a:r>
          </a:p>
          <a:p>
            <a:r>
              <a:rPr lang="en-US" sz="4400" dirty="0" smtClean="0"/>
              <a:t>To delay delivery in case of acute foetal distress</a:t>
            </a:r>
            <a:endParaRPr lang="en-IN" sz="4400" dirty="0" smtClean="0"/>
          </a:p>
          <a:p>
            <a:pPr>
              <a:buNone/>
            </a:pPr>
            <a:endParaRPr lang="en-IN"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b="1" dirty="0" smtClean="0">
                <a:effectLst>
                  <a:outerShdw blurRad="38100" dist="38100" dir="2700000" algn="tl">
                    <a:srgbClr val="000000">
                      <a:alpha val="43137"/>
                    </a:srgbClr>
                  </a:outerShdw>
                </a:effectLst>
              </a:rPr>
              <a:t>Calcium channel blockers</a:t>
            </a:r>
            <a:r>
              <a:rPr lang="en-US" dirty="0" smtClean="0"/>
              <a:t> </a:t>
            </a:r>
            <a:endParaRPr lang="en-IN" dirty="0"/>
          </a:p>
        </p:txBody>
      </p:sp>
      <p:sp>
        <p:nvSpPr>
          <p:cNvPr id="3" name="Content Placeholder 2"/>
          <p:cNvSpPr>
            <a:spLocks noGrp="1"/>
          </p:cNvSpPr>
          <p:nvPr>
            <p:ph sz="quarter" idx="1"/>
          </p:nvPr>
        </p:nvSpPr>
        <p:spPr/>
        <p:txBody>
          <a:bodyPr>
            <a:normAutofit lnSpcReduction="10000"/>
          </a:bodyPr>
          <a:lstStyle/>
          <a:p>
            <a:r>
              <a:rPr lang="en-US" sz="2800" dirty="0" smtClean="0"/>
              <a:t>Reduce the tone of myometrium and oppose contractions</a:t>
            </a:r>
          </a:p>
          <a:p>
            <a:endParaRPr lang="en-US" sz="2800" dirty="0" smtClean="0"/>
          </a:p>
          <a:p>
            <a:r>
              <a:rPr lang="en-US" sz="2800" dirty="0" smtClean="0"/>
              <a:t>These drugs, especially </a:t>
            </a:r>
            <a:r>
              <a:rPr lang="en-US" sz="3200" dirty="0" smtClean="0">
                <a:effectLst>
                  <a:outerShdw blurRad="38100" dist="38100" dir="2700000" algn="tl">
                    <a:srgbClr val="000000">
                      <a:alpha val="43137"/>
                    </a:srgbClr>
                  </a:outerShdw>
                </a:effectLst>
              </a:rPr>
              <a:t>nifedipine</a:t>
            </a:r>
            <a:r>
              <a:rPr lang="en-US" sz="2800" dirty="0" smtClean="0"/>
              <a:t>, prominent smooth muscle relaxant action</a:t>
            </a:r>
          </a:p>
          <a:p>
            <a:endParaRPr lang="en-IN" sz="2800" dirty="0" smtClean="0"/>
          </a:p>
          <a:p>
            <a:r>
              <a:rPr lang="en-IN" sz="2800" dirty="0" smtClean="0"/>
              <a:t>In a multicenter trial comparing </a:t>
            </a:r>
            <a:r>
              <a:rPr lang="en-IN" sz="2800" i="1" dirty="0" smtClean="0"/>
              <a:t>nifedipine</a:t>
            </a:r>
            <a:r>
              <a:rPr lang="en-IN" sz="2800" dirty="0" smtClean="0"/>
              <a:t> with ritodrine, nifedipine was associated with a longer postponement of delivery, fewer maternal side effects, and fewer admissions to the neonatal intensive care unit</a:t>
            </a: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IN" b="1" dirty="0" smtClean="0"/>
              <a:t>Adverse Effects</a:t>
            </a:r>
            <a:endParaRPr lang="en-IN" dirty="0"/>
          </a:p>
        </p:txBody>
      </p:sp>
      <p:sp>
        <p:nvSpPr>
          <p:cNvPr id="3" name="Content Placeholder 2"/>
          <p:cNvSpPr>
            <a:spLocks noGrp="1"/>
          </p:cNvSpPr>
          <p:nvPr>
            <p:ph sz="quarter" idx="1"/>
          </p:nvPr>
        </p:nvSpPr>
        <p:spPr/>
        <p:txBody>
          <a:bodyPr>
            <a:normAutofit/>
          </a:bodyPr>
          <a:lstStyle/>
          <a:p>
            <a:r>
              <a:rPr lang="en-US" sz="4000" dirty="0" smtClean="0"/>
              <a:t>Tachycardia and hypotension</a:t>
            </a:r>
          </a:p>
          <a:p>
            <a:r>
              <a:rPr lang="en-US" sz="4000" dirty="0" smtClean="0"/>
              <a:t>Reduced placental perfusion- placental hypoxia</a:t>
            </a:r>
            <a:endParaRPr lang="en-IN"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Autofit/>
          </a:bodyPr>
          <a:lstStyle/>
          <a:p>
            <a:r>
              <a:rPr lang="en-IN" sz="3200" dirty="0" smtClean="0"/>
              <a:t>Peptide hormone secreted by the posterior pituitary along with vasopressin</a:t>
            </a:r>
          </a:p>
          <a:p>
            <a:endParaRPr lang="en-US" sz="3200" dirty="0" smtClean="0"/>
          </a:p>
          <a:p>
            <a:r>
              <a:rPr lang="en-US" sz="3200" dirty="0" smtClean="0"/>
              <a:t>Pituitary extract first used in labour in 1909</a:t>
            </a:r>
          </a:p>
          <a:p>
            <a:endParaRPr lang="en-US" sz="3200" dirty="0" smtClean="0"/>
          </a:p>
          <a:p>
            <a:r>
              <a:rPr lang="en-US" sz="3200" dirty="0" smtClean="0"/>
              <a:t>Both are released by stimuli-</a:t>
            </a:r>
          </a:p>
          <a:p>
            <a:pPr lvl="1"/>
            <a:r>
              <a:rPr lang="en-US" sz="3200" dirty="0" smtClean="0"/>
              <a:t>Oxytocin- coitus,parturition, suckling</a:t>
            </a:r>
          </a:p>
          <a:p>
            <a:pPr lvl="1"/>
            <a:r>
              <a:rPr lang="en-US" sz="3200" dirty="0" smtClean="0"/>
              <a:t>Vasopressin-water deprivation, haemorrhage</a:t>
            </a:r>
          </a:p>
          <a:p>
            <a:endParaRPr lang="en-IN" sz="2800" dirty="0" smtClean="0"/>
          </a:p>
          <a:p>
            <a:pPr>
              <a:buNone/>
            </a:pPr>
            <a:endParaRPr lang="en-US" sz="2800" b="1" dirty="0" smtClean="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to="" calcmode="lin" valueType="num">
                                      <p:cBhvr>
                                        <p:cTn id="20" dur="1" fill="hold"/>
                                        <p:tgtEl>
                                          <p:spTgt spid="3">
                                            <p:txEl>
                                              <p:pRg st="5" end="5"/>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IN" b="1" dirty="0" smtClean="0"/>
              <a:t>Oxytocin Antagonist</a:t>
            </a:r>
            <a:br>
              <a:rPr lang="en-IN" b="1" dirty="0" smtClean="0"/>
            </a:br>
            <a:endParaRPr lang="en-IN" b="1" dirty="0"/>
          </a:p>
        </p:txBody>
      </p:sp>
      <p:sp>
        <p:nvSpPr>
          <p:cNvPr id="3" name="Content Placeholder 2"/>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Autofit/>
          </a:bodyPr>
          <a:lstStyle/>
          <a:p>
            <a:r>
              <a:rPr lang="en-IN" sz="2800" b="1" dirty="0" smtClean="0">
                <a:solidFill>
                  <a:schemeClr val="accent2">
                    <a:lumMod val="60000"/>
                    <a:lumOff val="40000"/>
                  </a:schemeClr>
                </a:solidFill>
                <a:effectLst>
                  <a:outerShdw blurRad="38100" dist="38100" dir="2700000" algn="tl">
                    <a:srgbClr val="000000">
                      <a:alpha val="43137"/>
                    </a:srgbClr>
                  </a:outerShdw>
                </a:effectLst>
              </a:rPr>
              <a:t>Atosiban</a:t>
            </a:r>
            <a:r>
              <a:rPr lang="en-IN" sz="2800" b="1" dirty="0" smtClean="0"/>
              <a:t> </a:t>
            </a:r>
            <a:r>
              <a:rPr lang="en-IN" sz="2800" dirty="0" smtClean="0"/>
              <a:t>is an antagonist of the oxytocin receptor that has been approved as a treatment for preterm labor (tocolysis). </a:t>
            </a:r>
          </a:p>
          <a:p>
            <a:r>
              <a:rPr lang="en-IN" sz="2800" dirty="0" smtClean="0"/>
              <a:t>Modified form of oxytocin that is administered by IV infusion </a:t>
            </a:r>
          </a:p>
          <a:p>
            <a:r>
              <a:rPr lang="en-IN" sz="2800" dirty="0" smtClean="0"/>
              <a:t>In a small number of published clinical trials, it appears to be as effective as – beta adrenoceptor-agonist tocolytics and to produce fewer adverse effects.</a:t>
            </a:r>
          </a:p>
          <a:p>
            <a:r>
              <a:rPr lang="en-IN" sz="2800" dirty="0" smtClean="0"/>
              <a:t> In 1998, the FDA decided not to approve atosiban based on concerns about efficacy and safety</a:t>
            </a: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smtClean="0">
                <a:solidFill>
                  <a:schemeClr val="bg1"/>
                </a:solidFill>
                <a:effectLst>
                  <a:outerShdw blurRad="38100" dist="38100" dir="2700000" algn="tl">
                    <a:srgbClr val="000000">
                      <a:alpha val="43137"/>
                    </a:srgbClr>
                  </a:outerShdw>
                </a:effectLst>
              </a:rPr>
              <a:t>Magnasium sulfate</a:t>
            </a:r>
            <a:br>
              <a:rPr lang="en-US" b="1" dirty="0" smtClean="0">
                <a:solidFill>
                  <a:schemeClr val="bg1"/>
                </a:solidFill>
                <a:effectLst>
                  <a:outerShdw blurRad="38100" dist="38100" dir="2700000" algn="tl">
                    <a:srgbClr val="000000">
                      <a:alpha val="43137"/>
                    </a:srgbClr>
                  </a:outerShdw>
                </a:effectLst>
              </a:rPr>
            </a:b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857224" y="1500174"/>
            <a:ext cx="7772400" cy="4572000"/>
          </a:xfrm>
        </p:spPr>
        <p:txBody>
          <a:bodyPr>
            <a:normAutofit/>
          </a:bodyPr>
          <a:lstStyle/>
          <a:p>
            <a:pPr>
              <a:buFont typeface="Wingdings" pitchFamily="2" charset="2"/>
              <a:buChar char="§"/>
            </a:pPr>
            <a:r>
              <a:rPr lang="en-US" sz="3200" dirty="0" smtClean="0"/>
              <a:t>Myosin inhibitor</a:t>
            </a:r>
          </a:p>
          <a:p>
            <a:pPr>
              <a:buFont typeface="Wingdings" pitchFamily="2" charset="2"/>
              <a:buChar char="§"/>
            </a:pPr>
            <a:r>
              <a:rPr lang="en-US" sz="3200" dirty="0" smtClean="0"/>
              <a:t>Given i.v. to suppress uterine contractions</a:t>
            </a:r>
          </a:p>
          <a:p>
            <a:pPr>
              <a:buFont typeface="Wingdings" pitchFamily="2" charset="2"/>
              <a:buChar char="§"/>
            </a:pPr>
            <a:r>
              <a:rPr lang="en-US" sz="3200" dirty="0" smtClean="0"/>
              <a:t>Use to delay preterm labour</a:t>
            </a:r>
          </a:p>
          <a:p>
            <a:pPr>
              <a:buFont typeface="Wingdings" pitchFamily="2" charset="2"/>
              <a:buChar char="§"/>
            </a:pPr>
            <a:r>
              <a:rPr lang="en-US" sz="3200" dirty="0" smtClean="0"/>
              <a:t>Higher infant mortality rate and perinatal mortality</a:t>
            </a:r>
          </a:p>
          <a:p>
            <a:pPr>
              <a:buFont typeface="Wingdings" pitchFamily="2" charset="2"/>
              <a:buChar char="§"/>
            </a:pPr>
            <a:r>
              <a:rPr lang="en-US" sz="3200" dirty="0" smtClean="0"/>
              <a:t>Toxicity include, arrhythmia, muscular paralysis, respiratory depression</a:t>
            </a:r>
            <a:endParaRPr lang="en-I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defRPr/>
            </a:pPr>
            <a:r>
              <a:rPr lang="en-IN" dirty="0" err="1" smtClean="0"/>
              <a:t>Tripathi</a:t>
            </a:r>
            <a:r>
              <a:rPr lang="en-IN" dirty="0" smtClean="0"/>
              <a:t> KD, Essentials of medical pharmacology, 6</a:t>
            </a:r>
            <a:r>
              <a:rPr lang="en-IN" baseline="30000" dirty="0" smtClean="0"/>
              <a:t>th</a:t>
            </a:r>
            <a:r>
              <a:rPr lang="en-IN" dirty="0" smtClean="0"/>
              <a:t> edition, </a:t>
            </a:r>
            <a:r>
              <a:rPr lang="en-IN" dirty="0" err="1" smtClean="0"/>
              <a:t>Jaypee</a:t>
            </a:r>
            <a:r>
              <a:rPr lang="en-IN" dirty="0" smtClean="0"/>
              <a:t> publication New Delhi</a:t>
            </a:r>
          </a:p>
          <a:p>
            <a:pPr algn="just">
              <a:defRPr/>
            </a:pPr>
            <a:r>
              <a:rPr lang="en-IN" i="1" dirty="0" smtClean="0"/>
              <a:t>Goodman and Gilman's the Pharmacological Basis of Therapeutics</a:t>
            </a:r>
            <a:r>
              <a:rPr lang="en-IN" dirty="0" smtClean="0"/>
              <a:t>. 11th ed. New York, NY: McGraw-Hill; 2006</a:t>
            </a:r>
          </a:p>
          <a:p>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304800"/>
            <a:ext cx="8347075" cy="1216025"/>
          </a:xfrm>
        </p:spPr>
        <p:txBody>
          <a:bodyPr>
            <a:normAutofit fontScale="90000"/>
          </a:bodyPr>
          <a:lstStyle/>
          <a:p>
            <a:r>
              <a:rPr lang="en-US" smtClean="0">
                <a:ea typeface="ＭＳ Ｐゴシック" pitchFamily="34" charset="-128"/>
              </a:rPr>
              <a:t/>
            </a:r>
            <a:br>
              <a:rPr lang="en-US" smtClean="0">
                <a:ea typeface="ＭＳ Ｐゴシック" pitchFamily="34" charset="-128"/>
              </a:rPr>
            </a:br>
            <a:r>
              <a:rPr lang="en-IN" smtClean="0">
                <a:ea typeface="ＭＳ Ｐゴシック" pitchFamily="34" charset="-128"/>
              </a:rPr>
              <a:t/>
            </a:r>
            <a:br>
              <a:rPr lang="en-IN" smtClean="0">
                <a:ea typeface="ＭＳ Ｐゴシック" pitchFamily="34" charset="-128"/>
              </a:rPr>
            </a:br>
            <a:endParaRPr lang="en-IN" smtClean="0">
              <a:ea typeface="ＭＳ Ｐゴシック" pitchFamily="34" charset="-128"/>
            </a:endParaRPr>
          </a:p>
        </p:txBody>
      </p:sp>
      <p:graphicFrame>
        <p:nvGraphicFramePr>
          <p:cNvPr id="4" name="Content Placeholder 3"/>
          <p:cNvGraphicFramePr>
            <a:graphicFrameLocks noGrp="1"/>
          </p:cNvGraphicFramePr>
          <p:nvPr>
            <p:ph idx="1"/>
          </p:nvPr>
        </p:nvGraphicFramePr>
        <p:xfrm>
          <a:off x="0" y="0"/>
          <a:ext cx="9108504" cy="6858000"/>
        </p:xfrm>
        <a:graphic>
          <a:graphicData uri="http://schemas.openxmlformats.org/drawingml/2006/table">
            <a:tbl>
              <a:tblPr firstRow="1" bandRow="1">
                <a:tableStyleId>{5C22544A-7EE6-4342-B048-85BDC9FD1C3A}</a:tableStyleId>
              </a:tblPr>
              <a:tblGrid>
                <a:gridCol w="3260134"/>
                <a:gridCol w="1527890"/>
                <a:gridCol w="2880320"/>
                <a:gridCol w="1440160"/>
              </a:tblGrid>
              <a:tr h="1371600">
                <a:tc>
                  <a:txBody>
                    <a:bodyPr/>
                    <a:lstStyle/>
                    <a:p>
                      <a:r>
                        <a:rPr lang="en-US" dirty="0" smtClean="0"/>
                        <a:t>Author</a:t>
                      </a:r>
                      <a:endParaRPr lang="en-IN" dirty="0"/>
                    </a:p>
                  </a:txBody>
                  <a:tcPr/>
                </a:tc>
                <a:tc>
                  <a:txBody>
                    <a:bodyPr/>
                    <a:lstStyle/>
                    <a:p>
                      <a:r>
                        <a:rPr lang="en-US" dirty="0" smtClean="0"/>
                        <a:t>Results</a:t>
                      </a:r>
                      <a:endParaRPr lang="en-IN" dirty="0"/>
                    </a:p>
                  </a:txBody>
                  <a:tcPr/>
                </a:tc>
                <a:tc>
                  <a:txBody>
                    <a:bodyPr/>
                    <a:lstStyle/>
                    <a:p>
                      <a:r>
                        <a:rPr lang="en-IN" sz="1800" kern="1200" dirty="0" smtClean="0">
                          <a:solidFill>
                            <a:schemeClr val="bg1"/>
                          </a:solidFill>
                          <a:latin typeface="+mn-lt"/>
                          <a:ea typeface="+mn-ea"/>
                          <a:cs typeface="+mn-cs"/>
                        </a:rPr>
                        <a:t>Journal</a:t>
                      </a:r>
                      <a:endParaRPr lang="en-US" dirty="0" smtClean="0">
                        <a:solidFill>
                          <a:schemeClr val="bg1"/>
                        </a:solidFill>
                      </a:endParaRPr>
                    </a:p>
                    <a:p>
                      <a:endParaRPr lang="en-US" dirty="0" smtClean="0">
                        <a:solidFill>
                          <a:schemeClr val="bg1"/>
                        </a:solidFill>
                      </a:endParaRPr>
                    </a:p>
                    <a:p>
                      <a:endParaRPr lang="en-IN" dirty="0"/>
                    </a:p>
                  </a:txBody>
                  <a:tcPr/>
                </a:tc>
                <a:tc>
                  <a:txBody>
                    <a:bodyPr/>
                    <a:lstStyle/>
                    <a:p>
                      <a:r>
                        <a:rPr lang="en-US" dirty="0" smtClean="0"/>
                        <a:t>level</a:t>
                      </a:r>
                      <a:endParaRPr lang="en-IN" dirty="0"/>
                    </a:p>
                  </a:txBody>
                  <a:tcPr/>
                </a:tc>
              </a:tr>
              <a:tr h="5486400">
                <a:tc>
                  <a:txBody>
                    <a:bodyPr/>
                    <a:lstStyle/>
                    <a:p>
                      <a:r>
                        <a:rPr lang="pt-BR" b="1" dirty="0" smtClean="0"/>
                        <a:t>el de Heus, Eduard J H Mulder, Gerard H A Visser</a:t>
                      </a:r>
                      <a:endParaRPr lang="pt-BR" b="1" dirty="0"/>
                    </a:p>
                  </a:txBody>
                  <a:tcPr/>
                </a:tc>
                <a:tc>
                  <a:txBody>
                    <a:bodyPr/>
                    <a:lstStyle/>
                    <a:p>
                      <a:r>
                        <a:rPr lang="en-IN" b="1" dirty="0" smtClean="0"/>
                        <a:t>Management of preterm </a:t>
                      </a:r>
                      <a:r>
                        <a:rPr lang="en-IN" b="1" dirty="0" err="1" smtClean="0"/>
                        <a:t>labor</a:t>
                      </a:r>
                      <a:r>
                        <a:rPr lang="en-IN" b="1" dirty="0" smtClean="0"/>
                        <a:t>: </a:t>
                      </a:r>
                      <a:r>
                        <a:rPr lang="en-IN" b="1" dirty="0" err="1" smtClean="0"/>
                        <a:t>atosiban</a:t>
                      </a:r>
                      <a:r>
                        <a:rPr lang="en-IN" b="1" dirty="0" smtClean="0"/>
                        <a:t> or </a:t>
                      </a:r>
                      <a:r>
                        <a:rPr lang="en-IN" b="1" dirty="0" err="1" smtClean="0"/>
                        <a:t>nifedipine</a:t>
                      </a:r>
                      <a:r>
                        <a:rPr lang="en-IN" b="1" dirty="0" smtClean="0"/>
                        <a:t>? </a:t>
                      </a:r>
                      <a:endParaRPr lang="en-IN" b="1" dirty="0"/>
                    </a:p>
                  </a:txBody>
                  <a:tcPr/>
                </a:tc>
                <a:tc>
                  <a:txBody>
                    <a:bodyPr/>
                    <a:lstStyle/>
                    <a:p>
                      <a:pPr rtl="0"/>
                      <a:r>
                        <a:rPr lang="en-IN" b="1" dirty="0" smtClean="0">
                          <a:hlinkClick r:id="rId2" tooltip="Back to Dovepress Journal: International Journal of Women's Health"/>
                        </a:rPr>
                        <a:t>International Journal of Women's Health</a:t>
                      </a:r>
                      <a:endParaRPr lang="en-IN" sz="1800" kern="1200" dirty="0">
                        <a:solidFill>
                          <a:schemeClr val="dk1"/>
                        </a:solidFill>
                        <a:latin typeface="+mn-lt"/>
                        <a:ea typeface="+mn-ea"/>
                        <a:cs typeface="+mn-cs"/>
                      </a:endParaRPr>
                    </a:p>
                  </a:txBody>
                  <a:tcPr/>
                </a:tc>
                <a:tc>
                  <a:txBody>
                    <a:bodyPr/>
                    <a:lstStyle/>
                    <a:p>
                      <a:pPr rtl="0"/>
                      <a:r>
                        <a:rPr lang="en-US" sz="1800" kern="1200" smtClean="0">
                          <a:solidFill>
                            <a:schemeClr val="dk1"/>
                          </a:solidFill>
                          <a:latin typeface="+mn-lt"/>
                          <a:ea typeface="+mn-ea"/>
                          <a:cs typeface="+mn-cs"/>
                        </a:rPr>
                        <a:t>Level</a:t>
                      </a:r>
                      <a:r>
                        <a:rPr lang="en-US" sz="1800" kern="1200" baseline="0" smtClean="0">
                          <a:solidFill>
                            <a:schemeClr val="dk1"/>
                          </a:solidFill>
                          <a:latin typeface="+mn-lt"/>
                          <a:ea typeface="+mn-ea"/>
                          <a:cs typeface="+mn-cs"/>
                        </a:rPr>
                        <a:t> </a:t>
                      </a:r>
                      <a:r>
                        <a:rPr lang="en-US" sz="1800" kern="1200" baseline="0" smtClean="0">
                          <a:solidFill>
                            <a:schemeClr val="dk1"/>
                          </a:solidFill>
                          <a:latin typeface="+mn-lt"/>
                          <a:ea typeface="+mn-ea"/>
                          <a:cs typeface="+mn-cs"/>
                        </a:rPr>
                        <a:t>2</a:t>
                      </a:r>
                      <a:endParaRPr lang="en-IN" sz="1800" kern="1200" dirty="0">
                        <a:solidFill>
                          <a:schemeClr val="dk1"/>
                        </a:solidFill>
                        <a:latin typeface="+mn-lt"/>
                        <a:ea typeface="+mn-ea"/>
                        <a:cs typeface="+mn-cs"/>
                      </a:endParaRPr>
                    </a:p>
                  </a:txBody>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normAutofit lnSpcReduction="10000"/>
          </a:bodyPr>
          <a:lstStyle/>
          <a:p>
            <a:pPr lvl="1">
              <a:buFont typeface="Wingdings" pitchFamily="2" charset="2"/>
              <a:buChar char="§"/>
            </a:pPr>
            <a:r>
              <a:rPr lang="en-IN" sz="2800" dirty="0" smtClean="0"/>
              <a:t> It participates in labour and delivery, and also elicits milk ejection in lactating women</a:t>
            </a:r>
          </a:p>
          <a:p>
            <a:pPr lvl="1">
              <a:buFont typeface="Wingdings" pitchFamily="2" charset="2"/>
              <a:buChar char="§"/>
            </a:pPr>
            <a:endParaRPr lang="en-IN" sz="2800" dirty="0" smtClean="0"/>
          </a:p>
          <a:p>
            <a:pPr lvl="1">
              <a:buFont typeface="Wingdings" pitchFamily="2" charset="2"/>
              <a:buChar char="§"/>
            </a:pPr>
            <a:endParaRPr lang="en-IN" sz="2800" dirty="0" smtClean="0"/>
          </a:p>
          <a:p>
            <a:pPr lvl="1">
              <a:buFont typeface="Wingdings" pitchFamily="2" charset="2"/>
              <a:buChar char="§"/>
            </a:pPr>
            <a:r>
              <a:rPr lang="en-IN" sz="2800" dirty="0" smtClean="0"/>
              <a:t>During the second half of pregnancy, uterine smooth muscle shows an increase in the expression of oxytocin receptors and becomes increasingly sensitive to the stimulant action of endogenous oxytocin</a:t>
            </a:r>
          </a:p>
          <a:p>
            <a:pPr lvl="1">
              <a:buFont typeface="Wingdings" pitchFamily="2" charset="2"/>
              <a:buChar char="§"/>
            </a:pPr>
            <a:endParaRPr lang="en-IN" sz="2800" dirty="0" smtClean="0"/>
          </a:p>
          <a:p>
            <a:pPr lvl="1">
              <a:buFont typeface="Wingdings" pitchFamily="2" charset="2"/>
              <a:buChar char="§"/>
            </a:pPr>
            <a:r>
              <a:rPr lang="en-IN" sz="2800" dirty="0" smtClean="0"/>
              <a:t>Estradiol stimulates oxytocin secretion, whereas the ovarian polypeptide relaxin inhibits release</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6908"/>
          </a:xfrm>
        </p:spPr>
        <p:txBody>
          <a:bodyPr/>
          <a:lstStyle/>
          <a:p>
            <a:r>
              <a:rPr lang="en-US" b="1" dirty="0" smtClean="0">
                <a:solidFill>
                  <a:schemeClr val="bg1"/>
                </a:solidFill>
              </a:rPr>
              <a:t>HOW DOES IT SECRET?</a:t>
            </a:r>
            <a:endParaRPr lang="en-IN" b="1" dirty="0">
              <a:solidFill>
                <a:schemeClr val="bg1"/>
              </a:solidFill>
            </a:endParaRPr>
          </a:p>
        </p:txBody>
      </p:sp>
      <p:sp>
        <p:nvSpPr>
          <p:cNvPr id="3" name="Content Placeholder 2"/>
          <p:cNvSpPr>
            <a:spLocks noGrp="1"/>
          </p:cNvSpPr>
          <p:nvPr>
            <p:ph sz="quarter" idx="1"/>
          </p:nvPr>
        </p:nvSpPr>
        <p:spPr/>
        <p:txBody>
          <a:bodyPr>
            <a:noAutofit/>
          </a:bodyPr>
          <a:lstStyle/>
          <a:p>
            <a:pPr>
              <a:buNone/>
            </a:pPr>
            <a:r>
              <a:rPr lang="en-US" sz="2400" dirty="0" smtClean="0"/>
              <a:t>   Synthesized within nerve cell bodies in supraoptic paraventricular nuclei of hypothalamus</a:t>
            </a:r>
            <a:r>
              <a:rPr lang="en-IN" sz="2400" dirty="0" smtClean="0"/>
              <a:t> </a:t>
            </a:r>
          </a:p>
          <a:p>
            <a:pPr>
              <a:buNone/>
            </a:pPr>
            <a:endParaRPr lang="en-IN" sz="2400" b="1" dirty="0" smtClean="0">
              <a:solidFill>
                <a:schemeClr val="bg1"/>
              </a:solidFill>
            </a:endParaRPr>
          </a:p>
          <a:p>
            <a:pPr lvl="1">
              <a:buFont typeface="Wingdings" pitchFamily="2" charset="2"/>
              <a:buChar char="Ø"/>
            </a:pPr>
            <a:endParaRPr lang="en-IN" dirty="0" smtClean="0"/>
          </a:p>
          <a:p>
            <a:pPr>
              <a:buNone/>
            </a:pPr>
            <a:r>
              <a:rPr lang="en-IN" sz="2400" dirty="0" smtClean="0"/>
              <a:t>    </a:t>
            </a:r>
          </a:p>
          <a:p>
            <a:pPr>
              <a:buNone/>
            </a:pPr>
            <a:r>
              <a:rPr lang="en-IN" sz="2400" dirty="0" smtClean="0"/>
              <a:t>    Rapidly converted by proteolysis to the active hormone and its neurophysin, packaged into secretory granules as an oxytocin-neurophysin complex</a:t>
            </a:r>
            <a:endParaRPr lang="en-US" sz="2400" dirty="0" smtClean="0"/>
          </a:p>
          <a:p>
            <a:endParaRPr lang="en-US" sz="2400" dirty="0" smtClean="0"/>
          </a:p>
          <a:p>
            <a:endParaRPr lang="en-US" sz="2400" dirty="0" smtClean="0"/>
          </a:p>
          <a:p>
            <a:endParaRPr lang="en-US" sz="2400" dirty="0" smtClean="0"/>
          </a:p>
          <a:p>
            <a:pPr>
              <a:buNone/>
            </a:pPr>
            <a:r>
              <a:rPr lang="en-US" sz="2400" dirty="0" smtClean="0"/>
              <a:t>    Then transported down the axon and stored in the nerve endings</a:t>
            </a:r>
          </a:p>
          <a:p>
            <a:endParaRPr lang="en-IN" sz="2400" dirty="0"/>
          </a:p>
        </p:txBody>
      </p:sp>
      <p:sp>
        <p:nvSpPr>
          <p:cNvPr id="4" name="Down Arrow 3"/>
          <p:cNvSpPr/>
          <p:nvPr/>
        </p:nvSpPr>
        <p:spPr>
          <a:xfrm>
            <a:off x="3786182" y="22145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Down Arrow 4"/>
          <p:cNvSpPr/>
          <p:nvPr/>
        </p:nvSpPr>
        <p:spPr>
          <a:xfrm>
            <a:off x="3786182" y="464344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28596" y="0"/>
          <a:ext cx="8229600" cy="85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sz="quarter" idx="1"/>
          </p:nvPr>
        </p:nvPicPr>
        <p:blipFill>
          <a:blip r:embed="rId7" cstate="print"/>
          <a:srcRect l="16301" t="47053" r="9983" b="20397"/>
          <a:stretch>
            <a:fillRect/>
          </a:stretch>
        </p:blipFill>
        <p:spPr bwMode="auto">
          <a:xfrm>
            <a:off x="1500166" y="2143116"/>
            <a:ext cx="5786478" cy="4500594"/>
          </a:xfrm>
          <a:prstGeom prst="rect">
            <a:avLst/>
          </a:prstGeom>
          <a:noFill/>
          <a:ln w="9525">
            <a:noFill/>
            <a:miter lim="800000"/>
            <a:headEnd/>
            <a:tailEnd/>
          </a:ln>
          <a:effectLst/>
        </p:spPr>
      </p:pic>
      <p:sp>
        <p:nvSpPr>
          <p:cNvPr id="1027" name="Rectangle 3"/>
          <p:cNvSpPr>
            <a:spLocks noChangeArrowheads="1"/>
          </p:cNvSpPr>
          <p:nvPr/>
        </p:nvSpPr>
        <p:spPr bwMode="auto">
          <a:xfrm>
            <a:off x="428596" y="1071546"/>
            <a:ext cx="7959551" cy="92333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9-amino-acid peptide with an intrapeptide disulfide cross-link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Its amino acid sequence differs from that of vasopressin at positions 3 and 8 </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72087"/>
          <a:ext cx="7772400" cy="713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714348" y="857232"/>
            <a:ext cx="7772400" cy="5734072"/>
          </a:xfrm>
        </p:spPr>
        <p:txBody>
          <a:bodyPr>
            <a:noAutofit/>
          </a:bodyPr>
          <a:lstStyle/>
          <a:p>
            <a:pPr>
              <a:buNone/>
            </a:pPr>
            <a:r>
              <a:rPr lang="en-IN" sz="4000" i="1" u="sng" dirty="0" smtClean="0">
                <a:solidFill>
                  <a:schemeClr val="bg1">
                    <a:lumMod val="95000"/>
                    <a:lumOff val="5000"/>
                  </a:schemeClr>
                </a:solidFill>
                <a:effectLst>
                  <a:outerShdw blurRad="38100" dist="38100" dir="2700000" algn="tl">
                    <a:srgbClr val="000000">
                      <a:alpha val="43137"/>
                    </a:srgbClr>
                  </a:outerShdw>
                </a:effectLst>
              </a:rPr>
              <a:t>Absorption, Metabolism, and Excretion </a:t>
            </a:r>
          </a:p>
          <a:p>
            <a:pPr>
              <a:buFont typeface="Wingdings" pitchFamily="2" charset="2"/>
              <a:buChar char="Ø"/>
            </a:pPr>
            <a:r>
              <a:rPr lang="en-IN" sz="2800" dirty="0" smtClean="0"/>
              <a:t>Being peptide, oxytocin is inactive orally </a:t>
            </a:r>
          </a:p>
          <a:p>
            <a:pPr>
              <a:buFont typeface="Wingdings" pitchFamily="2" charset="2"/>
              <a:buChar char="Ø"/>
            </a:pPr>
            <a:r>
              <a:rPr lang="en-IN" sz="2800" dirty="0" smtClean="0"/>
              <a:t>Administered intravenously for initiation and augmentation of labor</a:t>
            </a:r>
          </a:p>
          <a:p>
            <a:pPr>
              <a:buFont typeface="Wingdings" pitchFamily="2" charset="2"/>
              <a:buChar char="Ø"/>
            </a:pPr>
            <a:r>
              <a:rPr lang="en-IN" sz="2800" dirty="0" smtClean="0"/>
              <a:t>Also can be administered intramuscularly for control of postpartum bleeding </a:t>
            </a:r>
          </a:p>
          <a:p>
            <a:pPr>
              <a:buFont typeface="Wingdings" pitchFamily="2" charset="2"/>
              <a:buChar char="Ø"/>
            </a:pPr>
            <a:r>
              <a:rPr lang="en-IN" sz="2800" dirty="0" smtClean="0"/>
              <a:t>Not bound to plasma proteins </a:t>
            </a:r>
          </a:p>
          <a:p>
            <a:pPr>
              <a:buFont typeface="Wingdings" pitchFamily="2" charset="2"/>
              <a:buChar char="Ø"/>
            </a:pPr>
            <a:r>
              <a:rPr lang="en-IN" sz="2800" dirty="0" smtClean="0"/>
              <a:t>Eliminated by the kidneys and liver</a:t>
            </a:r>
          </a:p>
          <a:p>
            <a:pPr>
              <a:buFont typeface="Wingdings" pitchFamily="2" charset="2"/>
              <a:buChar char="Ø"/>
            </a:pPr>
            <a:r>
              <a:rPr lang="en-IN" sz="2800" dirty="0" smtClean="0"/>
              <a:t>Half-life of 5 minutes</a:t>
            </a:r>
          </a:p>
          <a:p>
            <a:pPr>
              <a:buFont typeface="Wingdings" pitchFamily="2" charset="2"/>
              <a:buChar char="Ø"/>
            </a:pPr>
            <a:r>
              <a:rPr lang="en-US" sz="2800" dirty="0" smtClean="0"/>
              <a:t>Pregnant uterus and placenta elaborate a specific aminopeptidase- oxytocinase, detected in maternal plasma </a:t>
            </a: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27463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1086</TotalTime>
  <Words>1694</Words>
  <Application>Microsoft Office PowerPoint</Application>
  <PresentationFormat>On-screen Show (4:3)</PresentationFormat>
  <Paragraphs>260</Paragraphs>
  <Slides>44</Slides>
  <Notes>1</Notes>
  <HiddenSlides>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Equity</vt:lpstr>
      <vt:lpstr>DRUGS ACTING ON UTERUS</vt:lpstr>
      <vt:lpstr>Slide 2</vt:lpstr>
      <vt:lpstr>Slide 3</vt:lpstr>
      <vt:lpstr>Slide 4</vt:lpstr>
      <vt:lpstr>Slide 5</vt:lpstr>
      <vt:lpstr>HOW DOES IT SECRET?</vt:lpstr>
      <vt:lpstr>Slide 7</vt:lpstr>
      <vt:lpstr>Slide 8</vt:lpstr>
      <vt:lpstr>Slide 9</vt:lpstr>
      <vt:lpstr>Slide 10</vt:lpstr>
      <vt:lpstr>Slide 11</vt:lpstr>
      <vt:lpstr>Clinical Uses of Oxytocin   </vt:lpstr>
      <vt:lpstr>Slide 13</vt:lpstr>
      <vt:lpstr>Slide 14</vt:lpstr>
      <vt:lpstr>Slide 15</vt:lpstr>
      <vt:lpstr>OTHER SEMISYNTHETIC DERIVATIVES</vt:lpstr>
      <vt:lpstr>Chemistry</vt:lpstr>
      <vt:lpstr>Slide 18</vt:lpstr>
      <vt:lpstr>Slide 19</vt:lpstr>
      <vt:lpstr>Physiological Roles of ERGOMETRINE</vt:lpstr>
      <vt:lpstr>Slide 21</vt:lpstr>
      <vt:lpstr>Slide 22</vt:lpstr>
      <vt:lpstr>Slide 23</vt:lpstr>
      <vt:lpstr>Prostaglandins </vt:lpstr>
      <vt:lpstr>Slide 25</vt:lpstr>
      <vt:lpstr>USES</vt:lpstr>
      <vt:lpstr>Slide 27</vt:lpstr>
      <vt:lpstr>Slide 28</vt:lpstr>
      <vt:lpstr>3) Dysmenorrhea </vt:lpstr>
      <vt:lpstr>Slide 30</vt:lpstr>
      <vt:lpstr>ETHACRIDINE (rivanol)</vt:lpstr>
      <vt:lpstr>UTERINE RELAXANTS(TOCOLYTICS)</vt:lpstr>
      <vt:lpstr>Slide 33</vt:lpstr>
      <vt:lpstr>CLASSIFICATION</vt:lpstr>
      <vt:lpstr>b2-Selective Agonists</vt:lpstr>
      <vt:lpstr>Adverse Effects</vt:lpstr>
      <vt:lpstr>Therapeutic Uses</vt:lpstr>
      <vt:lpstr>Calcium channel blockers </vt:lpstr>
      <vt:lpstr>Adverse Effects</vt:lpstr>
      <vt:lpstr>Oxytocin Antagonist </vt:lpstr>
      <vt:lpstr>Magnasium sulfate </vt:lpstr>
      <vt:lpstr>Slide 42</vt:lpstr>
      <vt:lpstr>  </vt:lpstr>
      <vt:lpstr>Slide 44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109</cp:revision>
  <dcterms:created xsi:type="dcterms:W3CDTF">2010-10-24T02:56:15Z</dcterms:created>
  <dcterms:modified xsi:type="dcterms:W3CDTF">2014-03-11T09:48:51Z</dcterms:modified>
</cp:coreProperties>
</file>