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34AE4-06BB-469D-8C62-925468934237}" type="datetimeFigureOut">
              <a:rPr lang="en-US" smtClean="0"/>
              <a:pPr/>
              <a:t>05/May/20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2F2F2-4363-4A9F-A3F9-735FDA902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34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86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541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BB38-E0C8-4948-A941-6EC98AE3608E}" type="datetime1">
              <a:rPr lang="en-US" smtClean="0"/>
              <a:t>05/May/20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D16-9ECC-40F2-BD7D-58AC03F77220}" type="datetime1">
              <a:rPr lang="en-US" smtClean="0"/>
              <a:t>05/May/20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7D26-5F4C-4405-A57A-71169F4252A4}" type="datetime1">
              <a:rPr lang="en-US" smtClean="0"/>
              <a:t>05/May/20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DF0B-ABED-4CF0-8FCC-4087F8B1479D}" type="datetime1">
              <a:rPr lang="en-US" smtClean="0"/>
              <a:t>05/May/20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0E4-051D-49AA-9088-30E64AB046F6}" type="datetime1">
              <a:rPr lang="en-US" smtClean="0"/>
              <a:t>05/May/20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964-4A73-49F0-BA3E-3EDA8BE204D1}" type="datetime1">
              <a:rPr lang="en-US" smtClean="0"/>
              <a:t>05/May/20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2CC5-965E-48E5-A856-48B49B780B33}" type="datetime1">
              <a:rPr lang="en-US" smtClean="0"/>
              <a:t>05/May/20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8B83-9788-49A7-85B1-6FDF66A593A9}" type="datetime1">
              <a:rPr lang="en-US" smtClean="0"/>
              <a:t>05/May/20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EB3-AF90-4E56-92F1-B288A00EA22C}" type="datetime1">
              <a:rPr lang="en-US" smtClean="0"/>
              <a:t>05/May/20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967B-C721-47CD-A6FF-38723E5D395B}" type="datetime1">
              <a:rPr lang="en-US" smtClean="0"/>
              <a:t>05/May/20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6B-69CF-4836-85FC-05D667E16806}" type="datetime1">
              <a:rPr lang="en-US" smtClean="0"/>
              <a:t>05/May/20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91181-3EA0-4208-B4CB-07EF52D6C57A}" type="datetime1">
              <a:rPr lang="en-US" smtClean="0"/>
              <a:t>05/May/20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Essentials of Medical Parasitology Apurba S Sastry               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Opportunistic parasitic infections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 </a:t>
            </a:r>
            <a:r>
              <a:rPr lang="en-US" b="1" dirty="0" err="1" smtClean="0">
                <a:solidFill>
                  <a:schemeClr val="tx1"/>
                </a:solidFill>
              </a:rPr>
              <a:t>Sucheta</a:t>
            </a:r>
            <a:r>
              <a:rPr lang="en-US" b="1" dirty="0" smtClean="0">
                <a:solidFill>
                  <a:schemeClr val="tx1"/>
                </a:solidFill>
              </a:rPr>
              <a:t> J </a:t>
            </a:r>
            <a:r>
              <a:rPr lang="en-US" b="1" dirty="0" err="1" smtClean="0">
                <a:solidFill>
                  <a:schemeClr val="tx1"/>
                </a:solidFill>
              </a:rPr>
              <a:t>Lakhani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Professor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Department of Microbiology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7E67-8EB9-4C3A-80A7-93B289A3C6C9}" type="datetime1">
              <a:rPr lang="en-US" smtClean="0"/>
              <a:t>05/May/20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0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Life Cycle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6590" y="782115"/>
            <a:ext cx="4886558" cy="49440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149" y="1943899"/>
            <a:ext cx="2701097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231F20"/>
                </a:solidFill>
              </a:rPr>
              <a:t>Host: The life cycle involves two hosts:</a:t>
            </a:r>
          </a:p>
          <a:p>
            <a:r>
              <a:rPr lang="en-GB" sz="1600" dirty="0">
                <a:solidFill>
                  <a:srgbClr val="231F20"/>
                </a:solidFill>
              </a:rPr>
              <a:t>1. </a:t>
            </a:r>
            <a:r>
              <a:rPr lang="en-GB" sz="1600" b="1" dirty="0">
                <a:solidFill>
                  <a:srgbClr val="231F20"/>
                </a:solidFill>
              </a:rPr>
              <a:t>Definitive hosts </a:t>
            </a:r>
            <a:r>
              <a:rPr lang="en-GB" sz="1600" dirty="0">
                <a:solidFill>
                  <a:srgbClr val="231F20"/>
                </a:solidFill>
              </a:rPr>
              <a:t>are cat and other felines; where the </a:t>
            </a:r>
          </a:p>
          <a:p>
            <a:r>
              <a:rPr lang="en-IN" sz="1600" dirty="0">
                <a:solidFill>
                  <a:srgbClr val="231F20"/>
                </a:solidFill>
              </a:rPr>
              <a:t>sexual cycle takes place.</a:t>
            </a:r>
          </a:p>
          <a:p>
            <a:r>
              <a:rPr lang="en-GB" sz="1600" dirty="0">
                <a:solidFill>
                  <a:srgbClr val="231F20"/>
                </a:solidFill>
              </a:rPr>
              <a:t>2. </a:t>
            </a:r>
            <a:r>
              <a:rPr lang="en-GB" sz="1600" b="1" dirty="0">
                <a:solidFill>
                  <a:srgbClr val="231F20"/>
                </a:solidFill>
              </a:rPr>
              <a:t>Intermediate hosts </a:t>
            </a:r>
            <a:r>
              <a:rPr lang="en-GB" sz="1600" dirty="0">
                <a:solidFill>
                  <a:srgbClr val="231F20"/>
                </a:solidFill>
              </a:rPr>
              <a:t>are man and other mammals (</a:t>
            </a:r>
            <a:r>
              <a:rPr lang="en-GB" sz="1600" dirty="0" smtClean="0">
                <a:solidFill>
                  <a:srgbClr val="231F20"/>
                </a:solidFill>
              </a:rPr>
              <a:t>goat, sheep</a:t>
            </a:r>
            <a:r>
              <a:rPr lang="en-GB" sz="1600" dirty="0">
                <a:solidFill>
                  <a:srgbClr val="231F20"/>
                </a:solidFill>
              </a:rPr>
              <a:t>, pig, cattle and certain birds); where the asexual</a:t>
            </a:r>
          </a:p>
          <a:p>
            <a:r>
              <a:rPr lang="en-IN" sz="1600" dirty="0">
                <a:solidFill>
                  <a:srgbClr val="231F20"/>
                </a:solidFill>
              </a:rPr>
              <a:t>cycle takes place.</a:t>
            </a:r>
            <a:endParaRPr lang="en-IN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F86A-D766-4AD5-AFC0-47CA8B921794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421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Epidemiology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92933"/>
            <a:ext cx="8398775" cy="4886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sz="1200" b="1" dirty="0"/>
              <a:t>Prevalence: Global prevalence is about 25–30</a:t>
            </a:r>
            <a:r>
              <a:rPr lang="en-GB" sz="1200" b="1" dirty="0" smtClean="0"/>
              <a:t>%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200" b="1" dirty="0"/>
              <a:t>Various risk factors for infection are:</a:t>
            </a:r>
          </a:p>
          <a:p>
            <a:pPr>
              <a:lnSpc>
                <a:spcPct val="170000"/>
              </a:lnSpc>
            </a:pPr>
            <a:r>
              <a:rPr lang="en-GB" sz="1200" dirty="0" smtClean="0"/>
              <a:t>The </a:t>
            </a:r>
            <a:r>
              <a:rPr lang="en-GB" sz="1200" dirty="0"/>
              <a:t>geographical area (cold area, hot arid </a:t>
            </a:r>
            <a:r>
              <a:rPr lang="en-GB" sz="1200" dirty="0" smtClean="0"/>
              <a:t>climatic conditions</a:t>
            </a:r>
            <a:r>
              <a:rPr lang="en-GB" sz="1200" dirty="0"/>
              <a:t>, high altitudes are associated with a low </a:t>
            </a:r>
            <a:r>
              <a:rPr lang="en-GB" sz="1200" dirty="0" smtClean="0"/>
              <a:t> </a:t>
            </a:r>
            <a:r>
              <a:rPr lang="en-IN" sz="1200" dirty="0" smtClean="0"/>
              <a:t>prevalence</a:t>
            </a:r>
            <a:r>
              <a:rPr lang="en-IN" sz="1200" dirty="0"/>
              <a:t>)</a:t>
            </a:r>
          </a:p>
          <a:p>
            <a:pPr>
              <a:lnSpc>
                <a:spcPct val="170000"/>
              </a:lnSpc>
            </a:pPr>
            <a:r>
              <a:rPr lang="en-GB" sz="1200" b="1" dirty="0" smtClean="0"/>
              <a:t>Age</a:t>
            </a:r>
            <a:r>
              <a:rPr lang="en-GB" sz="1200" b="1" dirty="0"/>
              <a:t>: It commonly affects elderly and </a:t>
            </a:r>
            <a:r>
              <a:rPr lang="en-GB" sz="1200" b="1" dirty="0" err="1" smtClean="0"/>
              <a:t>fetus</a:t>
            </a:r>
            <a:endParaRPr lang="en-GB" sz="1200" b="1" dirty="0" smtClean="0"/>
          </a:p>
          <a:p>
            <a:pPr>
              <a:lnSpc>
                <a:spcPct val="170000"/>
              </a:lnSpc>
            </a:pPr>
            <a:r>
              <a:rPr lang="en-GB" sz="1200" dirty="0" smtClean="0"/>
              <a:t>Exposure </a:t>
            </a:r>
            <a:r>
              <a:rPr lang="en-GB" sz="1200" dirty="0"/>
              <a:t>to cat and cat’s </a:t>
            </a:r>
            <a:r>
              <a:rPr lang="en-GB" sz="1200" dirty="0" err="1" smtClean="0"/>
              <a:t>feces</a:t>
            </a:r>
            <a:endParaRPr lang="en-GB" sz="1200" dirty="0" smtClean="0"/>
          </a:p>
          <a:p>
            <a:pPr>
              <a:lnSpc>
                <a:spcPct val="170000"/>
              </a:lnSpc>
            </a:pPr>
            <a:r>
              <a:rPr lang="en-GB" sz="1200" b="1" dirty="0" smtClean="0"/>
              <a:t>Food </a:t>
            </a:r>
            <a:r>
              <a:rPr lang="en-GB" sz="1200" b="1" dirty="0"/>
              <a:t>habits: Ingestion of uncooked cat and </a:t>
            </a:r>
            <a:r>
              <a:rPr lang="en-GB" sz="1200" b="1" dirty="0" smtClean="0"/>
              <a:t>other </a:t>
            </a:r>
            <a:r>
              <a:rPr lang="en-GB" sz="1200" dirty="0" smtClean="0"/>
              <a:t>animal </a:t>
            </a:r>
            <a:r>
              <a:rPr lang="en-GB" sz="1200" dirty="0"/>
              <a:t>meat </a:t>
            </a:r>
            <a:r>
              <a:rPr lang="en-GB" sz="1200" dirty="0" smtClean="0"/>
              <a:t>- at </a:t>
            </a:r>
            <a:r>
              <a:rPr lang="en-GB" sz="1200" dirty="0"/>
              <a:t>higher </a:t>
            </a:r>
            <a:r>
              <a:rPr lang="en-IN" sz="1200" dirty="0" smtClean="0"/>
              <a:t>risk</a:t>
            </a:r>
            <a:endParaRPr lang="en-IN" sz="1200" dirty="0"/>
          </a:p>
          <a:p>
            <a:pPr>
              <a:lnSpc>
                <a:spcPct val="170000"/>
              </a:lnSpc>
            </a:pPr>
            <a:r>
              <a:rPr lang="en-GB" sz="1200" b="1" dirty="0" smtClean="0"/>
              <a:t>Immune </a:t>
            </a:r>
            <a:r>
              <a:rPr lang="en-GB" sz="1200" b="1" dirty="0"/>
              <a:t>status: Patients associated with </a:t>
            </a:r>
            <a:r>
              <a:rPr lang="en-GB" sz="1200" b="1" dirty="0" smtClean="0"/>
              <a:t>HIV, </a:t>
            </a:r>
            <a:r>
              <a:rPr lang="en-GB" sz="1200" dirty="0" smtClean="0"/>
              <a:t>malignancies </a:t>
            </a:r>
            <a:r>
              <a:rPr lang="en-GB" sz="1200" dirty="0"/>
              <a:t>and </a:t>
            </a:r>
            <a:r>
              <a:rPr lang="en-GB" sz="1200" dirty="0" err="1" smtClean="0"/>
              <a:t>immuno</a:t>
            </a:r>
            <a:r>
              <a:rPr lang="en-GB" sz="1200" dirty="0" smtClean="0"/>
              <a:t> </a:t>
            </a:r>
            <a:r>
              <a:rPr lang="en-GB" sz="1200" dirty="0"/>
              <a:t>compromised </a:t>
            </a:r>
            <a:r>
              <a:rPr lang="en-GB" sz="1200" dirty="0" smtClean="0"/>
              <a:t>conditions </a:t>
            </a:r>
            <a:r>
              <a:rPr lang="en-GB" sz="1200" dirty="0"/>
              <a:t>are at high </a:t>
            </a:r>
            <a:r>
              <a:rPr lang="en-GB" sz="1200" dirty="0" smtClean="0"/>
              <a:t>risk</a:t>
            </a:r>
          </a:p>
          <a:p>
            <a:pPr>
              <a:lnSpc>
                <a:spcPct val="170000"/>
              </a:lnSpc>
            </a:pPr>
            <a:r>
              <a:rPr lang="en-GB" sz="1200" dirty="0" smtClean="0"/>
              <a:t>Patients </a:t>
            </a:r>
            <a:r>
              <a:rPr lang="en-GB" sz="1200" dirty="0"/>
              <a:t>undergoing blood transfusion, and </a:t>
            </a:r>
            <a:r>
              <a:rPr lang="en-GB" sz="1200" dirty="0" err="1" smtClean="0"/>
              <a:t>organtransplantations</a:t>
            </a:r>
            <a:r>
              <a:rPr lang="en-GB" sz="1200" dirty="0" smtClean="0"/>
              <a:t> </a:t>
            </a:r>
            <a:r>
              <a:rPr lang="en-GB" sz="1200" dirty="0"/>
              <a:t>are at higher </a:t>
            </a:r>
            <a:r>
              <a:rPr lang="en-GB" sz="1200" dirty="0" smtClean="0"/>
              <a:t>risk.</a:t>
            </a:r>
            <a:endParaRPr lang="en-GB" sz="1200" dirty="0"/>
          </a:p>
          <a:p>
            <a:pPr>
              <a:lnSpc>
                <a:spcPct val="170000"/>
              </a:lnSpc>
            </a:pPr>
            <a:r>
              <a:rPr lang="en-GB" sz="1200" dirty="0" smtClean="0"/>
              <a:t>Genetic </a:t>
            </a:r>
            <a:r>
              <a:rPr lang="en-GB" sz="1200" dirty="0"/>
              <a:t>factor: HLA DQ3 is associated with </a:t>
            </a:r>
            <a:r>
              <a:rPr lang="en-GB" sz="1200" dirty="0" smtClean="0"/>
              <a:t>encephalitis in </a:t>
            </a:r>
            <a:r>
              <a:rPr lang="en-GB" sz="1200" dirty="0"/>
              <a:t>AIDS patient and hydrocephalus in </a:t>
            </a:r>
            <a:r>
              <a:rPr lang="en-GB" sz="1200" dirty="0" err="1"/>
              <a:t>fetus</a:t>
            </a:r>
            <a:r>
              <a:rPr lang="en-GB" sz="1200" dirty="0"/>
              <a:t> infected </a:t>
            </a:r>
            <a:r>
              <a:rPr lang="en-GB" sz="1200" dirty="0" smtClean="0"/>
              <a:t>with </a:t>
            </a:r>
            <a:r>
              <a:rPr lang="en-GB" sz="1200" i="1" dirty="0" smtClean="0"/>
              <a:t>Toxoplasma</a:t>
            </a:r>
            <a:r>
              <a:rPr lang="en-GB" sz="1200" i="1" dirty="0"/>
              <a:t>.</a:t>
            </a:r>
            <a:endParaRPr lang="en-IN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3F8F-7610-4194-A0ED-88E45C182798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18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2"/>
            <a:ext cx="7940660" cy="44793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dirty="0" smtClean="0"/>
              <a:t>It involves </a:t>
            </a:r>
            <a:r>
              <a:rPr lang="en-GB" sz="2400" b="1" dirty="0"/>
              <a:t>the following steps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(1) </a:t>
            </a:r>
            <a:r>
              <a:rPr lang="en-GB" sz="2400" dirty="0" err="1"/>
              <a:t>Rhoptries</a:t>
            </a:r>
            <a:r>
              <a:rPr lang="en-GB" sz="2400" dirty="0"/>
              <a:t>, and </a:t>
            </a:r>
            <a:r>
              <a:rPr lang="en-GB" sz="2400" dirty="0" err="1"/>
              <a:t>micronemes</a:t>
            </a:r>
            <a:r>
              <a:rPr lang="en-GB" sz="2400" dirty="0"/>
              <a:t> present at the anterior end of </a:t>
            </a:r>
            <a:r>
              <a:rPr lang="en-GB" sz="2400" dirty="0" err="1" smtClean="0"/>
              <a:t>sporozoites</a:t>
            </a:r>
            <a:r>
              <a:rPr lang="en-GB" sz="2400" dirty="0" smtClean="0"/>
              <a:t> </a:t>
            </a:r>
            <a:r>
              <a:rPr lang="en-GB" sz="2400" dirty="0"/>
              <a:t>help in attachment to the host intestinal cells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(2) leads to internalization into the host </a:t>
            </a:r>
            <a:r>
              <a:rPr lang="en-GB" sz="2400" dirty="0" smtClean="0"/>
              <a:t>cell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(</a:t>
            </a:r>
            <a:r>
              <a:rPr lang="en-GB" sz="2400" dirty="0"/>
              <a:t>3) resides </a:t>
            </a:r>
            <a:r>
              <a:rPr lang="en-GB" sz="2400" dirty="0" smtClean="0"/>
              <a:t>inside </a:t>
            </a:r>
            <a:r>
              <a:rPr lang="en-IN" sz="2400" dirty="0" err="1" smtClean="0"/>
              <a:t>parasitophorous</a:t>
            </a:r>
            <a:r>
              <a:rPr lang="en-IN" sz="2400" dirty="0" smtClean="0"/>
              <a:t> </a:t>
            </a:r>
            <a:r>
              <a:rPr lang="en-IN" sz="2400" dirty="0"/>
              <a:t>vacuoles </a:t>
            </a:r>
            <a:endParaRPr lang="en-IN" sz="2400" dirty="0" smtClean="0"/>
          </a:p>
          <a:p>
            <a:pPr>
              <a:lnSpc>
                <a:spcPct val="150000"/>
              </a:lnSpc>
            </a:pPr>
            <a:r>
              <a:rPr lang="en-IN" sz="2400" dirty="0" smtClean="0"/>
              <a:t>(</a:t>
            </a:r>
            <a:r>
              <a:rPr lang="en-IN" sz="2400" dirty="0"/>
              <a:t>4) prevents </a:t>
            </a:r>
            <a:r>
              <a:rPr lang="en-IN" sz="2400" dirty="0" err="1"/>
              <a:t>phagolysosome</a:t>
            </a:r>
            <a:r>
              <a:rPr lang="en-IN" sz="2400" dirty="0"/>
              <a:t> </a:t>
            </a:r>
            <a:r>
              <a:rPr lang="en-IN" sz="2400" dirty="0" smtClean="0"/>
              <a:t>fusion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(</a:t>
            </a:r>
            <a:r>
              <a:rPr lang="en-GB" sz="2400" dirty="0"/>
              <a:t>5) transforms to </a:t>
            </a:r>
            <a:r>
              <a:rPr lang="en-GB" sz="2400" dirty="0" err="1"/>
              <a:t>tachyzoites</a:t>
            </a:r>
            <a:r>
              <a:rPr lang="en-GB" sz="2400" dirty="0"/>
              <a:t> 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(</a:t>
            </a:r>
            <a:r>
              <a:rPr lang="en-GB" sz="2400" dirty="0"/>
              <a:t>6) spreads to adjacent cells </a:t>
            </a:r>
            <a:r>
              <a:rPr lang="en-GB" sz="2400" dirty="0" smtClean="0"/>
              <a:t>by </a:t>
            </a:r>
            <a:r>
              <a:rPr lang="en-IN" sz="2400" dirty="0" smtClean="0"/>
              <a:t>actin </a:t>
            </a:r>
            <a:r>
              <a:rPr lang="en-IN" sz="2400" dirty="0"/>
              <a:t>myosin filaments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C6BF-1440-4BE1-8849-ACA8374A9DBC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888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</a:t>
            </a:r>
            <a:r>
              <a:rPr lang="en-IN" b="1" dirty="0" smtClean="0"/>
              <a:t>linical </a:t>
            </a:r>
            <a:r>
              <a:rPr lang="en-IN" b="1" dirty="0"/>
              <a:t>manifestation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090167"/>
          </a:xfrm>
        </p:spPr>
        <p:txBody>
          <a:bodyPr>
            <a:normAutofit fontScale="55000" lnSpcReduction="20000"/>
          </a:bodyPr>
          <a:lstStyle/>
          <a:p>
            <a:r>
              <a:rPr lang="en-IN" sz="3300" b="1" dirty="0"/>
              <a:t>Immunocompetent </a:t>
            </a:r>
            <a:r>
              <a:rPr lang="en-IN" sz="3300" b="1" dirty="0" smtClean="0"/>
              <a:t>Patients</a:t>
            </a:r>
          </a:p>
          <a:p>
            <a:pPr lvl="1"/>
            <a:r>
              <a:rPr lang="en-IN" sz="3300" dirty="0" smtClean="0"/>
              <a:t>Usually </a:t>
            </a:r>
            <a:r>
              <a:rPr lang="en-IN" sz="3300" dirty="0"/>
              <a:t>asymptomatic and </a:t>
            </a:r>
            <a:r>
              <a:rPr lang="en-IN" sz="3300" dirty="0" smtClean="0"/>
              <a:t>self-limited</a:t>
            </a:r>
          </a:p>
          <a:p>
            <a:pPr lvl="1"/>
            <a:r>
              <a:rPr lang="en-GB" sz="3300" b="1" dirty="0"/>
              <a:t>Lymphadenopathy: </a:t>
            </a:r>
            <a:r>
              <a:rPr lang="en-GB" sz="3300" dirty="0" smtClean="0"/>
              <a:t>Most common manifestation is </a:t>
            </a:r>
            <a:r>
              <a:rPr lang="en-GB" sz="3300" b="1" dirty="0" smtClean="0"/>
              <a:t>cervical</a:t>
            </a:r>
            <a:r>
              <a:rPr lang="en-GB" sz="3300" dirty="0" smtClean="0"/>
              <a:t> </a:t>
            </a:r>
            <a:r>
              <a:rPr lang="en-GB" sz="3300" dirty="0"/>
              <a:t>lymphadenopathy. </a:t>
            </a:r>
          </a:p>
          <a:p>
            <a:pPr lvl="1"/>
            <a:r>
              <a:rPr lang="en-GB" sz="3300" dirty="0"/>
              <a:t>Other lymph nodes </a:t>
            </a:r>
            <a:r>
              <a:rPr lang="en-GB" sz="3300" dirty="0" smtClean="0"/>
              <a:t>sub</a:t>
            </a:r>
            <a:r>
              <a:rPr lang="en-IN" sz="3300" dirty="0" smtClean="0"/>
              <a:t>occipital</a:t>
            </a:r>
            <a:r>
              <a:rPr lang="en-IN" sz="3300" dirty="0"/>
              <a:t>, supraclavicular and inguinal nodes </a:t>
            </a:r>
            <a:r>
              <a:rPr lang="en-IN" sz="3300" dirty="0" smtClean="0"/>
              <a:t>enlargement</a:t>
            </a:r>
            <a:endParaRPr lang="en-IN" sz="3300" dirty="0"/>
          </a:p>
          <a:p>
            <a:pPr lvl="1"/>
            <a:r>
              <a:rPr lang="en-IN" sz="3300" dirty="0"/>
              <a:t> </a:t>
            </a:r>
            <a:r>
              <a:rPr lang="en-IN" sz="3300" dirty="0" smtClean="0"/>
              <a:t>Other </a:t>
            </a:r>
            <a:r>
              <a:rPr lang="en-IN" sz="3300" dirty="0"/>
              <a:t>symptoms include headache, </a:t>
            </a:r>
            <a:r>
              <a:rPr lang="en-IN" sz="3300" dirty="0" smtClean="0"/>
              <a:t>malaise</a:t>
            </a:r>
            <a:r>
              <a:rPr lang="en-IN" sz="3300" dirty="0"/>
              <a:t>, </a:t>
            </a:r>
            <a:r>
              <a:rPr lang="en-IN" sz="3300" dirty="0" smtClean="0"/>
              <a:t>fatigue and </a:t>
            </a:r>
            <a:r>
              <a:rPr lang="en-IN" sz="3300" dirty="0"/>
              <a:t>fever</a:t>
            </a:r>
          </a:p>
          <a:p>
            <a:pPr lvl="1"/>
            <a:r>
              <a:rPr lang="en-IN" sz="3300" dirty="0"/>
              <a:t> </a:t>
            </a:r>
            <a:r>
              <a:rPr lang="en-IN" sz="3300" dirty="0" smtClean="0"/>
              <a:t>Rare </a:t>
            </a:r>
            <a:r>
              <a:rPr lang="en-IN" sz="3300" dirty="0"/>
              <a:t>complications are maculopapular </a:t>
            </a:r>
            <a:r>
              <a:rPr lang="en-IN" sz="3300" dirty="0" smtClean="0"/>
              <a:t>rash, </a:t>
            </a:r>
            <a:r>
              <a:rPr lang="en-GB" sz="3300" dirty="0" smtClean="0"/>
              <a:t>pneumonia</a:t>
            </a:r>
            <a:r>
              <a:rPr lang="en-GB" sz="3300" dirty="0"/>
              <a:t>, myocarditis and </a:t>
            </a:r>
            <a:r>
              <a:rPr lang="en-GB" sz="3300" dirty="0" smtClean="0"/>
              <a:t>encephalopathy</a:t>
            </a:r>
          </a:p>
          <a:p>
            <a:r>
              <a:rPr lang="en-IN" sz="3300" b="1" dirty="0" smtClean="0"/>
              <a:t>Immunocompromised </a:t>
            </a:r>
            <a:r>
              <a:rPr lang="en-IN" sz="3300" b="1" dirty="0"/>
              <a:t>Patients</a:t>
            </a:r>
          </a:p>
          <a:p>
            <a:pPr lvl="1"/>
            <a:r>
              <a:rPr lang="en-GB" sz="3300" dirty="0" smtClean="0"/>
              <a:t>In patients </a:t>
            </a:r>
            <a:r>
              <a:rPr lang="en-GB" sz="3300" dirty="0"/>
              <a:t>infected with HIV, heart and bone </a:t>
            </a:r>
            <a:r>
              <a:rPr lang="en-GB" sz="3300" dirty="0" smtClean="0"/>
              <a:t>marrow transplant </a:t>
            </a:r>
            <a:r>
              <a:rPr lang="en-GB" sz="3300" dirty="0"/>
              <a:t>recipients, malignancies or in </a:t>
            </a:r>
            <a:r>
              <a:rPr lang="en-GB" sz="3300" dirty="0" err="1"/>
              <a:t>fetus</a:t>
            </a:r>
            <a:r>
              <a:rPr lang="en-GB" sz="3300" dirty="0"/>
              <a:t>, the </a:t>
            </a:r>
            <a:r>
              <a:rPr lang="en-GB" sz="3300" dirty="0" smtClean="0"/>
              <a:t>clinical manifestations </a:t>
            </a:r>
            <a:r>
              <a:rPr lang="en-GB" sz="3300" dirty="0"/>
              <a:t>are more severe due to the lack of </a:t>
            </a:r>
            <a:r>
              <a:rPr lang="en-GB" sz="3300" dirty="0" smtClean="0"/>
              <a:t>the immune </a:t>
            </a:r>
            <a:r>
              <a:rPr lang="en-GB" sz="3300" dirty="0"/>
              <a:t>system to control the infection. </a:t>
            </a:r>
          </a:p>
          <a:p>
            <a:pPr lvl="1"/>
            <a:r>
              <a:rPr lang="en-GB" sz="3300" dirty="0" err="1" smtClean="0"/>
              <a:t>Tachyzoites</a:t>
            </a:r>
            <a:r>
              <a:rPr lang="en-GB" sz="3300" dirty="0" smtClean="0"/>
              <a:t> </a:t>
            </a:r>
            <a:r>
              <a:rPr lang="en-GB" sz="3300" dirty="0"/>
              <a:t>are disseminated to a variety </a:t>
            </a:r>
            <a:r>
              <a:rPr lang="en-GB" sz="3300" dirty="0" smtClean="0"/>
              <a:t>of organs</a:t>
            </a:r>
            <a:r>
              <a:rPr lang="en-GB" sz="3300" dirty="0"/>
              <a:t>, particularly lymphatic tissue, skeletal </a:t>
            </a:r>
            <a:r>
              <a:rPr lang="en-GB" sz="3300" dirty="0" smtClean="0"/>
              <a:t>muscle, </a:t>
            </a:r>
            <a:r>
              <a:rPr lang="en-IN" sz="3300" dirty="0" smtClean="0"/>
              <a:t>myocardium</a:t>
            </a:r>
            <a:r>
              <a:rPr lang="en-IN" sz="3300" dirty="0"/>
              <a:t>, retina, placenta and </a:t>
            </a:r>
            <a:r>
              <a:rPr lang="en-IN" sz="3300" dirty="0" smtClean="0"/>
              <a:t>CNS.</a:t>
            </a:r>
            <a:endParaRPr lang="en-IN" sz="3300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67B2-7D79-407F-B19A-5A198C230492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06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Toxoplasmosis in Patients with HIV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1"/>
            <a:ext cx="7940660" cy="44793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400" dirty="0" smtClean="0"/>
              <a:t>One of the common opportunistic parasitic </a:t>
            </a:r>
            <a:r>
              <a:rPr lang="en-GB" sz="1400" dirty="0"/>
              <a:t>infections in patients with AIDS (15–40%) </a:t>
            </a:r>
          </a:p>
          <a:p>
            <a:r>
              <a:rPr lang="en-GB" sz="1400" dirty="0" smtClean="0"/>
              <a:t>Infection </a:t>
            </a:r>
            <a:r>
              <a:rPr lang="en-GB" sz="1400" dirty="0"/>
              <a:t>occurs either due to </a:t>
            </a:r>
            <a:r>
              <a:rPr lang="en-GB" sz="1400" dirty="0" smtClean="0"/>
              <a:t>reactivation </a:t>
            </a:r>
            <a:r>
              <a:rPr lang="en-GB" sz="1400" dirty="0"/>
              <a:t>of </a:t>
            </a:r>
            <a:r>
              <a:rPr lang="en-GB" sz="1400" dirty="0" smtClean="0"/>
              <a:t>latent infection </a:t>
            </a:r>
          </a:p>
          <a:p>
            <a:r>
              <a:rPr lang="en-GB" sz="1400" dirty="0" smtClean="0"/>
              <a:t>It </a:t>
            </a:r>
            <a:r>
              <a:rPr lang="en-GB" sz="1400" dirty="0"/>
              <a:t>mainly targets CNS leading to </a:t>
            </a:r>
            <a:r>
              <a:rPr lang="en-GB" sz="1400" i="1" dirty="0" smtClean="0"/>
              <a:t>Toxoplasma </a:t>
            </a:r>
            <a:r>
              <a:rPr lang="en-IN" sz="1400" dirty="0" smtClean="0"/>
              <a:t>encephalitis </a:t>
            </a:r>
            <a:r>
              <a:rPr lang="en-IN" sz="1400" dirty="0"/>
              <a:t>(TE). </a:t>
            </a:r>
            <a:endParaRPr lang="en-IN" sz="1400" dirty="0" smtClean="0"/>
          </a:p>
          <a:p>
            <a:pPr lvl="1"/>
            <a:r>
              <a:rPr lang="en-GB" sz="1400" dirty="0"/>
              <a:t>Most common areas involved in TE are the </a:t>
            </a:r>
            <a:r>
              <a:rPr lang="en-GB" sz="1400" dirty="0" smtClean="0"/>
              <a:t>brainstem, basal </a:t>
            </a:r>
            <a:r>
              <a:rPr lang="en-GB" sz="1400" dirty="0"/>
              <a:t>ganglia, pituitary gland and </a:t>
            </a:r>
            <a:r>
              <a:rPr lang="en-GB" sz="1400" dirty="0" err="1" smtClean="0"/>
              <a:t>corticomedullary</a:t>
            </a:r>
            <a:r>
              <a:rPr lang="en-GB" sz="1400" dirty="0" smtClean="0"/>
              <a:t> </a:t>
            </a:r>
            <a:r>
              <a:rPr lang="en-IN" sz="1400" dirty="0" smtClean="0"/>
              <a:t>junction</a:t>
            </a:r>
            <a:endParaRPr lang="en-IN" sz="1400" dirty="0"/>
          </a:p>
          <a:p>
            <a:pPr lvl="1"/>
            <a:r>
              <a:rPr lang="en-GB" sz="1400" dirty="0" smtClean="0"/>
              <a:t>It </a:t>
            </a:r>
            <a:r>
              <a:rPr lang="en-GB" sz="1400" dirty="0"/>
              <a:t>develops when the CD4+ T cell count falls </a:t>
            </a:r>
            <a:r>
              <a:rPr lang="en-GB" sz="1400" dirty="0" smtClean="0"/>
              <a:t>below </a:t>
            </a:r>
            <a:r>
              <a:rPr lang="en-IN" sz="1400" dirty="0" smtClean="0"/>
              <a:t>100/µL</a:t>
            </a:r>
            <a:endParaRPr lang="en-IN" sz="1400" dirty="0"/>
          </a:p>
          <a:p>
            <a:pPr lvl="1"/>
            <a:r>
              <a:rPr lang="en-GB" sz="1400" dirty="0" smtClean="0"/>
              <a:t>Pathogenesis </a:t>
            </a:r>
            <a:r>
              <a:rPr lang="en-GB" sz="1400" dirty="0"/>
              <a:t>is due to the direct invasion by </a:t>
            </a:r>
            <a:r>
              <a:rPr lang="en-GB" sz="1400" dirty="0" smtClean="0"/>
              <a:t>the parasite </a:t>
            </a:r>
            <a:r>
              <a:rPr lang="en-GB" sz="1400" dirty="0"/>
              <a:t>leading to necrotizing encephalitis and </a:t>
            </a:r>
            <a:r>
              <a:rPr lang="en-GB" sz="1400" dirty="0" smtClean="0"/>
              <a:t>also due </a:t>
            </a:r>
            <a:r>
              <a:rPr lang="en-GB" sz="1400" dirty="0"/>
              <a:t>to secondary pressure effects on the </a:t>
            </a:r>
            <a:r>
              <a:rPr lang="en-GB" sz="1400" dirty="0" smtClean="0"/>
              <a:t>surrounding </a:t>
            </a:r>
            <a:r>
              <a:rPr lang="en-IN" sz="1400" dirty="0" smtClean="0"/>
              <a:t>area </a:t>
            </a:r>
            <a:r>
              <a:rPr lang="en-IN" sz="1400" dirty="0"/>
              <a:t>of the CNS</a:t>
            </a:r>
          </a:p>
          <a:p>
            <a:pPr lvl="1"/>
            <a:r>
              <a:rPr lang="en-GB" sz="1400" dirty="0" smtClean="0"/>
              <a:t>Present </a:t>
            </a:r>
            <a:r>
              <a:rPr lang="en-GB" sz="1400" dirty="0"/>
              <a:t>with altered mental </a:t>
            </a:r>
            <a:r>
              <a:rPr lang="en-GB" sz="1400" dirty="0" smtClean="0"/>
              <a:t>status, seizures</a:t>
            </a:r>
            <a:r>
              <a:rPr lang="en-GB" sz="1400" dirty="0"/>
              <a:t>, sensory abnormalities, cerebellar signs </a:t>
            </a:r>
            <a:r>
              <a:rPr lang="en-GB" sz="1400" dirty="0" smtClean="0"/>
              <a:t>and focal </a:t>
            </a:r>
            <a:r>
              <a:rPr lang="en-GB" sz="1400" dirty="0"/>
              <a:t>neurologic findings including motor </a:t>
            </a:r>
            <a:r>
              <a:rPr lang="en-GB" sz="1400" dirty="0" smtClean="0"/>
              <a:t>deficits, cranial </a:t>
            </a:r>
            <a:r>
              <a:rPr lang="en-GB" sz="1400" dirty="0"/>
              <a:t>nerve palsies and visual-field loss.</a:t>
            </a:r>
            <a:endParaRPr lang="en-IN" sz="1400" dirty="0" smtClean="0"/>
          </a:p>
          <a:p>
            <a:r>
              <a:rPr lang="en-IN" sz="1400" dirty="0" smtClean="0"/>
              <a:t>Other </a:t>
            </a:r>
            <a:r>
              <a:rPr lang="en-IN" sz="1400" dirty="0"/>
              <a:t>manifestations </a:t>
            </a:r>
            <a:r>
              <a:rPr lang="en-IN" sz="1400" dirty="0" smtClean="0"/>
              <a:t>include pulmonary </a:t>
            </a:r>
            <a:r>
              <a:rPr lang="en-IN" sz="1400" dirty="0"/>
              <a:t>infections and </a:t>
            </a:r>
            <a:r>
              <a:rPr lang="en-IN" sz="1400" dirty="0" err="1"/>
              <a:t>chorioretinitis</a:t>
            </a:r>
            <a:r>
              <a:rPr lang="en-IN" sz="1400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1A21-F289-4ABF-82AC-B11C40BBD836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168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</a:t>
            </a:r>
            <a:r>
              <a:rPr lang="en-IN" b="1" dirty="0" smtClean="0"/>
              <a:t>ongenital </a:t>
            </a:r>
            <a:r>
              <a:rPr lang="en-IN" b="1" dirty="0"/>
              <a:t>Toxoplasmosis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96575"/>
            <a:ext cx="6557165" cy="35612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GB" b="1" dirty="0"/>
              <a:t>Gestational age: It is the main factor </a:t>
            </a:r>
            <a:r>
              <a:rPr lang="en-GB" b="1" dirty="0" smtClean="0"/>
              <a:t>influencing the </a:t>
            </a:r>
            <a:r>
              <a:rPr lang="en-GB" dirty="0" err="1" smtClean="0"/>
              <a:t>fetal</a:t>
            </a:r>
            <a:r>
              <a:rPr lang="en-GB" dirty="0" smtClean="0"/>
              <a:t> </a:t>
            </a:r>
            <a:r>
              <a:rPr lang="en-GB" dirty="0"/>
              <a:t>outcome. As the gestation proceeds, the chance </a:t>
            </a:r>
            <a:r>
              <a:rPr lang="en-GB" dirty="0" smtClean="0"/>
              <a:t>of transmission </a:t>
            </a:r>
            <a:r>
              <a:rPr lang="en-GB" dirty="0"/>
              <a:t>increases but the severity of the </a:t>
            </a:r>
            <a:r>
              <a:rPr lang="en-GB" dirty="0" smtClean="0"/>
              <a:t>infection </a:t>
            </a:r>
            <a:r>
              <a:rPr lang="en-IN" dirty="0" smtClean="0"/>
              <a:t>declines. </a:t>
            </a:r>
            <a:endParaRPr lang="en-IN" dirty="0"/>
          </a:p>
          <a:p>
            <a:r>
              <a:rPr lang="en-GB" dirty="0" smtClean="0"/>
              <a:t>Incidence </a:t>
            </a:r>
            <a:r>
              <a:rPr lang="en-GB" dirty="0"/>
              <a:t>of </a:t>
            </a:r>
            <a:r>
              <a:rPr lang="en-GB" dirty="0" err="1"/>
              <a:t>transplacental</a:t>
            </a:r>
            <a:r>
              <a:rPr lang="en-GB" dirty="0"/>
              <a:t> </a:t>
            </a:r>
            <a:r>
              <a:rPr lang="en-GB" dirty="0" smtClean="0"/>
              <a:t>infection </a:t>
            </a:r>
            <a:r>
              <a:rPr lang="en-GB" dirty="0"/>
              <a:t>during the </a:t>
            </a:r>
            <a:r>
              <a:rPr lang="en-GB" dirty="0" smtClean="0"/>
              <a:t>first trimester is </a:t>
            </a:r>
            <a:r>
              <a:rPr lang="en-GB" dirty="0"/>
              <a:t>lowest (15%), but the disease in the neonate </a:t>
            </a:r>
            <a:r>
              <a:rPr lang="en-GB" dirty="0" smtClean="0"/>
              <a:t>is </a:t>
            </a:r>
            <a:r>
              <a:rPr lang="en-IN" dirty="0" smtClean="0"/>
              <a:t>most severe.</a:t>
            </a:r>
          </a:p>
          <a:p>
            <a:r>
              <a:rPr lang="en-GB" b="1" dirty="0" smtClean="0"/>
              <a:t>Classical</a:t>
            </a:r>
            <a:r>
              <a:rPr lang="en-GB" dirty="0" smtClean="0"/>
              <a:t> </a:t>
            </a:r>
            <a:r>
              <a:rPr lang="en-GB" b="1" dirty="0" smtClean="0"/>
              <a:t>triad </a:t>
            </a:r>
            <a:r>
              <a:rPr lang="en-GB" dirty="0" smtClean="0"/>
              <a:t>of </a:t>
            </a:r>
            <a:r>
              <a:rPr lang="en-GB" dirty="0" err="1" smtClean="0"/>
              <a:t>chorioretinitis</a:t>
            </a:r>
            <a:r>
              <a:rPr lang="en-GB" dirty="0" smtClean="0"/>
              <a:t>, </a:t>
            </a:r>
            <a:r>
              <a:rPr lang="en-IN" dirty="0" smtClean="0"/>
              <a:t>hydrocephalus</a:t>
            </a:r>
            <a:r>
              <a:rPr lang="en-IN" dirty="0"/>
              <a:t>, and </a:t>
            </a:r>
            <a:r>
              <a:rPr lang="en-IN" dirty="0" smtClean="0"/>
              <a:t> intracranial </a:t>
            </a:r>
            <a:r>
              <a:rPr lang="en-IN" dirty="0"/>
              <a:t>calcifications</a:t>
            </a:r>
          </a:p>
          <a:p>
            <a:r>
              <a:rPr lang="en-GB" b="1" dirty="0" smtClean="0"/>
              <a:t>Other </a:t>
            </a:r>
            <a:r>
              <a:rPr lang="en-GB" b="1" dirty="0"/>
              <a:t>manifestations include stillbirth, </a:t>
            </a:r>
            <a:r>
              <a:rPr lang="en-GB" b="1" dirty="0" smtClean="0"/>
              <a:t>psychomotor </a:t>
            </a:r>
            <a:r>
              <a:rPr lang="en-IN" dirty="0" smtClean="0"/>
              <a:t>disturbance </a:t>
            </a:r>
            <a:r>
              <a:rPr lang="en-IN" dirty="0"/>
              <a:t>and </a:t>
            </a:r>
            <a:r>
              <a:rPr lang="en-IN" dirty="0" smtClean="0"/>
              <a:t>microcephaly</a:t>
            </a:r>
          </a:p>
          <a:p>
            <a:r>
              <a:rPr lang="en-GB" b="1" dirty="0"/>
              <a:t>Ocular involvement: </a:t>
            </a:r>
            <a:r>
              <a:rPr lang="en-GB" b="1" dirty="0" smtClean="0"/>
              <a:t>occurs at </a:t>
            </a:r>
            <a:r>
              <a:rPr lang="en-GB" dirty="0" smtClean="0"/>
              <a:t>2nd-3rd decade, when </a:t>
            </a:r>
            <a:r>
              <a:rPr lang="en-GB" dirty="0"/>
              <a:t>the cysts </a:t>
            </a:r>
            <a:r>
              <a:rPr lang="en-GB" dirty="0" smtClean="0"/>
              <a:t>ruptures.</a:t>
            </a:r>
          </a:p>
          <a:p>
            <a:pPr lvl="1"/>
            <a:r>
              <a:rPr lang="en-IN" dirty="0"/>
              <a:t>B</a:t>
            </a:r>
            <a:r>
              <a:rPr lang="en-IN" dirty="0" smtClean="0"/>
              <a:t>ilateral </a:t>
            </a:r>
            <a:r>
              <a:rPr lang="en-IN" dirty="0" err="1" smtClean="0"/>
              <a:t>chorioretinitis</a:t>
            </a:r>
            <a:r>
              <a:rPr lang="en-IN" dirty="0" smtClean="0"/>
              <a:t> </a:t>
            </a:r>
            <a:r>
              <a:rPr lang="en-GB" dirty="0" smtClean="0"/>
              <a:t>with visual impairment, blurred </a:t>
            </a:r>
            <a:r>
              <a:rPr lang="en-GB" dirty="0"/>
              <a:t>vision</a:t>
            </a:r>
            <a:r>
              <a:rPr lang="en-GB" dirty="0" smtClean="0"/>
              <a:t>, </a:t>
            </a:r>
            <a:r>
              <a:rPr lang="en-IN" dirty="0" smtClean="0"/>
              <a:t>scotoma</a:t>
            </a:r>
            <a:r>
              <a:rPr lang="en-IN" dirty="0"/>
              <a:t>, photophobia, strabismus and </a:t>
            </a:r>
            <a:r>
              <a:rPr lang="en-IN" dirty="0" smtClean="0"/>
              <a:t>glaucoma</a:t>
            </a:r>
          </a:p>
          <a:p>
            <a:r>
              <a:rPr lang="en-GB" dirty="0"/>
              <a:t>The incidence of congenital toxoplasmosis </a:t>
            </a:r>
            <a:r>
              <a:rPr lang="en-GB" dirty="0" smtClean="0"/>
              <a:t>is 1 </a:t>
            </a:r>
            <a:r>
              <a:rPr lang="en-GB" dirty="0"/>
              <a:t>per 1000 live </a:t>
            </a:r>
            <a:r>
              <a:rPr lang="en-GB" dirty="0" smtClean="0"/>
              <a:t>births.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154" y="1392934"/>
            <a:ext cx="2107109" cy="31772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15281" y="4650640"/>
            <a:ext cx="182788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Chorioretinitis</a:t>
            </a:r>
            <a:endParaRPr lang="en-IN" dirty="0">
              <a:solidFill>
                <a:srgbClr val="231F20"/>
              </a:solidFill>
              <a:latin typeface="Yu Gothic UI" panose="020B0500000000000000" pitchFamily="34" charset="-128"/>
            </a:endParaRPr>
          </a:p>
          <a:p>
            <a:r>
              <a:rPr lang="en-IN" dirty="0">
                <a:solidFill>
                  <a:srgbClr val="231F20"/>
                </a:solidFill>
                <a:latin typeface="Yu Gothic UI" panose="020B0500000000000000" pitchFamily="34" charset="-128"/>
              </a:rPr>
              <a:t>seen in toxoplasmosis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0021-46BD-4B91-896D-96FAC44D208E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L</a:t>
            </a:r>
            <a:r>
              <a:rPr lang="en-IN" b="1" dirty="0" smtClean="0"/>
              <a:t>aboratory </a:t>
            </a:r>
            <a:r>
              <a:rPr lang="en-IN" b="1" dirty="0"/>
              <a:t>diagnosis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584" y="1408963"/>
            <a:ext cx="4886559" cy="47442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1400" dirty="0" smtClean="0"/>
              <a:t>1) </a:t>
            </a:r>
            <a:r>
              <a:rPr lang="en-IN" sz="1400" b="1" dirty="0"/>
              <a:t>Direct microscopic Examination</a:t>
            </a:r>
          </a:p>
          <a:p>
            <a:r>
              <a:rPr lang="en-GB" sz="1400" b="1" dirty="0" smtClean="0"/>
              <a:t>Specimens</a:t>
            </a:r>
            <a:r>
              <a:rPr lang="en-GB" sz="1400" b="1" dirty="0"/>
              <a:t>: </a:t>
            </a:r>
            <a:endParaRPr lang="en-GB" sz="1400" b="1" dirty="0" smtClean="0"/>
          </a:p>
          <a:p>
            <a:pPr lvl="1"/>
            <a:r>
              <a:rPr lang="en-GB" sz="1400" dirty="0" smtClean="0"/>
              <a:t>Peripheral </a:t>
            </a:r>
            <a:r>
              <a:rPr lang="en-GB" sz="1400" dirty="0"/>
              <a:t>blood, body fluids, lymph node </a:t>
            </a:r>
            <a:r>
              <a:rPr lang="en-GB" sz="1400" dirty="0" smtClean="0"/>
              <a:t>aspirate, bone </a:t>
            </a:r>
            <a:r>
              <a:rPr lang="en-GB" sz="1400" dirty="0"/>
              <a:t>marrow aspirate, CSF and </a:t>
            </a:r>
            <a:r>
              <a:rPr lang="en-GB" sz="1400" dirty="0" smtClean="0"/>
              <a:t>BAL for </a:t>
            </a:r>
            <a:r>
              <a:rPr lang="en-GB" sz="1400" dirty="0"/>
              <a:t>HIV infected patients, biopsy material from </a:t>
            </a:r>
            <a:r>
              <a:rPr lang="en-GB" sz="1400" dirty="0" smtClean="0"/>
              <a:t>spleen, liver </a:t>
            </a:r>
            <a:r>
              <a:rPr lang="en-GB" sz="1400" dirty="0"/>
              <a:t>and brain. </a:t>
            </a:r>
            <a:endParaRPr lang="en-GB" sz="1400" dirty="0" smtClean="0"/>
          </a:p>
          <a:p>
            <a:pPr lvl="1"/>
            <a:r>
              <a:rPr lang="en-GB" sz="1400" dirty="0" smtClean="0"/>
              <a:t>These </a:t>
            </a:r>
            <a:r>
              <a:rPr lang="en-GB" sz="1400" dirty="0"/>
              <a:t>specimens are stained </a:t>
            </a:r>
            <a:r>
              <a:rPr lang="en-GB" sz="1400" dirty="0" smtClean="0"/>
              <a:t>with </a:t>
            </a:r>
            <a:r>
              <a:rPr lang="en-IN" sz="1400" dirty="0" smtClean="0"/>
              <a:t>Giemsa</a:t>
            </a:r>
            <a:r>
              <a:rPr lang="en-IN" sz="1400" dirty="0"/>
              <a:t>, PAS, silver stains, </a:t>
            </a:r>
            <a:r>
              <a:rPr lang="en-IN" sz="1400" dirty="0" err="1"/>
              <a:t>immunoperoxidase</a:t>
            </a:r>
            <a:r>
              <a:rPr lang="en-IN" sz="1400" dirty="0"/>
              <a:t> </a:t>
            </a:r>
            <a:r>
              <a:rPr lang="en-IN" sz="1400" dirty="0" smtClean="0"/>
              <a:t>stain.</a:t>
            </a:r>
            <a:endParaRPr lang="en-IN" sz="1400" dirty="0"/>
          </a:p>
          <a:p>
            <a:r>
              <a:rPr lang="en-GB" sz="1400" b="1" dirty="0" smtClean="0"/>
              <a:t>Direct </a:t>
            </a:r>
            <a:r>
              <a:rPr lang="en-GB" sz="1400" b="1" dirty="0"/>
              <a:t>fluorescent antibody test (DFA): </a:t>
            </a:r>
            <a:endParaRPr lang="en-GB" sz="1400" b="1" dirty="0" smtClean="0"/>
          </a:p>
          <a:p>
            <a:pPr lvl="1"/>
            <a:r>
              <a:rPr lang="en-GB" sz="1400" b="1" dirty="0" err="1" smtClean="0"/>
              <a:t>Tachyzoites</a:t>
            </a:r>
            <a:r>
              <a:rPr lang="en-GB" sz="1400" b="1" dirty="0" smtClean="0"/>
              <a:t> </a:t>
            </a:r>
            <a:r>
              <a:rPr lang="en-GB" sz="1400" dirty="0" smtClean="0"/>
              <a:t>can </a:t>
            </a:r>
            <a:r>
              <a:rPr lang="en-GB" sz="1400" dirty="0"/>
              <a:t>be detected by using fluorescein </a:t>
            </a:r>
            <a:r>
              <a:rPr lang="en-GB" sz="1400" dirty="0" smtClean="0"/>
              <a:t>conjugated antibody </a:t>
            </a:r>
            <a:r>
              <a:rPr lang="en-GB" sz="1400" dirty="0"/>
              <a:t>against </a:t>
            </a:r>
            <a:r>
              <a:rPr lang="en-GB" sz="1400" i="1" dirty="0"/>
              <a:t>T. </a:t>
            </a:r>
            <a:r>
              <a:rPr lang="en-GB" sz="1400" i="1" dirty="0" err="1"/>
              <a:t>gondii</a:t>
            </a:r>
            <a:r>
              <a:rPr lang="en-GB" sz="1400" i="1" dirty="0"/>
              <a:t> surface </a:t>
            </a:r>
            <a:r>
              <a:rPr lang="en-GB" sz="1400" i="1" dirty="0" smtClean="0"/>
              <a:t>antigens.</a:t>
            </a:r>
            <a:endParaRPr lang="en-GB" sz="1400" i="1" dirty="0"/>
          </a:p>
          <a:p>
            <a:pPr lvl="1"/>
            <a:r>
              <a:rPr lang="en-GB" sz="1400" dirty="0" smtClean="0"/>
              <a:t>Comma-shaped </a:t>
            </a:r>
            <a:r>
              <a:rPr lang="en-GB" sz="1400" dirty="0" err="1"/>
              <a:t>tachyzoites</a:t>
            </a:r>
            <a:r>
              <a:rPr lang="en-GB" sz="1400" dirty="0"/>
              <a:t> </a:t>
            </a:r>
            <a:r>
              <a:rPr lang="en-GB" sz="1400" dirty="0" smtClean="0"/>
              <a:t>-in </a:t>
            </a:r>
            <a:r>
              <a:rPr lang="en-GB" sz="1400" dirty="0"/>
              <a:t>the </a:t>
            </a:r>
            <a:r>
              <a:rPr lang="en-GB" sz="1400" dirty="0" smtClean="0"/>
              <a:t>smear made </a:t>
            </a:r>
            <a:r>
              <a:rPr lang="en-GB" sz="1400" dirty="0"/>
              <a:t>from blood, body fluid and tissue; </a:t>
            </a:r>
            <a:r>
              <a:rPr lang="en-GB" sz="1400" dirty="0" smtClean="0"/>
              <a:t>indicates </a:t>
            </a:r>
            <a:r>
              <a:rPr lang="en-GB" sz="1400" dirty="0"/>
              <a:t>acute </a:t>
            </a:r>
            <a:r>
              <a:rPr lang="en-GB" sz="1400" dirty="0" smtClean="0"/>
              <a:t>infection.</a:t>
            </a:r>
          </a:p>
          <a:p>
            <a:pPr lvl="1"/>
            <a:r>
              <a:rPr lang="en-GB" sz="1400" dirty="0"/>
              <a:t>T</a:t>
            </a:r>
            <a:r>
              <a:rPr lang="en-IN" sz="1400" dirty="0" smtClean="0"/>
              <a:t>issue </a:t>
            </a:r>
            <a:r>
              <a:rPr lang="en-IN" sz="1400" dirty="0"/>
              <a:t>cyst containing strongly PAS </a:t>
            </a:r>
            <a:r>
              <a:rPr lang="en-IN" sz="1400" dirty="0" smtClean="0"/>
              <a:t>positive </a:t>
            </a:r>
            <a:r>
              <a:rPr lang="en-GB" sz="1400" dirty="0" err="1" smtClean="0"/>
              <a:t>bradyzoites</a:t>
            </a:r>
            <a:r>
              <a:rPr lang="en-GB" sz="1400" dirty="0" smtClean="0"/>
              <a:t> in brain </a:t>
            </a:r>
            <a:r>
              <a:rPr lang="en-GB" sz="1400" dirty="0"/>
              <a:t>or </a:t>
            </a:r>
            <a:r>
              <a:rPr lang="en-GB" sz="1400" dirty="0" smtClean="0"/>
              <a:t>muscle</a:t>
            </a:r>
            <a:endParaRPr lang="en-IN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252" y="782114"/>
            <a:ext cx="1409971" cy="1706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574" y="3409685"/>
            <a:ext cx="1466649" cy="176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165" y="3411152"/>
            <a:ext cx="1241161" cy="1725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793641" y="2614573"/>
            <a:ext cx="29714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31F20"/>
                </a:solidFill>
                <a:latin typeface="Yu Gothic UI" panose="020B0500000000000000" pitchFamily="34" charset="-128"/>
              </a:rPr>
              <a:t>Giemsa stain showing </a:t>
            </a:r>
            <a:r>
              <a:rPr lang="en-GB" sz="1400" dirty="0" err="1" smtClean="0">
                <a:solidFill>
                  <a:srgbClr val="231F20"/>
                </a:solidFill>
                <a:latin typeface="Yu Gothic UI" panose="020B0500000000000000" pitchFamily="34" charset="-128"/>
              </a:rPr>
              <a:t>tachyzoites</a:t>
            </a:r>
            <a:r>
              <a:rPr lang="en-GB" sz="14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400" dirty="0">
                <a:solidFill>
                  <a:srgbClr val="231F20"/>
                </a:solidFill>
                <a:latin typeface="Yu Gothic UI" panose="020B0500000000000000" pitchFamily="34" charset="-128"/>
              </a:rPr>
              <a:t>in </a:t>
            </a:r>
            <a:r>
              <a:rPr lang="en-IN" sz="14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blood </a:t>
            </a:r>
            <a:r>
              <a:rPr lang="en-IN" sz="1400" dirty="0">
                <a:solidFill>
                  <a:srgbClr val="231F20"/>
                </a:solidFill>
                <a:latin typeface="Yu Gothic UI" panose="020B0500000000000000" pitchFamily="34" charset="-128"/>
              </a:rPr>
              <a:t>smear</a:t>
            </a:r>
            <a:endParaRPr lang="en-IN" sz="1400" dirty="0"/>
          </a:p>
        </p:txBody>
      </p:sp>
      <p:sp>
        <p:nvSpPr>
          <p:cNvPr id="9" name="Rectangle 8"/>
          <p:cNvSpPr/>
          <p:nvPr/>
        </p:nvSpPr>
        <p:spPr>
          <a:xfrm>
            <a:off x="5739523" y="5237503"/>
            <a:ext cx="152705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2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HPE </a:t>
            </a:r>
            <a:r>
              <a:rPr lang="en-GB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of brain shows </a:t>
            </a:r>
            <a:r>
              <a:rPr lang="en-GB" sz="12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pseudocyst</a:t>
            </a:r>
            <a:r>
              <a:rPr lang="en-GB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2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(with </a:t>
            </a:r>
            <a:r>
              <a:rPr lang="en-GB" sz="1200" dirty="0" err="1" smtClean="0">
                <a:solidFill>
                  <a:srgbClr val="231F20"/>
                </a:solidFill>
                <a:latin typeface="Yu Gothic UI" panose="020B0500000000000000" pitchFamily="34" charset="-128"/>
              </a:rPr>
              <a:t>tachyzoites</a:t>
            </a:r>
            <a:r>
              <a:rPr lang="en-GB" sz="12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) </a:t>
            </a:r>
            <a:endParaRPr lang="en-GB" sz="1200" dirty="0">
              <a:solidFill>
                <a:srgbClr val="231F20"/>
              </a:solidFill>
              <a:latin typeface="Yu Gothic UI" panose="020B0500000000000000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0582" y="5389162"/>
            <a:ext cx="18341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Tissue cyst </a:t>
            </a:r>
            <a:r>
              <a:rPr lang="en-IN" sz="12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containing</a:t>
            </a:r>
          </a:p>
          <a:p>
            <a:r>
              <a:rPr lang="en-IN" sz="12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IN" sz="12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bradyzoites</a:t>
            </a:r>
            <a:r>
              <a:rPr lang="en-IN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endParaRPr lang="en-IN" sz="1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EB4E-7E38-4BAD-871D-E3102C3AF49B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731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Antibody </a:t>
            </a:r>
            <a:r>
              <a:rPr lang="en-IN" b="1" dirty="0"/>
              <a:t>detection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1"/>
            <a:ext cx="8551479" cy="44793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IN" sz="2600" dirty="0" smtClean="0"/>
              <a:t>1)</a:t>
            </a:r>
            <a:r>
              <a:rPr lang="en-IN" sz="2600" b="1" dirty="0"/>
              <a:t> I</a:t>
            </a:r>
            <a:r>
              <a:rPr lang="en-IN" sz="2600" b="1" dirty="0" smtClean="0"/>
              <a:t>gG </a:t>
            </a:r>
            <a:r>
              <a:rPr lang="en-IN" sz="2600" b="1" dirty="0"/>
              <a:t>antibody </a:t>
            </a:r>
            <a:r>
              <a:rPr lang="en-IN" sz="2600" b="1" dirty="0" smtClean="0"/>
              <a:t>detection-</a:t>
            </a:r>
            <a:r>
              <a:rPr lang="en-GB" sz="2600" dirty="0"/>
              <a:t>IgG-ELISA </a:t>
            </a:r>
            <a:r>
              <a:rPr lang="en-GB" sz="2600" dirty="0" smtClean="0"/>
              <a:t>widely </a:t>
            </a:r>
            <a:r>
              <a:rPr lang="en-GB" sz="2600" dirty="0"/>
              <a:t>used for </a:t>
            </a:r>
            <a:r>
              <a:rPr lang="en-GB" sz="2600" dirty="0" smtClean="0"/>
              <a:t>demonstration </a:t>
            </a:r>
            <a:r>
              <a:rPr lang="en-GB" sz="2600" dirty="0"/>
              <a:t>of IgG antibodies to </a:t>
            </a:r>
            <a:r>
              <a:rPr lang="en-GB" sz="2600" i="1" dirty="0"/>
              <a:t>T. </a:t>
            </a:r>
            <a:r>
              <a:rPr lang="en-GB" sz="2600" i="1" dirty="0" err="1"/>
              <a:t>gondii</a:t>
            </a:r>
            <a:r>
              <a:rPr lang="en-GB" sz="2600" i="1" dirty="0"/>
              <a:t>.</a:t>
            </a:r>
          </a:p>
          <a:p>
            <a:pPr lvl="1">
              <a:lnSpc>
                <a:spcPct val="170000"/>
              </a:lnSpc>
            </a:pPr>
            <a:r>
              <a:rPr lang="en-GB" sz="2600" dirty="0" smtClean="0"/>
              <a:t>IgG </a:t>
            </a:r>
            <a:r>
              <a:rPr lang="en-GB" sz="2600" dirty="0"/>
              <a:t>appears 4 weeks after the infection, peaks </a:t>
            </a:r>
            <a:r>
              <a:rPr lang="en-GB" sz="2600" dirty="0" smtClean="0"/>
              <a:t>at 6–8 </a:t>
            </a:r>
            <a:r>
              <a:rPr lang="en-GB" sz="2600" dirty="0"/>
              <a:t>weeks and declines slowly </a:t>
            </a:r>
            <a:endParaRPr lang="en-GB" sz="2600" dirty="0" smtClean="0"/>
          </a:p>
          <a:p>
            <a:pPr lvl="1">
              <a:lnSpc>
                <a:spcPct val="170000"/>
              </a:lnSpc>
            </a:pPr>
            <a:r>
              <a:rPr lang="en-GB" sz="2600" dirty="0" smtClean="0"/>
              <a:t>A </a:t>
            </a:r>
            <a:r>
              <a:rPr lang="en-GB" sz="2600" dirty="0"/>
              <a:t>fourfold rise in IgG </a:t>
            </a:r>
            <a:r>
              <a:rPr lang="en-GB" sz="2600" dirty="0" err="1"/>
              <a:t>titer</a:t>
            </a:r>
            <a:r>
              <a:rPr lang="en-GB" sz="2600" dirty="0"/>
              <a:t> is necessary for </a:t>
            </a:r>
            <a:r>
              <a:rPr lang="en-GB" sz="2600" dirty="0" smtClean="0"/>
              <a:t>diagnosis of </a:t>
            </a:r>
            <a:r>
              <a:rPr lang="en-GB" sz="2600" dirty="0"/>
              <a:t>acute febrile toxoplasmosis. </a:t>
            </a:r>
            <a:endParaRPr lang="en-GB" sz="26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GB" sz="2600" dirty="0" smtClean="0"/>
              <a:t>2)</a:t>
            </a:r>
            <a:r>
              <a:rPr lang="en-IN" sz="2600" b="1" dirty="0"/>
              <a:t> </a:t>
            </a:r>
            <a:r>
              <a:rPr lang="en-IN" sz="2600" b="1" dirty="0" smtClean="0"/>
              <a:t>IgM Ab detection-</a:t>
            </a:r>
            <a:r>
              <a:rPr lang="en-GB" sz="2600" dirty="0"/>
              <a:t>Specific IgM normally develops early, within 1–2 </a:t>
            </a:r>
            <a:r>
              <a:rPr lang="en-GB" sz="2600" dirty="0" smtClean="0"/>
              <a:t>weeks </a:t>
            </a:r>
            <a:r>
              <a:rPr lang="en-IN" sz="2600" dirty="0" smtClean="0"/>
              <a:t>after </a:t>
            </a:r>
            <a:r>
              <a:rPr lang="en-IN" sz="2600" dirty="0"/>
              <a:t>primary infection</a:t>
            </a:r>
            <a:r>
              <a:rPr lang="en-IN" sz="2600" dirty="0" smtClean="0"/>
              <a:t>.</a:t>
            </a:r>
          </a:p>
          <a:p>
            <a:pPr lvl="1">
              <a:lnSpc>
                <a:spcPct val="170000"/>
              </a:lnSpc>
            </a:pPr>
            <a:r>
              <a:rPr lang="en-GB" sz="2600" dirty="0"/>
              <a:t>The detection of IgM </a:t>
            </a:r>
            <a:r>
              <a:rPr lang="en-GB" sz="2600" dirty="0" smtClean="0"/>
              <a:t>antibodies (as they do </a:t>
            </a:r>
            <a:r>
              <a:rPr lang="en-GB" sz="2600" dirty="0"/>
              <a:t>not </a:t>
            </a:r>
            <a:r>
              <a:rPr lang="en-GB" sz="2600" dirty="0" smtClean="0"/>
              <a:t>cross placenta) useful for </a:t>
            </a:r>
            <a:r>
              <a:rPr lang="en-IN" sz="2600" dirty="0" smtClean="0"/>
              <a:t>diagnosis </a:t>
            </a:r>
            <a:r>
              <a:rPr lang="en-IN" sz="2600" dirty="0"/>
              <a:t>of congenital </a:t>
            </a:r>
            <a:r>
              <a:rPr lang="en-IN" sz="2600" dirty="0" smtClean="0"/>
              <a:t>infection.</a:t>
            </a:r>
          </a:p>
          <a:p>
            <a:pPr lvl="1">
              <a:lnSpc>
                <a:spcPct val="170000"/>
              </a:lnSpc>
            </a:pPr>
            <a:r>
              <a:rPr lang="en-GB" sz="2600" b="1" dirty="0" smtClean="0"/>
              <a:t>Methods used </a:t>
            </a:r>
            <a:r>
              <a:rPr lang="en-GB" sz="2600" b="1" dirty="0"/>
              <a:t>to detect IgM </a:t>
            </a:r>
            <a:r>
              <a:rPr lang="en-GB" sz="2600" b="1" dirty="0" smtClean="0"/>
              <a:t>- IgM-capture </a:t>
            </a:r>
            <a:r>
              <a:rPr lang="en-IN" sz="2600" dirty="0" smtClean="0"/>
              <a:t>ELISA</a:t>
            </a:r>
            <a:r>
              <a:rPr lang="en-IN" sz="2600" dirty="0"/>
              <a:t>, IgM-IFA </a:t>
            </a:r>
            <a:r>
              <a:rPr lang="en-GB" sz="2600" dirty="0" smtClean="0"/>
              <a:t>and </a:t>
            </a:r>
            <a:r>
              <a:rPr lang="en-GB" sz="2600" dirty="0"/>
              <a:t>IgM  immunosorbent agglutination </a:t>
            </a:r>
            <a:r>
              <a:rPr lang="en-GB" sz="2600" dirty="0" smtClean="0"/>
              <a:t>assay </a:t>
            </a:r>
            <a:r>
              <a:rPr lang="en-IN" sz="2600" dirty="0" smtClean="0"/>
              <a:t>(IgM-ISAGA</a:t>
            </a:r>
            <a:r>
              <a:rPr lang="en-IN" sz="2600" dirty="0"/>
              <a:t>)</a:t>
            </a:r>
            <a:endParaRPr lang="en-IN" sz="2600" b="1" dirty="0"/>
          </a:p>
          <a:p>
            <a:pPr lvl="1"/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5D09-0EE7-44D5-B052-1E2503C128D7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262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2600" b="1" dirty="0"/>
              <a:t>IgG avidity </a:t>
            </a:r>
            <a:r>
              <a:rPr lang="en-IN" sz="2600" b="1" dirty="0" smtClean="0"/>
              <a:t>test</a:t>
            </a:r>
          </a:p>
          <a:p>
            <a:r>
              <a:rPr lang="en-GB" sz="2600" dirty="0" smtClean="0"/>
              <a:t>It is </a:t>
            </a:r>
            <a:r>
              <a:rPr lang="en-GB" sz="2600" dirty="0"/>
              <a:t>a much reliable indicator of recent </a:t>
            </a:r>
            <a:r>
              <a:rPr lang="en-IN" sz="2600" dirty="0" smtClean="0"/>
              <a:t>infection.</a:t>
            </a:r>
          </a:p>
          <a:p>
            <a:r>
              <a:rPr lang="en-GB" sz="2600" dirty="0" smtClean="0"/>
              <a:t>It is </a:t>
            </a:r>
            <a:r>
              <a:rPr lang="en-GB" sz="2600" dirty="0"/>
              <a:t>of much use in first </a:t>
            </a:r>
            <a:r>
              <a:rPr lang="en-GB" sz="2600" dirty="0" smtClean="0"/>
              <a:t>four months </a:t>
            </a:r>
            <a:r>
              <a:rPr lang="en-GB" sz="2600" dirty="0"/>
              <a:t>of pregnancy during which a high avidity </a:t>
            </a:r>
            <a:r>
              <a:rPr lang="en-GB" sz="2600" dirty="0" smtClean="0"/>
              <a:t>ratio excludes </a:t>
            </a:r>
            <a:r>
              <a:rPr lang="en-GB" sz="2600" dirty="0"/>
              <a:t>the possibility of recent </a:t>
            </a:r>
            <a:r>
              <a:rPr lang="en-GB" sz="2600" i="1" dirty="0"/>
              <a:t>T. </a:t>
            </a:r>
            <a:r>
              <a:rPr lang="en-GB" sz="2600" i="1" dirty="0" err="1"/>
              <a:t>gondii</a:t>
            </a:r>
            <a:r>
              <a:rPr lang="en-GB" sz="2600" i="1" dirty="0"/>
              <a:t> infection</a:t>
            </a:r>
            <a:r>
              <a:rPr lang="en-GB" sz="2600" i="1" dirty="0" smtClean="0"/>
              <a:t>.</a:t>
            </a:r>
          </a:p>
          <a:p>
            <a:r>
              <a:rPr lang="en-GB" sz="2600" dirty="0"/>
              <a:t>Both ELISA and ELFA (enzyme-linked </a:t>
            </a:r>
            <a:r>
              <a:rPr lang="en-GB" sz="2600" dirty="0" smtClean="0"/>
              <a:t>immunofluorescence </a:t>
            </a:r>
            <a:r>
              <a:rPr lang="en-IN" sz="2600" dirty="0" smtClean="0"/>
              <a:t>assay) based methods </a:t>
            </a:r>
            <a:r>
              <a:rPr lang="en-IN" sz="2600" dirty="0"/>
              <a:t>are available</a:t>
            </a:r>
            <a:r>
              <a:rPr lang="en-IN" sz="2600" dirty="0" smtClean="0"/>
              <a:t>.</a:t>
            </a:r>
          </a:p>
          <a:p>
            <a:pPr marL="0" indent="0">
              <a:buNone/>
            </a:pPr>
            <a:r>
              <a:rPr lang="en-IN" sz="2600" b="1" dirty="0" smtClean="0"/>
              <a:t>IgA </a:t>
            </a:r>
            <a:r>
              <a:rPr lang="en-IN" sz="2600" b="1" dirty="0"/>
              <a:t>antibody </a:t>
            </a:r>
            <a:r>
              <a:rPr lang="en-IN" sz="2600" b="1" dirty="0" smtClean="0"/>
              <a:t>detection</a:t>
            </a:r>
          </a:p>
          <a:p>
            <a:r>
              <a:rPr lang="en-GB" sz="2600" dirty="0" smtClean="0"/>
              <a:t>It may </a:t>
            </a:r>
            <a:r>
              <a:rPr lang="en-GB" sz="2600" dirty="0"/>
              <a:t>be detected in sera of </a:t>
            </a:r>
            <a:r>
              <a:rPr lang="en-GB" sz="2600" dirty="0" smtClean="0"/>
              <a:t>acutely infected </a:t>
            </a:r>
            <a:r>
              <a:rPr lang="en-GB" sz="2600" dirty="0"/>
              <a:t>adults. </a:t>
            </a:r>
            <a:endParaRPr lang="en-GB" sz="2600" dirty="0" smtClean="0"/>
          </a:p>
          <a:p>
            <a:r>
              <a:rPr lang="en-GB" sz="2600" dirty="0" smtClean="0"/>
              <a:t>IgA </a:t>
            </a:r>
            <a:r>
              <a:rPr lang="en-GB" sz="2600" dirty="0"/>
              <a:t>detection is useful for diagnosis of </a:t>
            </a:r>
            <a:r>
              <a:rPr lang="en-GB" sz="2600" dirty="0" smtClean="0"/>
              <a:t>congenital </a:t>
            </a:r>
            <a:r>
              <a:rPr lang="en-IN" sz="2600" dirty="0" smtClean="0"/>
              <a:t>toxoplasmosis.</a:t>
            </a:r>
          </a:p>
          <a:p>
            <a:pPr marL="0" indent="0">
              <a:buNone/>
            </a:pPr>
            <a:r>
              <a:rPr lang="en-IN" sz="2600" b="1" dirty="0" err="1"/>
              <a:t>I</a:t>
            </a:r>
            <a:r>
              <a:rPr lang="en-IN" sz="2600" b="1" dirty="0" err="1" smtClean="0"/>
              <a:t>gE</a:t>
            </a:r>
            <a:r>
              <a:rPr lang="en-IN" sz="2600" b="1" dirty="0" smtClean="0"/>
              <a:t> </a:t>
            </a:r>
            <a:r>
              <a:rPr lang="en-IN" sz="2600" b="1" dirty="0"/>
              <a:t>antibody </a:t>
            </a:r>
            <a:r>
              <a:rPr lang="en-IN" sz="2600" b="1" dirty="0" smtClean="0"/>
              <a:t>detection is </a:t>
            </a:r>
            <a:r>
              <a:rPr lang="en-IN" sz="2600" dirty="0" smtClean="0"/>
              <a:t>useful in- </a:t>
            </a:r>
            <a:endParaRPr lang="en-IN" sz="2600" dirty="0"/>
          </a:p>
          <a:p>
            <a:r>
              <a:rPr lang="en-IN" sz="2600" i="1" dirty="0" smtClean="0"/>
              <a:t>Toxoplasma </a:t>
            </a:r>
            <a:r>
              <a:rPr lang="en-IN" sz="2600" i="1" dirty="0"/>
              <a:t>encephalitis in HIV infected patients</a:t>
            </a:r>
          </a:p>
          <a:p>
            <a:r>
              <a:rPr lang="en-GB" sz="2600" dirty="0" smtClean="0"/>
              <a:t>Congenital infection including c</a:t>
            </a:r>
            <a:r>
              <a:rPr lang="en-IN" sz="2600" dirty="0" err="1" smtClean="0"/>
              <a:t>horioretinitis</a:t>
            </a:r>
            <a:endParaRPr lang="en-IN" sz="2600" dirty="0"/>
          </a:p>
          <a:p>
            <a:r>
              <a:rPr lang="en-GB" sz="2600" dirty="0" smtClean="0"/>
              <a:t>Identifying </a:t>
            </a:r>
            <a:r>
              <a:rPr lang="en-IN" sz="2600" dirty="0" smtClean="0"/>
              <a:t>recently </a:t>
            </a:r>
            <a:r>
              <a:rPr lang="en-IN" sz="2600" dirty="0"/>
              <a:t>acquired infections.</a:t>
            </a:r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7425-8012-4212-9506-A97CFF22E28E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6330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Other diagnostic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124936"/>
          </a:xfrm>
        </p:spPr>
        <p:txBody>
          <a:bodyPr>
            <a:normAutofit/>
          </a:bodyPr>
          <a:lstStyle/>
          <a:p>
            <a:r>
              <a:rPr lang="en-IN" sz="2000" dirty="0"/>
              <a:t>Sabin-Feldman dye </a:t>
            </a:r>
            <a:r>
              <a:rPr lang="en-IN" sz="2000" dirty="0" smtClean="0"/>
              <a:t>test-</a:t>
            </a:r>
          </a:p>
          <a:p>
            <a:pPr lvl="1"/>
            <a:r>
              <a:rPr lang="en-IN" sz="2000" dirty="0" smtClean="0"/>
              <a:t>specific</a:t>
            </a:r>
            <a:r>
              <a:rPr lang="en-IN" sz="2000" dirty="0"/>
              <a:t>, but cannot </a:t>
            </a:r>
            <a:r>
              <a:rPr lang="en-IN" sz="2000" dirty="0" smtClean="0"/>
              <a:t>differentiate recent </a:t>
            </a:r>
            <a:r>
              <a:rPr lang="en-IN" sz="2000" dirty="0"/>
              <a:t>and past </a:t>
            </a:r>
            <a:r>
              <a:rPr lang="en-IN" sz="2000" dirty="0" smtClean="0"/>
              <a:t>infection</a:t>
            </a:r>
          </a:p>
          <a:p>
            <a:r>
              <a:rPr lang="en-GB" sz="2000" dirty="0"/>
              <a:t>D</a:t>
            </a:r>
            <a:r>
              <a:rPr lang="en-GB" sz="2000" dirty="0" smtClean="0"/>
              <a:t>etection </a:t>
            </a:r>
            <a:r>
              <a:rPr lang="en-GB" sz="2000" dirty="0"/>
              <a:t>of </a:t>
            </a:r>
            <a:r>
              <a:rPr lang="en-GB" sz="2000" i="1" dirty="0"/>
              <a:t>Toxoplasma</a:t>
            </a:r>
            <a:r>
              <a:rPr lang="en-GB" sz="2000" dirty="0"/>
              <a:t> </a:t>
            </a:r>
            <a:r>
              <a:rPr lang="en-GB" sz="2000" dirty="0" smtClean="0"/>
              <a:t>antigen by ELISA</a:t>
            </a:r>
            <a:endParaRPr lang="en-GB" sz="2000" dirty="0"/>
          </a:p>
          <a:p>
            <a:r>
              <a:rPr lang="en-IN" sz="2000" dirty="0"/>
              <a:t>M</a:t>
            </a:r>
            <a:r>
              <a:rPr lang="en-IN" sz="2000" dirty="0" smtClean="0"/>
              <a:t>olecular </a:t>
            </a:r>
            <a:r>
              <a:rPr lang="en-IN" sz="2000" dirty="0"/>
              <a:t>diagnosis (e.g. </a:t>
            </a:r>
            <a:r>
              <a:rPr lang="en-IN" sz="2000" dirty="0" smtClean="0"/>
              <a:t>PCR)- </a:t>
            </a:r>
          </a:p>
          <a:p>
            <a:pPr lvl="1"/>
            <a:r>
              <a:rPr lang="en-IN" sz="2000" dirty="0" smtClean="0"/>
              <a:t>useful </a:t>
            </a:r>
            <a:r>
              <a:rPr lang="en-IN" sz="2000" dirty="0"/>
              <a:t>for diagnosis (for </a:t>
            </a:r>
            <a:r>
              <a:rPr lang="en-IN" sz="2000" dirty="0" smtClean="0"/>
              <a:t>acute, </a:t>
            </a:r>
            <a:r>
              <a:rPr lang="en-GB" sz="2000" dirty="0" err="1" smtClean="0"/>
              <a:t>congential</a:t>
            </a:r>
            <a:r>
              <a:rPr lang="en-GB" sz="2000" dirty="0" smtClean="0"/>
              <a:t> </a:t>
            </a:r>
            <a:r>
              <a:rPr lang="en-GB" sz="2000" dirty="0"/>
              <a:t>infection) and for genotyping</a:t>
            </a:r>
          </a:p>
          <a:p>
            <a:r>
              <a:rPr lang="en-IN" sz="2000" dirty="0"/>
              <a:t> A</a:t>
            </a:r>
            <a:r>
              <a:rPr lang="en-IN" sz="2000" dirty="0" smtClean="0"/>
              <a:t>nimal inoculation-intraperitoneal </a:t>
            </a:r>
            <a:r>
              <a:rPr lang="en-IN" sz="2000" dirty="0"/>
              <a:t>inoculation into mice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Tissue culture- murine </a:t>
            </a:r>
            <a:r>
              <a:rPr lang="en-GB" sz="2000" dirty="0"/>
              <a:t>alveolar and peripheral </a:t>
            </a:r>
            <a:r>
              <a:rPr lang="en-GB" sz="2000" dirty="0" smtClean="0"/>
              <a:t>macrophage </a:t>
            </a:r>
            <a:r>
              <a:rPr lang="en-IN" sz="2000" dirty="0" smtClean="0"/>
              <a:t>cell </a:t>
            </a:r>
            <a:r>
              <a:rPr lang="en-IN" sz="2000" dirty="0"/>
              <a:t>line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Imaging methods-</a:t>
            </a:r>
          </a:p>
          <a:p>
            <a:pPr lvl="1"/>
            <a:r>
              <a:rPr lang="en-GB" sz="2000" dirty="0" smtClean="0"/>
              <a:t>CT </a:t>
            </a:r>
            <a:r>
              <a:rPr lang="en-GB" sz="2000" dirty="0"/>
              <a:t>and MRI to detect </a:t>
            </a:r>
            <a:r>
              <a:rPr lang="en-GB" sz="2000" i="1" dirty="0" smtClean="0"/>
              <a:t>Toxoplasma </a:t>
            </a:r>
            <a:r>
              <a:rPr lang="en-IN" sz="2000" dirty="0" smtClean="0"/>
              <a:t>encephalitis</a:t>
            </a:r>
            <a:r>
              <a:rPr lang="en-IN" sz="2000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BD72-311E-4FCD-8ACE-CCABD37A70DD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703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/>
              <a:t>Opportunistic Coccidian parasites</a:t>
            </a:r>
            <a:endParaRPr lang="en-US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39540" y="4447033"/>
            <a:ext cx="6108200" cy="122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806113" y="4039821"/>
            <a:ext cx="2748690" cy="26468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IN" sz="2000" i="1" dirty="0">
                <a:solidFill>
                  <a:schemeClr val="tx1"/>
                </a:solidFill>
              </a:rPr>
              <a:t>Toxoplasma </a:t>
            </a:r>
            <a:r>
              <a:rPr lang="en-IN" sz="2000" i="1" dirty="0" err="1" smtClean="0">
                <a:solidFill>
                  <a:schemeClr val="tx1"/>
                </a:solidFill>
              </a:rPr>
              <a:t>gondii</a:t>
            </a:r>
            <a:r>
              <a:rPr lang="en-IN" sz="2000" i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IN" sz="2000" i="1" dirty="0" smtClean="0">
                <a:solidFill>
                  <a:schemeClr val="tx1"/>
                </a:solidFill>
              </a:rPr>
              <a:t>Cryptosporidium </a:t>
            </a:r>
            <a:r>
              <a:rPr lang="en-IN" sz="2000" dirty="0">
                <a:solidFill>
                  <a:schemeClr val="tx1"/>
                </a:solidFill>
              </a:rPr>
              <a:t>species</a:t>
            </a:r>
          </a:p>
          <a:p>
            <a:pPr algn="l"/>
            <a:r>
              <a:rPr lang="en-IN" sz="2000" i="1" dirty="0" err="1" smtClean="0">
                <a:solidFill>
                  <a:schemeClr val="tx1"/>
                </a:solidFill>
              </a:rPr>
              <a:t>Cyclospora</a:t>
            </a:r>
            <a:r>
              <a:rPr lang="en-IN" sz="2000" i="1" dirty="0" smtClean="0">
                <a:solidFill>
                  <a:schemeClr val="tx1"/>
                </a:solidFill>
              </a:rPr>
              <a:t> </a:t>
            </a:r>
            <a:r>
              <a:rPr lang="en-IN" sz="2000" dirty="0" smtClean="0">
                <a:solidFill>
                  <a:schemeClr val="tx1"/>
                </a:solidFill>
              </a:rPr>
              <a:t>species</a:t>
            </a:r>
            <a:r>
              <a:rPr lang="en-IN" sz="2000" i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IN" sz="2000" i="1" dirty="0" err="1" smtClean="0">
                <a:solidFill>
                  <a:schemeClr val="tx1"/>
                </a:solidFill>
              </a:rPr>
              <a:t>Cystoisospora</a:t>
            </a:r>
            <a:r>
              <a:rPr lang="en-IN" sz="2000" i="1" dirty="0" smtClean="0">
                <a:solidFill>
                  <a:schemeClr val="tx1"/>
                </a:solidFill>
              </a:rPr>
              <a:t> </a:t>
            </a:r>
            <a:r>
              <a:rPr lang="en-IN" sz="2000" dirty="0">
                <a:solidFill>
                  <a:schemeClr val="tx1"/>
                </a:solidFill>
              </a:rPr>
              <a:t>species</a:t>
            </a:r>
          </a:p>
          <a:p>
            <a:pPr algn="l"/>
            <a:r>
              <a:rPr lang="en-IN" sz="2000" i="1" dirty="0" err="1" smtClean="0">
                <a:solidFill>
                  <a:schemeClr val="tx1"/>
                </a:solidFill>
              </a:rPr>
              <a:t>Sarcocystis</a:t>
            </a:r>
            <a:r>
              <a:rPr lang="en-IN" sz="2000" i="1" dirty="0" smtClean="0">
                <a:solidFill>
                  <a:schemeClr val="tx1"/>
                </a:solidFill>
              </a:rPr>
              <a:t> </a:t>
            </a:r>
            <a:r>
              <a:rPr lang="en-IN" sz="2000" dirty="0">
                <a:solidFill>
                  <a:schemeClr val="tx1"/>
                </a:solidFill>
              </a:rPr>
              <a:t>species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1C21-2BD2-4AE0-AE2B-4CF607C27EB6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Diagnosis of congenital Toxoplasmosis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35852"/>
            <a:ext cx="8093365" cy="4743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500" b="1" dirty="0"/>
              <a:t>A</a:t>
            </a:r>
            <a:r>
              <a:rPr lang="en-IN" sz="1500" b="1" dirty="0" smtClean="0"/>
              <a:t>ntenatal diagnosis-</a:t>
            </a:r>
            <a:endParaRPr lang="en-IN" sz="1500" b="1" dirty="0"/>
          </a:p>
          <a:p>
            <a:r>
              <a:rPr lang="en-GB" sz="1500" b="1" dirty="0" smtClean="0"/>
              <a:t>Ultrasonography </a:t>
            </a:r>
            <a:r>
              <a:rPr lang="en-GB" sz="1500" b="1" dirty="0"/>
              <a:t>of </a:t>
            </a:r>
            <a:r>
              <a:rPr lang="en-GB" sz="1500" b="1" dirty="0" err="1"/>
              <a:t>fetus</a:t>
            </a:r>
            <a:r>
              <a:rPr lang="en-GB" sz="1500" b="1" dirty="0"/>
              <a:t> should be done at </a:t>
            </a:r>
            <a:r>
              <a:rPr lang="en-GB" sz="1500" b="1" dirty="0" smtClean="0"/>
              <a:t>20–24 </a:t>
            </a:r>
            <a:r>
              <a:rPr lang="en-GB" sz="1500" dirty="0" smtClean="0"/>
              <a:t>weeks </a:t>
            </a:r>
            <a:r>
              <a:rPr lang="en-GB" sz="1500" dirty="0"/>
              <a:t>of gestation and repeated every 2–4 weeks </a:t>
            </a:r>
            <a:r>
              <a:rPr lang="en-GB" sz="1500" dirty="0" smtClean="0"/>
              <a:t>for detecting </a:t>
            </a:r>
            <a:r>
              <a:rPr lang="en-GB" sz="1500" dirty="0"/>
              <a:t>the lesions of congenital infection</a:t>
            </a:r>
          </a:p>
          <a:p>
            <a:r>
              <a:rPr lang="en-GB" sz="1500" b="1" dirty="0" smtClean="0"/>
              <a:t>PCR </a:t>
            </a:r>
            <a:r>
              <a:rPr lang="en-GB" sz="1500" b="1" dirty="0"/>
              <a:t>and/or isolation: Amniotic fluid sample </a:t>
            </a:r>
            <a:r>
              <a:rPr lang="en-GB" sz="1500" b="1" dirty="0" smtClean="0"/>
              <a:t>is </a:t>
            </a:r>
            <a:r>
              <a:rPr lang="en-GB" sz="1500" dirty="0" smtClean="0"/>
              <a:t>collected</a:t>
            </a:r>
            <a:r>
              <a:rPr lang="en-GB" sz="1500" dirty="0"/>
              <a:t>, </a:t>
            </a:r>
            <a:r>
              <a:rPr lang="en-GB" sz="1500" dirty="0" smtClean="0"/>
              <a:t>centrifuged </a:t>
            </a:r>
            <a:r>
              <a:rPr lang="en-GB" sz="1500" dirty="0"/>
              <a:t>and the pellet is subjected to </a:t>
            </a:r>
            <a:r>
              <a:rPr lang="en-GB" sz="1500" dirty="0" smtClean="0"/>
              <a:t>PCR and/or </a:t>
            </a:r>
            <a:r>
              <a:rPr lang="en-GB" sz="1500" dirty="0"/>
              <a:t>isolation in mouse or tissue </a:t>
            </a:r>
            <a:r>
              <a:rPr lang="en-GB" sz="1500" dirty="0" smtClean="0"/>
              <a:t>culture</a:t>
            </a:r>
          </a:p>
          <a:p>
            <a:pPr marL="0" indent="0">
              <a:buNone/>
            </a:pPr>
            <a:r>
              <a:rPr lang="en-IN" sz="1500" b="1" dirty="0"/>
              <a:t>Postnatal diagnosis</a:t>
            </a:r>
          </a:p>
          <a:p>
            <a:r>
              <a:rPr lang="en-GB" sz="1500" b="1" dirty="0" smtClean="0"/>
              <a:t>Isolation </a:t>
            </a:r>
            <a:r>
              <a:rPr lang="en-GB" sz="1500" b="1" dirty="0"/>
              <a:t>of the parasite at delivery </a:t>
            </a:r>
            <a:r>
              <a:rPr lang="en-GB" sz="1500" dirty="0" smtClean="0"/>
              <a:t>from </a:t>
            </a:r>
            <a:r>
              <a:rPr lang="en-GB" sz="1500" dirty="0"/>
              <a:t>amniotic fluid, placenta and cord </a:t>
            </a:r>
            <a:r>
              <a:rPr lang="en-GB" sz="1500" dirty="0" smtClean="0"/>
              <a:t>leukocyte</a:t>
            </a:r>
          </a:p>
          <a:p>
            <a:r>
              <a:rPr lang="en-GB" sz="1500" b="1" dirty="0"/>
              <a:t>IgM and IgG: </a:t>
            </a:r>
            <a:r>
              <a:rPr lang="en-GB" sz="1500" b="1" dirty="0" err="1"/>
              <a:t>Newborn</a:t>
            </a:r>
            <a:r>
              <a:rPr lang="en-GB" sz="1500" b="1" dirty="0"/>
              <a:t> and maternal sera are </a:t>
            </a:r>
            <a:r>
              <a:rPr lang="en-GB" sz="1500" b="1" dirty="0" smtClean="0"/>
              <a:t>subjected </a:t>
            </a:r>
            <a:r>
              <a:rPr lang="en-GB" sz="1500" dirty="0" smtClean="0"/>
              <a:t>to </a:t>
            </a:r>
            <a:r>
              <a:rPr lang="en-GB" sz="1500" dirty="0"/>
              <a:t>detection IgG </a:t>
            </a:r>
            <a:r>
              <a:rPr lang="en-GB" sz="1500" dirty="0" smtClean="0"/>
              <a:t>or IgM by IFA </a:t>
            </a:r>
            <a:r>
              <a:rPr lang="en-GB" sz="1500" dirty="0"/>
              <a:t>or </a:t>
            </a:r>
            <a:r>
              <a:rPr lang="en-GB" sz="1500" dirty="0" smtClean="0"/>
              <a:t>ELISA</a:t>
            </a:r>
          </a:p>
          <a:p>
            <a:r>
              <a:rPr lang="en-GB" sz="1500" b="1" dirty="0" err="1" smtClean="0"/>
              <a:t>Newborn</a:t>
            </a:r>
            <a:r>
              <a:rPr lang="en-GB" sz="1500" b="1" dirty="0" smtClean="0"/>
              <a:t> </a:t>
            </a:r>
            <a:r>
              <a:rPr lang="en-GB" sz="1500" b="1" dirty="0"/>
              <a:t>and maternal sera are </a:t>
            </a:r>
            <a:r>
              <a:rPr lang="en-GB" sz="1500" b="1" dirty="0" smtClean="0"/>
              <a:t>subjected </a:t>
            </a:r>
            <a:r>
              <a:rPr lang="en-GB" sz="1500" dirty="0" smtClean="0"/>
              <a:t>to </a:t>
            </a:r>
            <a:r>
              <a:rPr lang="en-GB" sz="1500" dirty="0"/>
              <a:t>detection IgG </a:t>
            </a:r>
            <a:r>
              <a:rPr lang="en-GB" sz="1500" dirty="0" smtClean="0"/>
              <a:t>and </a:t>
            </a:r>
            <a:r>
              <a:rPr lang="en-GB" sz="1500" dirty="0"/>
              <a:t>IgM </a:t>
            </a:r>
            <a:endParaRPr lang="en-GB" sz="1500" dirty="0" smtClean="0"/>
          </a:p>
          <a:p>
            <a:r>
              <a:rPr lang="en-GB" sz="1500" dirty="0" smtClean="0"/>
              <a:t>IgG </a:t>
            </a:r>
            <a:r>
              <a:rPr lang="en-GB" sz="1500" dirty="0" err="1"/>
              <a:t>titer</a:t>
            </a:r>
            <a:r>
              <a:rPr lang="en-GB" sz="1500" dirty="0"/>
              <a:t> of </a:t>
            </a:r>
            <a:r>
              <a:rPr lang="en-GB" sz="1500" dirty="0" smtClean="0"/>
              <a:t>more than or equal to 1,000 </a:t>
            </a:r>
            <a:r>
              <a:rPr lang="en-GB" sz="1500" dirty="0"/>
              <a:t>in </a:t>
            </a:r>
            <a:r>
              <a:rPr lang="en-GB" sz="1500" dirty="0" smtClean="0"/>
              <a:t>neonate, </a:t>
            </a:r>
            <a:r>
              <a:rPr lang="en-GB" sz="1500" dirty="0"/>
              <a:t>Indicates </a:t>
            </a:r>
            <a:r>
              <a:rPr lang="en-GB" sz="1500" dirty="0" smtClean="0"/>
              <a:t>possible diagnosis </a:t>
            </a:r>
            <a:r>
              <a:rPr lang="en-GB" sz="1500" dirty="0"/>
              <a:t>which should be followed by IgM </a:t>
            </a:r>
            <a:r>
              <a:rPr lang="en-GB" sz="1500" dirty="0" smtClean="0"/>
              <a:t>testing.</a:t>
            </a:r>
            <a:endParaRPr lang="en-GB" sz="1500" dirty="0"/>
          </a:p>
          <a:p>
            <a:r>
              <a:rPr lang="en-GB" sz="1500" dirty="0"/>
              <a:t>IgM </a:t>
            </a:r>
            <a:r>
              <a:rPr lang="en-GB" sz="1500" dirty="0" err="1"/>
              <a:t>titer</a:t>
            </a:r>
            <a:r>
              <a:rPr lang="en-GB" sz="1500" dirty="0"/>
              <a:t> of neonate </a:t>
            </a:r>
            <a:r>
              <a:rPr lang="en-GB" sz="1500" dirty="0" smtClean="0"/>
              <a:t>more than or equal to 1:4 </a:t>
            </a:r>
            <a:r>
              <a:rPr lang="en-GB" sz="1500" dirty="0"/>
              <a:t>after 2 weeks of </a:t>
            </a:r>
            <a:r>
              <a:rPr lang="en-GB" sz="1500" dirty="0" smtClean="0"/>
              <a:t>age indicates </a:t>
            </a:r>
            <a:r>
              <a:rPr lang="en-GB" sz="1500" dirty="0"/>
              <a:t>probable diagnosis and guides the </a:t>
            </a:r>
            <a:r>
              <a:rPr lang="en-GB" sz="1500" dirty="0" smtClean="0"/>
              <a:t>clinicians </a:t>
            </a:r>
            <a:r>
              <a:rPr lang="en-GB" sz="1500" dirty="0"/>
              <a:t>to initiate treatment to the neonate.</a:t>
            </a:r>
            <a:endParaRPr lang="en-IN" sz="15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87E-05FD-43BB-AFE9-A911912908CE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115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6" y="171295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596541"/>
            <a:ext cx="8704184" cy="38685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IN" sz="4900" b="1" dirty="0" smtClean="0"/>
              <a:t>Immunocompetent patients</a:t>
            </a:r>
          </a:p>
          <a:p>
            <a:pPr>
              <a:lnSpc>
                <a:spcPct val="170000"/>
              </a:lnSpc>
            </a:pPr>
            <a:r>
              <a:rPr lang="en-GB" sz="4900" dirty="0" smtClean="0"/>
              <a:t>With only lymphadenopathy do not require specific therapy.</a:t>
            </a:r>
          </a:p>
          <a:p>
            <a:pPr>
              <a:lnSpc>
                <a:spcPct val="170000"/>
              </a:lnSpc>
            </a:pPr>
            <a:r>
              <a:rPr lang="en-GB" sz="4900" dirty="0" smtClean="0"/>
              <a:t>Patients with ocular toxoplasmosis are usually treated for 1 month with </a:t>
            </a:r>
            <a:r>
              <a:rPr lang="en-GB" sz="4900" dirty="0" err="1" smtClean="0"/>
              <a:t>pyrimethamine</a:t>
            </a:r>
            <a:r>
              <a:rPr lang="en-GB" sz="4900" dirty="0" smtClean="0"/>
              <a:t> plus either sulfadiazine or clindamycin.</a:t>
            </a:r>
            <a:endParaRPr lang="en-IN" sz="49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IN" sz="4900" b="1" dirty="0" smtClean="0"/>
              <a:t>Congenital toxoplasmosis</a:t>
            </a:r>
          </a:p>
          <a:p>
            <a:pPr>
              <a:lnSpc>
                <a:spcPct val="170000"/>
              </a:lnSpc>
            </a:pPr>
            <a:r>
              <a:rPr lang="en-GB" sz="4900" dirty="0" smtClean="0"/>
              <a:t>Neonates are treated with daily oral </a:t>
            </a:r>
            <a:r>
              <a:rPr lang="en-IN" sz="4900" dirty="0" err="1" smtClean="0"/>
              <a:t>pyrimethamine</a:t>
            </a:r>
            <a:r>
              <a:rPr lang="en-IN" sz="4900" dirty="0" smtClean="0"/>
              <a:t> and sulfadiazine with </a:t>
            </a:r>
            <a:r>
              <a:rPr lang="en-IN" sz="4900" dirty="0" err="1" smtClean="0"/>
              <a:t>folinic</a:t>
            </a:r>
            <a:r>
              <a:rPr lang="en-IN" sz="4900" dirty="0" smtClean="0"/>
              <a:t> acid for 1 year.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IN" sz="4900" b="1" dirty="0" smtClean="0"/>
              <a:t>Immunocompromised patients</a:t>
            </a:r>
          </a:p>
          <a:p>
            <a:pPr>
              <a:lnSpc>
                <a:spcPct val="170000"/>
              </a:lnSpc>
            </a:pPr>
            <a:r>
              <a:rPr lang="en-IN" sz="4900" b="1" dirty="0" smtClean="0"/>
              <a:t>Primary prophylaxis: C</a:t>
            </a:r>
            <a:r>
              <a:rPr lang="en-GB" sz="4900" b="1" dirty="0" err="1" smtClean="0"/>
              <a:t>otrimoxa</a:t>
            </a:r>
            <a:r>
              <a:rPr lang="en-GB" sz="4900" b="1" dirty="0" smtClean="0"/>
              <a:t> </a:t>
            </a:r>
            <a:r>
              <a:rPr lang="en-GB" sz="4900" b="1" dirty="0" err="1" smtClean="0"/>
              <a:t>zole</a:t>
            </a:r>
            <a:r>
              <a:rPr lang="en-GB" sz="4900" b="1" dirty="0" smtClean="0"/>
              <a:t> is the drug of </a:t>
            </a:r>
            <a:r>
              <a:rPr lang="en-IN" sz="4900" dirty="0" smtClean="0"/>
              <a:t>choice</a:t>
            </a:r>
          </a:p>
          <a:p>
            <a:pPr>
              <a:lnSpc>
                <a:spcPct val="170000"/>
              </a:lnSpc>
            </a:pPr>
            <a:r>
              <a:rPr lang="en-IN" sz="4900" b="1" dirty="0" smtClean="0"/>
              <a:t>Secondary prophylaxis: </a:t>
            </a:r>
            <a:r>
              <a:rPr lang="en-GB" sz="4900" dirty="0" smtClean="0"/>
              <a:t>Should be started if the CD4+ T lymphocyte count decreases </a:t>
            </a:r>
            <a:r>
              <a:rPr lang="en-IN" sz="4900" dirty="0" smtClean="0"/>
              <a:t>to less than 200/µL.</a:t>
            </a:r>
            <a:endParaRPr lang="en-IN" sz="4900" b="1" dirty="0" smtClean="0"/>
          </a:p>
          <a:p>
            <a:pPr marL="0" indent="0">
              <a:buNone/>
            </a:pPr>
            <a:endParaRPr lang="en-IN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8AB3-8EB4-43E9-A8A3-CF9EA8EE151C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4538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Prevention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598079"/>
            <a:ext cx="6566315" cy="468141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Consumption </a:t>
            </a:r>
            <a:r>
              <a:rPr lang="en-GB" sz="2000" dirty="0"/>
              <a:t>of thoroughly cooked </a:t>
            </a:r>
            <a:r>
              <a:rPr lang="en-GB" sz="2000" dirty="0" smtClean="0"/>
              <a:t>meat.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 smtClean="0"/>
              <a:t>Proper </a:t>
            </a:r>
            <a:r>
              <a:rPr lang="en-GB" sz="2000" dirty="0"/>
              <a:t>hygiene maintenance and hand </a:t>
            </a:r>
            <a:r>
              <a:rPr lang="en-GB" sz="2000" dirty="0" smtClean="0"/>
              <a:t>washing.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Regular </a:t>
            </a:r>
            <a:r>
              <a:rPr lang="en-GB" sz="2000" dirty="0"/>
              <a:t>prenatal and antenatal screening to detect</a:t>
            </a:r>
            <a:endParaRPr lang="en-GB" sz="2000" i="1" dirty="0"/>
          </a:p>
          <a:p>
            <a:pPr>
              <a:lnSpc>
                <a:spcPct val="150000"/>
              </a:lnSpc>
            </a:pPr>
            <a:r>
              <a:rPr lang="en-GB" sz="2000" i="1" dirty="0"/>
              <a:t>Toxoplasma infection in women of child bearing age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Avoiding </a:t>
            </a:r>
            <a:r>
              <a:rPr lang="en-GB" sz="2000" dirty="0"/>
              <a:t>cat’s </a:t>
            </a:r>
            <a:r>
              <a:rPr lang="en-GB" sz="2000" dirty="0" err="1"/>
              <a:t>feces</a:t>
            </a:r>
            <a:r>
              <a:rPr lang="en-GB" sz="2000" dirty="0"/>
              <a:t> (oocyst) contaminated materials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Screening </a:t>
            </a:r>
            <a:r>
              <a:rPr lang="en-GB" sz="2000" dirty="0"/>
              <a:t>of blood banks or organ donors for </a:t>
            </a:r>
            <a:r>
              <a:rPr lang="en-GB" sz="2000" dirty="0" smtClean="0"/>
              <a:t>antibody </a:t>
            </a:r>
            <a:r>
              <a:rPr lang="en-IN" sz="2000" dirty="0" smtClean="0"/>
              <a:t>to </a:t>
            </a:r>
            <a:r>
              <a:rPr lang="en-IN" sz="2000" i="1" dirty="0"/>
              <a:t>T. </a:t>
            </a:r>
            <a:r>
              <a:rPr lang="en-IN" sz="2000" i="1" dirty="0" err="1" smtClean="0"/>
              <a:t>gondii</a:t>
            </a:r>
            <a:endParaRPr lang="en-IN" sz="20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A397-5260-42B7-803F-6963E049471C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355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 smtClean="0"/>
              <a:t>Cryptosporidium</a:t>
            </a:r>
            <a:r>
              <a:rPr lang="en-IN" b="1" dirty="0" smtClean="0"/>
              <a:t> species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596541"/>
            <a:ext cx="8856889" cy="46829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200" dirty="0"/>
              <a:t>It causes self-limiting acute </a:t>
            </a:r>
            <a:r>
              <a:rPr lang="en-GB" sz="2200" dirty="0" err="1"/>
              <a:t>diarrhea</a:t>
            </a:r>
            <a:r>
              <a:rPr lang="en-GB" sz="2200" dirty="0"/>
              <a:t> </a:t>
            </a:r>
            <a:r>
              <a:rPr lang="en-GB" sz="2200" dirty="0" smtClean="0"/>
              <a:t>in immunocompetent </a:t>
            </a:r>
            <a:r>
              <a:rPr lang="en-IN" sz="2200" dirty="0" smtClean="0"/>
              <a:t>healthy individuals</a:t>
            </a:r>
            <a:r>
              <a:rPr lang="en-IN" sz="2200" dirty="0"/>
              <a:t>;</a:t>
            </a:r>
          </a:p>
          <a:p>
            <a:pPr>
              <a:lnSpc>
                <a:spcPct val="150000"/>
              </a:lnSpc>
            </a:pPr>
            <a:r>
              <a:rPr lang="en-IN" sz="2200" dirty="0" smtClean="0"/>
              <a:t>In immunocompromised -causes chronic persistent life-threatening </a:t>
            </a:r>
            <a:r>
              <a:rPr lang="en-IN" sz="2200" dirty="0" err="1" smtClean="0"/>
              <a:t>diarrhea</a:t>
            </a:r>
            <a:r>
              <a:rPr lang="en-IN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It belongs to the family </a:t>
            </a:r>
            <a:r>
              <a:rPr lang="en-GB" sz="2200" i="1" dirty="0" err="1"/>
              <a:t>Cryptosporidiidae</a:t>
            </a:r>
            <a:r>
              <a:rPr lang="en-GB" sz="2200" i="1" dirty="0"/>
              <a:t>. </a:t>
            </a:r>
            <a:endParaRPr lang="en-GB" sz="2200" i="1" dirty="0" smtClean="0"/>
          </a:p>
          <a:p>
            <a:pPr>
              <a:lnSpc>
                <a:spcPct val="150000"/>
              </a:lnSpc>
            </a:pPr>
            <a:r>
              <a:rPr lang="en-GB" sz="2200" dirty="0" smtClean="0"/>
              <a:t>It is </a:t>
            </a:r>
            <a:r>
              <a:rPr lang="en-GB" sz="2200" dirty="0"/>
              <a:t>confined to </a:t>
            </a:r>
            <a:r>
              <a:rPr lang="en-GB" sz="2200" dirty="0" smtClean="0"/>
              <a:t>an </a:t>
            </a:r>
            <a:r>
              <a:rPr lang="en-GB" sz="2200" b="1" dirty="0" smtClean="0"/>
              <a:t>intracellular </a:t>
            </a:r>
            <a:r>
              <a:rPr lang="en-GB" sz="2200" b="1" dirty="0" err="1"/>
              <a:t>extracytoplasmic</a:t>
            </a:r>
            <a:r>
              <a:rPr lang="en-GB" sz="2200" b="1" dirty="0"/>
              <a:t> location. All the </a:t>
            </a:r>
            <a:r>
              <a:rPr lang="en-GB" sz="2200" b="1" dirty="0" smtClean="0"/>
              <a:t>sexual </a:t>
            </a:r>
            <a:r>
              <a:rPr lang="en-GB" sz="2200" dirty="0" smtClean="0"/>
              <a:t>and </a:t>
            </a:r>
            <a:r>
              <a:rPr lang="en-GB" sz="2200" dirty="0"/>
              <a:t>asexual stages of development take place within </a:t>
            </a:r>
            <a:r>
              <a:rPr lang="en-GB" sz="2200" dirty="0" smtClean="0"/>
              <a:t>a </a:t>
            </a:r>
            <a:r>
              <a:rPr lang="en-GB" sz="2200" b="1" dirty="0" err="1" smtClean="0"/>
              <a:t>parasitophorous</a:t>
            </a:r>
            <a:r>
              <a:rPr lang="en-GB" sz="2200" b="1" dirty="0" smtClean="0"/>
              <a:t> </a:t>
            </a:r>
            <a:r>
              <a:rPr lang="en-GB" sz="2200" b="1" dirty="0"/>
              <a:t>vacuole that lies just below the </a:t>
            </a:r>
            <a:r>
              <a:rPr lang="en-GB" sz="2200" b="1" dirty="0" err="1" smtClean="0"/>
              <a:t>cell</a:t>
            </a:r>
            <a:r>
              <a:rPr lang="en-GB" sz="2200" dirty="0" err="1"/>
              <a:t>membrane</a:t>
            </a:r>
            <a:r>
              <a:rPr lang="en-GB" sz="2200" dirty="0"/>
              <a:t> of the brush border epithelium of the </a:t>
            </a:r>
            <a:r>
              <a:rPr lang="en-GB" sz="2200" dirty="0" smtClean="0"/>
              <a:t>small </a:t>
            </a:r>
            <a:r>
              <a:rPr lang="en-IN" sz="2200" dirty="0" smtClean="0"/>
              <a:t>intestine.</a:t>
            </a:r>
          </a:p>
          <a:p>
            <a:r>
              <a:rPr lang="en-GB" sz="2200" i="1" dirty="0"/>
              <a:t>Cryptosporidium </a:t>
            </a:r>
            <a:r>
              <a:rPr lang="en-GB" sz="2200" i="1" dirty="0" err="1" smtClean="0"/>
              <a:t>parvum</a:t>
            </a:r>
            <a:r>
              <a:rPr lang="en-GB" sz="2200" i="1" dirty="0" smtClean="0"/>
              <a:t> </a:t>
            </a:r>
            <a:r>
              <a:rPr lang="en-GB" sz="2200" dirty="0" smtClean="0"/>
              <a:t>and </a:t>
            </a:r>
            <a:r>
              <a:rPr lang="en-GB" sz="2200" i="1" dirty="0"/>
              <a:t>C. </a:t>
            </a:r>
            <a:r>
              <a:rPr lang="en-GB" sz="2200" i="1" dirty="0" err="1"/>
              <a:t>hominis</a:t>
            </a:r>
            <a:r>
              <a:rPr lang="en-GB" sz="2200" i="1" dirty="0"/>
              <a:t> </a:t>
            </a:r>
            <a:r>
              <a:rPr lang="en-GB" sz="2200" dirty="0" smtClean="0"/>
              <a:t>are human pathogens.</a:t>
            </a:r>
            <a:endParaRPr lang="en-GB" sz="2200" b="1" dirty="0"/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9D50-1D1E-424E-9533-22934AC3005B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387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M</a:t>
            </a:r>
            <a:r>
              <a:rPr lang="en-IN" b="1" dirty="0" smtClean="0"/>
              <a:t>orphology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1"/>
            <a:ext cx="5039265" cy="46829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000" b="1" dirty="0" smtClean="0"/>
              <a:t>Oocyst- 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It </a:t>
            </a:r>
            <a:r>
              <a:rPr lang="en-GB" sz="2000" dirty="0"/>
              <a:t>is the infective form to man as well as the </a:t>
            </a:r>
            <a:r>
              <a:rPr lang="en-GB" sz="2000" dirty="0" smtClean="0"/>
              <a:t>diagnostic form </a:t>
            </a:r>
            <a:r>
              <a:rPr lang="en-IN" sz="2000" dirty="0" smtClean="0"/>
              <a:t>excreted </a:t>
            </a:r>
            <a:r>
              <a:rPr lang="en-IN" sz="2000" dirty="0"/>
              <a:t>in the </a:t>
            </a:r>
            <a:r>
              <a:rPr lang="en-IN" sz="2000" dirty="0" err="1"/>
              <a:t>feces</a:t>
            </a:r>
            <a:r>
              <a:rPr lang="en-IN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Round</a:t>
            </a:r>
            <a:r>
              <a:rPr lang="en-GB" sz="2000" dirty="0"/>
              <a:t>, small, 4–6 µm in size, surrounded by a </a:t>
            </a:r>
            <a:r>
              <a:rPr lang="en-GB" sz="2000" dirty="0" smtClean="0"/>
              <a:t>cyst wall </a:t>
            </a:r>
            <a:r>
              <a:rPr lang="en-GB" sz="2000" dirty="0"/>
              <a:t>and bears four </a:t>
            </a:r>
            <a:r>
              <a:rPr lang="en-GB" sz="2000" dirty="0" err="1" smtClean="0"/>
              <a:t>sporozoites</a:t>
            </a: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/>
              <a:t>Two types of oocysts are demonstrated—(1) </a:t>
            </a:r>
            <a:r>
              <a:rPr lang="en-GB" sz="2000" dirty="0" smtClean="0"/>
              <a:t>thick walled </a:t>
            </a:r>
            <a:r>
              <a:rPr lang="en-GB" sz="2000" dirty="0"/>
              <a:t>and (2) thin walled</a:t>
            </a:r>
            <a:endParaRPr lang="en-I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230" y="1392933"/>
            <a:ext cx="3454830" cy="2035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8231" y="3631733"/>
            <a:ext cx="4123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231F20"/>
                </a:solidFill>
              </a:rPr>
              <a:t>Sporulated</a:t>
            </a:r>
            <a:r>
              <a:rPr lang="en-GB" sz="1600" dirty="0">
                <a:solidFill>
                  <a:srgbClr val="231F20"/>
                </a:solidFill>
              </a:rPr>
              <a:t> oocysts </a:t>
            </a:r>
            <a:r>
              <a:rPr lang="en-GB" sz="1600" dirty="0" smtClean="0">
                <a:solidFill>
                  <a:srgbClr val="231F20"/>
                </a:solidFill>
              </a:rPr>
              <a:t>of </a:t>
            </a:r>
            <a:r>
              <a:rPr lang="en-IN" sz="1600" i="1" dirty="0" smtClean="0">
                <a:solidFill>
                  <a:srgbClr val="231F20"/>
                </a:solidFill>
              </a:rPr>
              <a:t>(</a:t>
            </a:r>
            <a:r>
              <a:rPr lang="en-IN" sz="1600" i="1" dirty="0">
                <a:solidFill>
                  <a:srgbClr val="231F20"/>
                </a:solidFill>
              </a:rPr>
              <a:t>A) Cryptosporidium; </a:t>
            </a:r>
            <a:endParaRPr lang="en-IN" sz="1600" i="1" dirty="0" smtClean="0">
              <a:solidFill>
                <a:srgbClr val="231F20"/>
              </a:solidFill>
            </a:endParaRPr>
          </a:p>
          <a:p>
            <a:r>
              <a:rPr lang="en-IN" sz="1600" i="1" dirty="0" smtClean="0">
                <a:solidFill>
                  <a:srgbClr val="231F20"/>
                </a:solidFill>
              </a:rPr>
              <a:t>(</a:t>
            </a:r>
            <a:r>
              <a:rPr lang="en-IN" sz="1600" i="1" dirty="0">
                <a:solidFill>
                  <a:srgbClr val="231F20"/>
                </a:solidFill>
              </a:rPr>
              <a:t>B) </a:t>
            </a:r>
            <a:r>
              <a:rPr lang="en-IN" sz="1600" i="1" dirty="0" err="1">
                <a:solidFill>
                  <a:srgbClr val="231F20"/>
                </a:solidFill>
              </a:rPr>
              <a:t>Cyclospora</a:t>
            </a:r>
            <a:r>
              <a:rPr lang="en-IN" sz="1600" i="1" dirty="0">
                <a:solidFill>
                  <a:srgbClr val="231F20"/>
                </a:solidFill>
              </a:rPr>
              <a:t>; (C) </a:t>
            </a:r>
            <a:r>
              <a:rPr lang="en-IN" sz="1600" i="1" dirty="0" err="1">
                <a:solidFill>
                  <a:srgbClr val="231F20"/>
                </a:solidFill>
              </a:rPr>
              <a:t>Cystoisospora</a:t>
            </a:r>
            <a:endParaRPr lang="en-IN" sz="16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E71E-1BA9-4C30-8841-01048CA89085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539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L</a:t>
            </a:r>
            <a:r>
              <a:rPr lang="en-IN" b="1" dirty="0" smtClean="0"/>
              <a:t>ife </a:t>
            </a:r>
            <a:r>
              <a:rPr lang="en-IN" b="1" dirty="0"/>
              <a:t>cycle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6016" y="1392934"/>
            <a:ext cx="4581149" cy="483689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C3B8-747C-41E1-B84A-EB1C94748EDD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2214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1293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E</a:t>
            </a:r>
            <a:r>
              <a:rPr lang="en-IN" b="1" dirty="0" smtClean="0"/>
              <a:t>pidemiology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92933"/>
            <a:ext cx="8856890" cy="45548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900" dirty="0"/>
              <a:t>Cryptosporidiosis is a zoonotic disease. </a:t>
            </a:r>
          </a:p>
          <a:p>
            <a:r>
              <a:rPr lang="en-GB" sz="1900" i="1" dirty="0" smtClean="0"/>
              <a:t>C</a:t>
            </a:r>
            <a:r>
              <a:rPr lang="en-GB" sz="1900" i="1" dirty="0"/>
              <a:t>. </a:t>
            </a:r>
            <a:r>
              <a:rPr lang="en-GB" sz="1900" i="1" dirty="0" err="1"/>
              <a:t>parvum</a:t>
            </a:r>
            <a:r>
              <a:rPr lang="en-GB" sz="1900" i="1" dirty="0"/>
              <a:t> is common in rural area; transmission </a:t>
            </a:r>
            <a:r>
              <a:rPr lang="en-GB" sz="1900" i="1" dirty="0" smtClean="0"/>
              <a:t>is </a:t>
            </a:r>
            <a:r>
              <a:rPr lang="en-GB" sz="1900" dirty="0" smtClean="0"/>
              <a:t>associated </a:t>
            </a:r>
            <a:r>
              <a:rPr lang="en-GB" sz="1900" dirty="0"/>
              <a:t>with contact with animals and exposure to </a:t>
            </a:r>
            <a:r>
              <a:rPr lang="en-GB" sz="1900" dirty="0" smtClean="0"/>
              <a:t>surface water.</a:t>
            </a:r>
          </a:p>
          <a:p>
            <a:r>
              <a:rPr lang="en-GB" sz="1900" dirty="0" smtClean="0"/>
              <a:t>Subtype </a:t>
            </a:r>
            <a:r>
              <a:rPr lang="en-GB" sz="1900" dirty="0" err="1"/>
              <a:t>IIc</a:t>
            </a:r>
            <a:r>
              <a:rPr lang="en-GB" sz="1900" dirty="0"/>
              <a:t> commonly infects </a:t>
            </a:r>
            <a:r>
              <a:rPr lang="en-GB" sz="1900" dirty="0" smtClean="0"/>
              <a:t>man </a:t>
            </a:r>
          </a:p>
          <a:p>
            <a:r>
              <a:rPr lang="en-GB" sz="1900" b="1" dirty="0" smtClean="0"/>
              <a:t>Seasonality</a:t>
            </a:r>
            <a:r>
              <a:rPr lang="en-GB" sz="1900" b="1" dirty="0"/>
              <a:t>: </a:t>
            </a:r>
            <a:r>
              <a:rPr lang="en-GB" sz="1900" b="1" i="1" dirty="0" err="1"/>
              <a:t>C.parvum</a:t>
            </a:r>
            <a:r>
              <a:rPr lang="en-GB" sz="1900" b="1" i="1" dirty="0"/>
              <a:t> infection is common in </a:t>
            </a:r>
            <a:r>
              <a:rPr lang="en-GB" sz="1900" b="1" i="1" dirty="0" smtClean="0"/>
              <a:t>spring, </a:t>
            </a:r>
            <a:r>
              <a:rPr lang="en-GB" sz="1900" dirty="0" smtClean="0"/>
              <a:t>whereas </a:t>
            </a:r>
            <a:r>
              <a:rPr lang="en-GB" sz="1900" i="1" dirty="0"/>
              <a:t>C. </a:t>
            </a:r>
            <a:r>
              <a:rPr lang="en-GB" sz="1900" i="1" dirty="0" err="1"/>
              <a:t>hominis</a:t>
            </a:r>
            <a:r>
              <a:rPr lang="en-GB" sz="1900" i="1" dirty="0"/>
              <a:t> in autumn</a:t>
            </a:r>
          </a:p>
          <a:p>
            <a:r>
              <a:rPr lang="en-GB" sz="1900" b="1" dirty="0" smtClean="0"/>
              <a:t>Source </a:t>
            </a:r>
            <a:r>
              <a:rPr lang="en-GB" sz="1900" b="1" dirty="0"/>
              <a:t>of infection includes rain water lodges </a:t>
            </a:r>
            <a:r>
              <a:rPr lang="en-GB" sz="1900" b="1" dirty="0" smtClean="0"/>
              <a:t>and </a:t>
            </a:r>
            <a:r>
              <a:rPr lang="en-IN" sz="1900" dirty="0" smtClean="0"/>
              <a:t>swimming </a:t>
            </a:r>
            <a:r>
              <a:rPr lang="en-IN" sz="1900" dirty="0"/>
              <a:t>pool recreational </a:t>
            </a:r>
            <a:r>
              <a:rPr lang="en-IN" sz="1900" dirty="0" smtClean="0"/>
              <a:t>water.</a:t>
            </a:r>
            <a:endParaRPr lang="en-IN" sz="1900" dirty="0"/>
          </a:p>
          <a:p>
            <a:r>
              <a:rPr lang="en-GB" sz="1900" b="1" dirty="0" smtClean="0"/>
              <a:t>Prevalence</a:t>
            </a:r>
            <a:r>
              <a:rPr lang="en-GB" sz="1900" b="1" dirty="0"/>
              <a:t>: </a:t>
            </a:r>
            <a:r>
              <a:rPr lang="en-GB" sz="1900" b="1" i="1" dirty="0"/>
              <a:t>Cryptosporidiosis is found in most </a:t>
            </a:r>
            <a:r>
              <a:rPr lang="en-GB" sz="1900" b="1" i="1" dirty="0" smtClean="0"/>
              <a:t>region </a:t>
            </a:r>
            <a:r>
              <a:rPr lang="en-GB" sz="1900" dirty="0" smtClean="0"/>
              <a:t>of </a:t>
            </a:r>
            <a:r>
              <a:rPr lang="en-GB" sz="1900" dirty="0"/>
              <a:t>the world except Antarctica. </a:t>
            </a:r>
            <a:endParaRPr lang="en-GB" sz="1900" dirty="0" smtClean="0"/>
          </a:p>
          <a:p>
            <a:r>
              <a:rPr lang="en-GB" sz="1900" dirty="0"/>
              <a:t>In immunocompetent people, the prevalence </a:t>
            </a:r>
            <a:r>
              <a:rPr lang="en-GB" sz="1900" dirty="0" smtClean="0"/>
              <a:t>in developing </a:t>
            </a:r>
            <a:r>
              <a:rPr lang="en-GB" sz="1900" dirty="0"/>
              <a:t>countries like India varies from </a:t>
            </a:r>
            <a:r>
              <a:rPr lang="en-GB" sz="1900" dirty="0" smtClean="0"/>
              <a:t>2.4 to </a:t>
            </a:r>
            <a:r>
              <a:rPr lang="en-GB" sz="1900" dirty="0"/>
              <a:t>15%; where as in the western countries it </a:t>
            </a:r>
            <a:r>
              <a:rPr lang="en-GB" sz="1900" dirty="0" smtClean="0"/>
              <a:t>is </a:t>
            </a:r>
            <a:r>
              <a:rPr lang="en-IN" sz="1900" dirty="0" smtClean="0"/>
              <a:t>1.4–6%. </a:t>
            </a:r>
            <a:endParaRPr lang="en-IN" sz="1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0DBD-0F58-4534-9B79-318955152723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9570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</a:t>
            </a:r>
            <a:r>
              <a:rPr lang="en-IN" b="1" dirty="0" smtClean="0"/>
              <a:t>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1"/>
            <a:ext cx="8551479" cy="4682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The pathogenesis involves the following </a:t>
            </a:r>
            <a:r>
              <a:rPr lang="en-GB" sz="1400" dirty="0" smtClean="0"/>
              <a:t>steps.</a:t>
            </a:r>
          </a:p>
          <a:p>
            <a:pPr marL="0" indent="0">
              <a:buNone/>
            </a:pPr>
            <a:r>
              <a:rPr lang="en-GB" sz="1400" b="1" dirty="0" smtClean="0"/>
              <a:t>1) </a:t>
            </a:r>
            <a:r>
              <a:rPr lang="en-GB" sz="1400" b="1" dirty="0" err="1" smtClean="0"/>
              <a:t>Excystation</a:t>
            </a:r>
            <a:r>
              <a:rPr lang="en-GB" sz="1400" b="1" dirty="0"/>
              <a:t>: Following infection, the oocysts </a:t>
            </a:r>
            <a:r>
              <a:rPr lang="en-GB" sz="1400" b="1" dirty="0" smtClean="0"/>
              <a:t>undergo </a:t>
            </a:r>
            <a:r>
              <a:rPr lang="en-GB" sz="1400" dirty="0" err="1" smtClean="0"/>
              <a:t>excystation</a:t>
            </a:r>
            <a:r>
              <a:rPr lang="en-GB" sz="1400" dirty="0" smtClean="0"/>
              <a:t> </a:t>
            </a:r>
            <a:r>
              <a:rPr lang="en-GB" sz="1400" dirty="0"/>
              <a:t>in small intestine releasing four </a:t>
            </a:r>
            <a:r>
              <a:rPr lang="en-GB" sz="1400" dirty="0" err="1"/>
              <a:t>sporozoites</a:t>
            </a:r>
            <a:r>
              <a:rPr lang="en-GB" sz="1400" dirty="0"/>
              <a:t>. </a:t>
            </a:r>
          </a:p>
          <a:p>
            <a:pPr marL="0" indent="0">
              <a:buNone/>
            </a:pPr>
            <a:r>
              <a:rPr lang="en-GB" sz="1400" b="1" dirty="0" smtClean="0"/>
              <a:t>2) Attachment</a:t>
            </a:r>
            <a:r>
              <a:rPr lang="en-GB" sz="1400" b="1" dirty="0"/>
              <a:t>: </a:t>
            </a:r>
            <a:r>
              <a:rPr lang="en-GB" sz="1400" b="1" dirty="0" err="1"/>
              <a:t>Sporozoites</a:t>
            </a:r>
            <a:r>
              <a:rPr lang="en-GB" sz="1400" b="1" dirty="0"/>
              <a:t> attach to the brush </a:t>
            </a:r>
            <a:r>
              <a:rPr lang="en-GB" sz="1400" b="1" dirty="0" smtClean="0"/>
              <a:t>border </a:t>
            </a:r>
            <a:r>
              <a:rPr lang="en-GB" sz="1400" dirty="0" smtClean="0"/>
              <a:t>epithelium </a:t>
            </a:r>
            <a:r>
              <a:rPr lang="en-GB" sz="1400" dirty="0"/>
              <a:t>of the small intestine (ileum) with </a:t>
            </a:r>
            <a:r>
              <a:rPr lang="en-GB" sz="1400" dirty="0" smtClean="0"/>
              <a:t>the help </a:t>
            </a:r>
            <a:r>
              <a:rPr lang="en-GB" sz="1400" dirty="0"/>
              <a:t>of a unique protein called as </a:t>
            </a:r>
            <a:r>
              <a:rPr lang="en-GB" sz="1400" b="1" dirty="0"/>
              <a:t>CP47 </a:t>
            </a:r>
            <a:r>
              <a:rPr lang="en-IN" sz="1400" i="1" dirty="0" smtClean="0"/>
              <a:t>Cryptosporidium protein.</a:t>
            </a:r>
            <a:endParaRPr lang="en-IN" sz="1400" i="1" dirty="0"/>
          </a:p>
          <a:p>
            <a:pPr marL="0" indent="0">
              <a:buNone/>
            </a:pPr>
            <a:r>
              <a:rPr lang="en-IN" sz="1400" b="1" i="1" dirty="0" smtClean="0"/>
              <a:t>3) </a:t>
            </a:r>
            <a:r>
              <a:rPr lang="en-IN" sz="1400" b="1" dirty="0" smtClean="0"/>
              <a:t>Penetration</a:t>
            </a:r>
            <a:r>
              <a:rPr lang="en-IN" sz="1400" b="1" dirty="0"/>
              <a:t>:</a:t>
            </a:r>
          </a:p>
          <a:p>
            <a:r>
              <a:rPr lang="en-GB" sz="1400" dirty="0" smtClean="0"/>
              <a:t>Discharges </a:t>
            </a:r>
            <a:r>
              <a:rPr lang="en-GB" sz="1400" dirty="0"/>
              <a:t>from the </a:t>
            </a:r>
            <a:r>
              <a:rPr lang="en-GB" sz="1400" dirty="0" err="1"/>
              <a:t>apicomplex</a:t>
            </a:r>
            <a:r>
              <a:rPr lang="en-GB" sz="1400" dirty="0"/>
              <a:t> (</a:t>
            </a:r>
            <a:r>
              <a:rPr lang="en-GB" sz="1400" dirty="0" err="1"/>
              <a:t>rhop</a:t>
            </a:r>
            <a:r>
              <a:rPr lang="en-GB" sz="1400" dirty="0"/>
              <a:t> </a:t>
            </a:r>
            <a:r>
              <a:rPr lang="en-GB" sz="1400" dirty="0" smtClean="0"/>
              <a:t>tries, </a:t>
            </a:r>
            <a:r>
              <a:rPr lang="en-GB" sz="1400" dirty="0" err="1" smtClean="0"/>
              <a:t>micronemes</a:t>
            </a:r>
            <a:r>
              <a:rPr lang="en-GB" sz="1400" dirty="0" smtClean="0"/>
              <a:t> </a:t>
            </a:r>
            <a:r>
              <a:rPr lang="en-GB" sz="1400" dirty="0"/>
              <a:t>and dense granules) present in the </a:t>
            </a:r>
            <a:r>
              <a:rPr lang="en-GB" sz="1400" dirty="0" smtClean="0"/>
              <a:t> anterior </a:t>
            </a:r>
            <a:r>
              <a:rPr lang="en-GB" sz="1400" dirty="0"/>
              <a:t>end of the </a:t>
            </a:r>
            <a:r>
              <a:rPr lang="en-GB" sz="1400" dirty="0" err="1"/>
              <a:t>sporozoites</a:t>
            </a:r>
            <a:r>
              <a:rPr lang="en-GB" sz="1400" dirty="0"/>
              <a:t> help in invasion </a:t>
            </a:r>
          </a:p>
          <a:p>
            <a:r>
              <a:rPr lang="en-GB" sz="1400" dirty="0" smtClean="0"/>
              <a:t>Following </a:t>
            </a:r>
            <a:r>
              <a:rPr lang="en-GB" sz="1400" dirty="0"/>
              <a:t>penetration, the parasite forms a </a:t>
            </a:r>
            <a:r>
              <a:rPr lang="en-GB" sz="1400" dirty="0" err="1" smtClean="0"/>
              <a:t>parasitophorous</a:t>
            </a:r>
            <a:r>
              <a:rPr lang="en-GB" sz="1400" dirty="0" smtClean="0"/>
              <a:t> v</a:t>
            </a:r>
            <a:r>
              <a:rPr lang="en-IN" sz="1400" dirty="0" err="1" smtClean="0"/>
              <a:t>acuole</a:t>
            </a:r>
            <a:r>
              <a:rPr lang="en-IN" sz="1400" dirty="0" smtClean="0"/>
              <a:t> near the Microvilli surface </a:t>
            </a:r>
            <a:r>
              <a:rPr lang="en-GB" sz="1400" dirty="0" smtClean="0"/>
              <a:t>of </a:t>
            </a:r>
            <a:r>
              <a:rPr lang="en-GB" sz="1400" dirty="0"/>
              <a:t>the host cells (intracellular </a:t>
            </a:r>
            <a:r>
              <a:rPr lang="en-GB" sz="1400" dirty="0" err="1" smtClean="0"/>
              <a:t>extracytoplasmic</a:t>
            </a:r>
            <a:r>
              <a:rPr lang="en-GB" sz="1400" dirty="0" smtClean="0"/>
              <a:t> </a:t>
            </a:r>
            <a:r>
              <a:rPr lang="en-IN" sz="1400" dirty="0" smtClean="0"/>
              <a:t>location</a:t>
            </a:r>
            <a:r>
              <a:rPr lang="en-IN" sz="1400" dirty="0"/>
              <a:t>).</a:t>
            </a:r>
          </a:p>
          <a:p>
            <a:r>
              <a:rPr lang="en-GB" sz="1400" dirty="0" smtClean="0"/>
              <a:t>The </a:t>
            </a:r>
            <a:r>
              <a:rPr lang="en-GB" sz="1400" dirty="0"/>
              <a:t>parasite activates the host cell kinase </a:t>
            </a:r>
            <a:r>
              <a:rPr lang="en-GB" sz="1400" dirty="0" smtClean="0"/>
              <a:t>signalling pathway </a:t>
            </a:r>
            <a:r>
              <a:rPr lang="en-GB" sz="1400" dirty="0"/>
              <a:t>that liberates </a:t>
            </a:r>
            <a:r>
              <a:rPr lang="en-GB" sz="1400" dirty="0" err="1"/>
              <a:t>proinflammatory</a:t>
            </a:r>
            <a:r>
              <a:rPr lang="en-GB" sz="1400" dirty="0"/>
              <a:t> cytokines like </a:t>
            </a:r>
            <a:r>
              <a:rPr lang="en-IN" sz="1400" dirty="0" smtClean="0"/>
              <a:t>TNF- </a:t>
            </a:r>
            <a:r>
              <a:rPr lang="en-IN" sz="1400" dirty="0" err="1" smtClean="0"/>
              <a:t>alfa</a:t>
            </a:r>
            <a:r>
              <a:rPr lang="en-IN" sz="1400" dirty="0" smtClean="0"/>
              <a:t>, </a:t>
            </a:r>
            <a:r>
              <a:rPr lang="en-IN" sz="1400" dirty="0"/>
              <a:t>IL-8, </a:t>
            </a:r>
            <a:r>
              <a:rPr lang="en-IN" sz="1400" dirty="0" smtClean="0"/>
              <a:t>prostaglandins</a:t>
            </a:r>
            <a:r>
              <a:rPr lang="en-IN" sz="1400" dirty="0"/>
              <a:t>, etc.</a:t>
            </a:r>
          </a:p>
          <a:p>
            <a:r>
              <a:rPr lang="en-GB" sz="1400" dirty="0" smtClean="0"/>
              <a:t>Cytokines </a:t>
            </a:r>
            <a:r>
              <a:rPr lang="en-GB" sz="1400" dirty="0"/>
              <a:t>released from the inflammatory site </a:t>
            </a:r>
            <a:r>
              <a:rPr lang="en-GB" sz="1400" dirty="0" smtClean="0"/>
              <a:t>can activate </a:t>
            </a:r>
            <a:r>
              <a:rPr lang="en-GB" sz="1400" dirty="0"/>
              <a:t>the phagocytes; attract fresh leukocytes </a:t>
            </a:r>
            <a:r>
              <a:rPr lang="en-GB" sz="1400" dirty="0" smtClean="0"/>
              <a:t>which in </a:t>
            </a:r>
            <a:r>
              <a:rPr lang="en-GB" sz="1400" dirty="0"/>
              <a:t>turn liberate </a:t>
            </a:r>
            <a:r>
              <a:rPr lang="en-GB" sz="1400" dirty="0" smtClean="0"/>
              <a:t>soluble </a:t>
            </a:r>
            <a:r>
              <a:rPr lang="en-GB" sz="1400" dirty="0"/>
              <a:t>factors</a:t>
            </a:r>
          </a:p>
          <a:p>
            <a:r>
              <a:rPr lang="en-GB" sz="1400" dirty="0" smtClean="0"/>
              <a:t>These </a:t>
            </a:r>
            <a:r>
              <a:rPr lang="en-GB" sz="1400" dirty="0"/>
              <a:t>factors increase intestinal secretion of </a:t>
            </a:r>
            <a:r>
              <a:rPr lang="en-GB" sz="1400" dirty="0" smtClean="0"/>
              <a:t>chloride and </a:t>
            </a:r>
            <a:r>
              <a:rPr lang="en-GB" sz="1400" dirty="0"/>
              <a:t>water and decrease the sodium absorption coupled </a:t>
            </a:r>
            <a:r>
              <a:rPr lang="en-GB" sz="1400" dirty="0" smtClean="0"/>
              <a:t> to </a:t>
            </a:r>
            <a:r>
              <a:rPr lang="en-GB" sz="1400" dirty="0"/>
              <a:t>glucose transport. </a:t>
            </a:r>
            <a:endParaRPr lang="en-IN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4674-0DD5-44BF-A74D-37A0329E2CDE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1397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</a:t>
            </a:r>
            <a:r>
              <a:rPr lang="en-IN" b="1" dirty="0" smtClean="0"/>
              <a:t>linical </a:t>
            </a:r>
            <a:r>
              <a:rPr lang="en-IN" b="1" dirty="0"/>
              <a:t>Features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1" y="1596540"/>
            <a:ext cx="8704185" cy="44793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1600" b="1" dirty="0"/>
              <a:t>Immunocompetent Hosts</a:t>
            </a:r>
          </a:p>
          <a:p>
            <a:r>
              <a:rPr lang="en-GB" sz="1600" dirty="0" smtClean="0"/>
              <a:t>Usually </a:t>
            </a:r>
            <a:r>
              <a:rPr lang="en-GB" sz="1600" dirty="0"/>
              <a:t>the infection is asymptomatic</a:t>
            </a:r>
          </a:p>
          <a:p>
            <a:r>
              <a:rPr lang="en-GB" sz="1600" dirty="0" smtClean="0"/>
              <a:t>Sometimes</a:t>
            </a:r>
            <a:r>
              <a:rPr lang="en-GB" sz="1600" dirty="0"/>
              <a:t>, patient develops self-limiting </a:t>
            </a:r>
            <a:r>
              <a:rPr lang="en-GB" sz="1600" dirty="0" smtClean="0"/>
              <a:t>watery </a:t>
            </a:r>
            <a:r>
              <a:rPr lang="en-GB" sz="1600" dirty="0" err="1" smtClean="0"/>
              <a:t>nonbloody</a:t>
            </a:r>
            <a:r>
              <a:rPr lang="en-GB" sz="1600" dirty="0" smtClean="0"/>
              <a:t> </a:t>
            </a:r>
            <a:r>
              <a:rPr lang="en-GB" sz="1600" dirty="0"/>
              <a:t>frothy </a:t>
            </a:r>
            <a:r>
              <a:rPr lang="en-GB" sz="1600" dirty="0" err="1"/>
              <a:t>diarrhea</a:t>
            </a:r>
            <a:r>
              <a:rPr lang="en-GB" sz="1600" dirty="0"/>
              <a:t> 5–6 times a day</a:t>
            </a:r>
          </a:p>
          <a:p>
            <a:r>
              <a:rPr lang="en-GB" sz="1600" dirty="0" smtClean="0"/>
              <a:t>Other </a:t>
            </a:r>
            <a:r>
              <a:rPr lang="en-GB" sz="1600" dirty="0"/>
              <a:t>features like abdominal pain, nausea, </a:t>
            </a:r>
            <a:r>
              <a:rPr lang="en-GB" sz="1600" dirty="0" smtClean="0"/>
              <a:t>anorexia, fever</a:t>
            </a:r>
            <a:r>
              <a:rPr lang="en-GB" sz="1600" dirty="0"/>
              <a:t>, and/or weight </a:t>
            </a:r>
            <a:r>
              <a:rPr lang="en-GB" sz="1600" dirty="0" smtClean="0"/>
              <a:t>loss may be present.</a:t>
            </a:r>
          </a:p>
          <a:p>
            <a:pPr marL="0" indent="0">
              <a:buNone/>
            </a:pPr>
            <a:r>
              <a:rPr lang="en-IN" sz="1600" b="1" dirty="0"/>
              <a:t>Immunocompromised </a:t>
            </a:r>
            <a:r>
              <a:rPr lang="en-IN" sz="1600" b="1" dirty="0" smtClean="0"/>
              <a:t>Hosts</a:t>
            </a:r>
          </a:p>
          <a:p>
            <a:r>
              <a:rPr lang="en-GB" sz="1600" dirty="0"/>
              <a:t>Disease is more severe in </a:t>
            </a:r>
            <a:r>
              <a:rPr lang="en-GB" sz="1600" dirty="0" err="1"/>
              <a:t>immuno</a:t>
            </a:r>
            <a:r>
              <a:rPr lang="en-GB" sz="1600" dirty="0"/>
              <a:t> </a:t>
            </a:r>
            <a:r>
              <a:rPr lang="en-GB" sz="1600" dirty="0" smtClean="0"/>
              <a:t>compromised hosts especially </a:t>
            </a:r>
            <a:r>
              <a:rPr lang="en-GB" sz="1600" dirty="0"/>
              <a:t>in patients with AIDS having CD4+ T </a:t>
            </a:r>
            <a:r>
              <a:rPr lang="en-GB" sz="1600" dirty="0" smtClean="0"/>
              <a:t>cell </a:t>
            </a:r>
            <a:r>
              <a:rPr lang="en-IN" sz="1600" dirty="0" smtClean="0"/>
              <a:t>counts </a:t>
            </a:r>
            <a:r>
              <a:rPr lang="en-IN" sz="1600" dirty="0"/>
              <a:t>less than 100/µL</a:t>
            </a:r>
          </a:p>
          <a:p>
            <a:r>
              <a:rPr lang="en-GB" sz="1600" dirty="0" smtClean="0"/>
              <a:t>It </a:t>
            </a:r>
            <a:r>
              <a:rPr lang="en-GB" sz="1600" dirty="0"/>
              <a:t>produces a chronic, persistent remarkably </a:t>
            </a:r>
            <a:r>
              <a:rPr lang="en-GB" sz="1600" dirty="0" smtClean="0"/>
              <a:t>profuse </a:t>
            </a:r>
            <a:r>
              <a:rPr lang="en-GB" sz="1600" dirty="0" err="1" smtClean="0"/>
              <a:t>diarrhea</a:t>
            </a:r>
            <a:r>
              <a:rPr lang="en-GB" sz="1600" dirty="0" smtClean="0"/>
              <a:t> </a:t>
            </a:r>
            <a:r>
              <a:rPr lang="en-GB" sz="1600" dirty="0"/>
              <a:t>(1–25 L/day), leading to significant fluid </a:t>
            </a:r>
            <a:r>
              <a:rPr lang="en-GB" sz="1600" dirty="0" smtClean="0"/>
              <a:t>and electrolyte loss</a:t>
            </a:r>
          </a:p>
          <a:p>
            <a:r>
              <a:rPr lang="en-GB" sz="1600" dirty="0" smtClean="0"/>
              <a:t>Severe </a:t>
            </a:r>
            <a:r>
              <a:rPr lang="en-GB" sz="1600" dirty="0"/>
              <a:t>weight loss, wasting and abdominal pain </a:t>
            </a:r>
            <a:r>
              <a:rPr lang="en-GB" sz="1600" dirty="0" smtClean="0"/>
              <a:t>may </a:t>
            </a:r>
            <a:r>
              <a:rPr lang="en-IN" sz="1600" dirty="0" smtClean="0"/>
              <a:t>be </a:t>
            </a:r>
            <a:r>
              <a:rPr lang="en-IN" sz="1600" dirty="0"/>
              <a:t>seen</a:t>
            </a:r>
          </a:p>
          <a:p>
            <a:r>
              <a:rPr lang="en-GB" sz="1600" dirty="0" smtClean="0"/>
              <a:t>Autoinfection </a:t>
            </a:r>
            <a:r>
              <a:rPr lang="en-GB" sz="1600" dirty="0"/>
              <a:t>by thin-walled oocyst is a key factor </a:t>
            </a:r>
            <a:r>
              <a:rPr lang="en-GB" sz="1600" dirty="0" smtClean="0"/>
              <a:t>for the </a:t>
            </a:r>
            <a:r>
              <a:rPr lang="en-GB" sz="1600" dirty="0"/>
              <a:t>chronic </a:t>
            </a:r>
            <a:r>
              <a:rPr lang="en-GB" sz="1600" dirty="0" err="1"/>
              <a:t>diarrhea</a:t>
            </a:r>
            <a:r>
              <a:rPr lang="en-GB" sz="1600" dirty="0"/>
              <a:t> which maintains the </a:t>
            </a:r>
            <a:r>
              <a:rPr lang="en-GB" sz="1600" dirty="0" smtClean="0"/>
              <a:t>infection.</a:t>
            </a:r>
            <a:endParaRPr lang="en-IN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C05-8554-4C44-A8A2-2E5B3DFAA148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0931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Laboratory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124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1) Direct </a:t>
            </a:r>
            <a:r>
              <a:rPr lang="en-IN" b="1" dirty="0"/>
              <a:t>microscopy (Stool </a:t>
            </a:r>
            <a:r>
              <a:rPr lang="en-IN" b="1" dirty="0" smtClean="0"/>
              <a:t>examination)-shows </a:t>
            </a:r>
            <a:r>
              <a:rPr lang="en-IN" b="1" dirty="0"/>
              <a:t>round </a:t>
            </a:r>
            <a:r>
              <a:rPr lang="en-IN" b="1" dirty="0" smtClean="0"/>
              <a:t>4-6 </a:t>
            </a:r>
            <a:r>
              <a:rPr lang="en-IN" dirty="0" smtClean="0"/>
              <a:t>µm </a:t>
            </a:r>
            <a:r>
              <a:rPr lang="en-GB" dirty="0" smtClean="0"/>
              <a:t>size </a:t>
            </a:r>
            <a:r>
              <a:rPr lang="en-GB" dirty="0"/>
              <a:t>oocyst containing four </a:t>
            </a:r>
            <a:r>
              <a:rPr lang="en-GB" dirty="0" err="1"/>
              <a:t>sporozoites</a:t>
            </a:r>
            <a:endParaRPr lang="en-GB" dirty="0"/>
          </a:p>
          <a:p>
            <a:r>
              <a:rPr lang="en-IN" dirty="0" smtClean="0"/>
              <a:t>Direct </a:t>
            </a:r>
            <a:r>
              <a:rPr lang="en-IN" dirty="0"/>
              <a:t>wet mount</a:t>
            </a:r>
          </a:p>
          <a:p>
            <a:r>
              <a:rPr lang="en-IN" dirty="0" smtClean="0"/>
              <a:t>Wet </a:t>
            </a:r>
            <a:r>
              <a:rPr lang="en-IN" dirty="0"/>
              <a:t>mount after </a:t>
            </a:r>
            <a:r>
              <a:rPr lang="en-IN" dirty="0" smtClean="0"/>
              <a:t>concentration- </a:t>
            </a:r>
            <a:r>
              <a:rPr lang="en-IN" dirty="0" err="1" smtClean="0"/>
              <a:t>Sheather’s</a:t>
            </a:r>
            <a:r>
              <a:rPr lang="en-IN" dirty="0" smtClean="0"/>
              <a:t> sugar floatation technique </a:t>
            </a:r>
            <a:r>
              <a:rPr lang="en-IN" dirty="0"/>
              <a:t>is preferred</a:t>
            </a:r>
          </a:p>
          <a:p>
            <a:r>
              <a:rPr lang="en-GB" dirty="0" smtClean="0"/>
              <a:t>Acid </a:t>
            </a:r>
            <a:r>
              <a:rPr lang="en-GB" dirty="0"/>
              <a:t>fast staining and </a:t>
            </a:r>
            <a:r>
              <a:rPr lang="en-GB" dirty="0" err="1"/>
              <a:t>calcofluor</a:t>
            </a:r>
            <a:r>
              <a:rPr lang="en-GB" dirty="0"/>
              <a:t> white staining</a:t>
            </a:r>
          </a:p>
          <a:p>
            <a:r>
              <a:rPr lang="en-IN" dirty="0" smtClean="0"/>
              <a:t>Direct </a:t>
            </a:r>
            <a:r>
              <a:rPr lang="en-IN" dirty="0"/>
              <a:t>fluorescent antibody staining.</a:t>
            </a:r>
          </a:p>
          <a:p>
            <a:pPr marL="0" indent="0">
              <a:buNone/>
            </a:pPr>
            <a:r>
              <a:rPr lang="en-IN" b="1" dirty="0" smtClean="0"/>
              <a:t>2) Antigen </a:t>
            </a:r>
            <a:r>
              <a:rPr lang="en-IN" b="1" dirty="0"/>
              <a:t>detection from </a:t>
            </a:r>
            <a:r>
              <a:rPr lang="en-IN" b="1" dirty="0" smtClean="0"/>
              <a:t>stool</a:t>
            </a:r>
            <a:r>
              <a:rPr lang="ja-JP" altLang="en-US" b="1" dirty="0"/>
              <a:t> </a:t>
            </a:r>
            <a:r>
              <a:rPr lang="en-IN" altLang="ja-JP" b="1" dirty="0" smtClean="0"/>
              <a:t>E</a:t>
            </a:r>
            <a:r>
              <a:rPr lang="en-IN" b="1" dirty="0" smtClean="0"/>
              <a:t>LISA</a:t>
            </a:r>
            <a:r>
              <a:rPr lang="en-IN" b="1" dirty="0"/>
              <a:t>, ICT (Triage </a:t>
            </a:r>
            <a:r>
              <a:rPr lang="en-IN" b="1" dirty="0" smtClean="0"/>
              <a:t>parasite </a:t>
            </a:r>
            <a:r>
              <a:rPr lang="en-GB" dirty="0" smtClean="0"/>
              <a:t>panel </a:t>
            </a:r>
            <a:r>
              <a:rPr lang="en-GB" dirty="0"/>
              <a:t>detecting protein </a:t>
            </a:r>
            <a:r>
              <a:rPr lang="en-GB" dirty="0" err="1"/>
              <a:t>disulfide</a:t>
            </a:r>
            <a:r>
              <a:rPr lang="en-GB" dirty="0"/>
              <a:t> isomerase Ag)</a:t>
            </a:r>
          </a:p>
          <a:p>
            <a:pPr marL="0" indent="0">
              <a:buNone/>
            </a:pPr>
            <a:r>
              <a:rPr lang="en-GB" dirty="0" smtClean="0"/>
              <a:t>3) Antibody </a:t>
            </a:r>
            <a:r>
              <a:rPr lang="en-GB" dirty="0"/>
              <a:t>detection from </a:t>
            </a:r>
            <a:r>
              <a:rPr lang="en-GB" dirty="0" smtClean="0"/>
              <a:t>serum ELISA</a:t>
            </a:r>
            <a:endParaRPr lang="en-GB" dirty="0"/>
          </a:p>
          <a:p>
            <a:pPr marL="0" indent="0">
              <a:buNone/>
            </a:pPr>
            <a:r>
              <a:rPr lang="en-IN" dirty="0" smtClean="0"/>
              <a:t>4) Molecular diagnosis by PCR </a:t>
            </a:r>
            <a:r>
              <a:rPr lang="en-IN" dirty="0"/>
              <a:t>detecting 18S </a:t>
            </a:r>
            <a:r>
              <a:rPr lang="en-IN" dirty="0" err="1"/>
              <a:t>rRNA</a:t>
            </a:r>
            <a:r>
              <a:rPr lang="en-IN" dirty="0"/>
              <a:t> and </a:t>
            </a:r>
            <a:r>
              <a:rPr lang="en-IN" dirty="0" smtClean="0"/>
              <a:t>tubulin gene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5) Histopathology </a:t>
            </a:r>
            <a:r>
              <a:rPr lang="en-IN" dirty="0"/>
              <a:t>of intestinal biopsy </a:t>
            </a:r>
            <a:r>
              <a:rPr lang="en-IN" dirty="0" smtClean="0"/>
              <a:t>specimen</a:t>
            </a:r>
            <a:r>
              <a:rPr lang="ja-JP" altLang="en-US" dirty="0"/>
              <a:t> </a:t>
            </a:r>
            <a:r>
              <a:rPr lang="en-IN" altLang="ja-JP" dirty="0" smtClean="0"/>
              <a:t>a</a:t>
            </a:r>
            <a:r>
              <a:rPr lang="en-IN" dirty="0" smtClean="0"/>
              <a:t>ppears as blue </a:t>
            </a:r>
            <a:r>
              <a:rPr lang="en-IN" dirty="0"/>
              <a:t>beads.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3332-1A7D-4A46-AF19-928540D2D06A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184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 smtClean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392934"/>
            <a:ext cx="8551481" cy="5293772"/>
          </a:xfrm>
        </p:spPr>
        <p:txBody>
          <a:bodyPr>
            <a:normAutofit fontScale="92500" lnSpcReduction="10000"/>
          </a:bodyPr>
          <a:lstStyle/>
          <a:p>
            <a:r>
              <a:rPr lang="en-IN" i="1" dirty="0"/>
              <a:t>Kingdom: </a:t>
            </a:r>
            <a:r>
              <a:rPr lang="en-IN" dirty="0"/>
              <a:t>Protozoa</a:t>
            </a:r>
          </a:p>
          <a:p>
            <a:r>
              <a:rPr lang="en-IN" i="1" dirty="0"/>
              <a:t>Subkingdom: </a:t>
            </a:r>
            <a:r>
              <a:rPr lang="en-IN" dirty="0" err="1"/>
              <a:t>Neozoa</a:t>
            </a:r>
            <a:endParaRPr lang="en-IN" dirty="0"/>
          </a:p>
          <a:p>
            <a:r>
              <a:rPr lang="en-IN" i="1" dirty="0"/>
              <a:t>Phylum: </a:t>
            </a:r>
            <a:r>
              <a:rPr lang="en-IN" dirty="0" err="1"/>
              <a:t>Apicomplexa</a:t>
            </a:r>
            <a:endParaRPr lang="en-IN" dirty="0"/>
          </a:p>
          <a:p>
            <a:r>
              <a:rPr lang="en-IN" i="1" dirty="0"/>
              <a:t>Class: </a:t>
            </a:r>
            <a:r>
              <a:rPr lang="en-IN" dirty="0" err="1" smtClean="0"/>
              <a:t>Coccidea</a:t>
            </a:r>
            <a:endParaRPr lang="en-IN" dirty="0" smtClean="0"/>
          </a:p>
          <a:p>
            <a:r>
              <a:rPr lang="en-IN" i="1" dirty="0" smtClean="0"/>
              <a:t>Order</a:t>
            </a:r>
            <a:r>
              <a:rPr lang="en-IN" dirty="0" smtClean="0"/>
              <a:t>: </a:t>
            </a:r>
            <a:r>
              <a:rPr lang="en-IN" dirty="0" err="1"/>
              <a:t>Eimeriida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i="1" dirty="0" smtClean="0"/>
              <a:t>Genus</a:t>
            </a:r>
            <a:r>
              <a:rPr lang="en-IN" dirty="0" smtClean="0"/>
              <a:t>:</a:t>
            </a:r>
          </a:p>
          <a:p>
            <a:pPr lvl="1"/>
            <a:r>
              <a:rPr lang="en-IN" i="1" dirty="0" smtClean="0"/>
              <a:t>Toxoplasma</a:t>
            </a:r>
            <a:endParaRPr lang="en-IN" i="1" dirty="0"/>
          </a:p>
          <a:p>
            <a:pPr lvl="1"/>
            <a:r>
              <a:rPr lang="en-IN" i="1" dirty="0"/>
              <a:t>Cryptosporidium</a:t>
            </a:r>
          </a:p>
          <a:p>
            <a:pPr lvl="1"/>
            <a:r>
              <a:rPr lang="en-IN" i="1" dirty="0" err="1"/>
              <a:t>Cyclospora</a:t>
            </a:r>
            <a:endParaRPr lang="en-IN" i="1" dirty="0"/>
          </a:p>
          <a:p>
            <a:pPr lvl="1"/>
            <a:r>
              <a:rPr lang="en-IN" i="1" dirty="0" err="1"/>
              <a:t>Cystoisospora</a:t>
            </a:r>
            <a:endParaRPr lang="en-IN" i="1" dirty="0"/>
          </a:p>
          <a:p>
            <a:pPr lvl="1"/>
            <a:r>
              <a:rPr lang="en-IN" i="1" dirty="0" err="1"/>
              <a:t>Sarcocystis</a:t>
            </a:r>
            <a:endParaRPr lang="en-IN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793-2FE3-4D04-8654-8849DF921A1F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Direct microscopy 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61" y="1849388"/>
            <a:ext cx="8245475" cy="3006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260" y="4755913"/>
            <a:ext cx="8551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i="1" dirty="0">
                <a:solidFill>
                  <a:srgbClr val="231F20"/>
                </a:solidFill>
                <a:latin typeface="Arial" panose="020B0604020202020204" pitchFamily="34" charset="0"/>
              </a:rPr>
              <a:t>Cryptosporidium</a:t>
            </a:r>
            <a:r>
              <a:rPr lang="en-IN" b="1" i="1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en-IN" b="1" dirty="0">
                <a:solidFill>
                  <a:srgbClr val="231F20"/>
                </a:solidFill>
                <a:latin typeface="Yu Gothic UI" panose="020B0500000000000000" pitchFamily="34" charset="-128"/>
              </a:rPr>
              <a:t>species (A) Acid fast stain shows red </a:t>
            </a:r>
            <a:r>
              <a:rPr lang="en-IN" b="1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color</a:t>
            </a:r>
            <a:r>
              <a:rPr lang="en-IN" b="1" dirty="0">
                <a:solidFill>
                  <a:srgbClr val="231F20"/>
                </a:solidFill>
                <a:latin typeface="Yu Gothic UI" panose="020B0500000000000000" pitchFamily="34" charset="-128"/>
              </a:rPr>
              <a:t> oocyst against blue back ground; (B) Direct fluorescent antibody </a:t>
            </a:r>
            <a:r>
              <a:rPr lang="en-GB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staining </a:t>
            </a:r>
            <a:r>
              <a:rPr lang="en-GB" dirty="0">
                <a:solidFill>
                  <a:srgbClr val="231F20"/>
                </a:solidFill>
                <a:latin typeface="Yu Gothic UI" panose="020B0500000000000000" pitchFamily="34" charset="-128"/>
              </a:rPr>
              <a:t>shows brilliant green fluorescent oocysts; (C) </a:t>
            </a:r>
            <a:r>
              <a:rPr lang="en-GB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Hematoxylin</a:t>
            </a:r>
            <a:r>
              <a:rPr lang="en-GB" dirty="0">
                <a:solidFill>
                  <a:srgbClr val="231F20"/>
                </a:solidFill>
                <a:latin typeface="Yu Gothic UI" panose="020B0500000000000000" pitchFamily="34" charset="-128"/>
              </a:rPr>
              <a:t> and eosin stain of intestinal biopsy shows numerous oocysts at the </a:t>
            </a:r>
            <a:r>
              <a:rPr lang="en-GB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luminal </a:t>
            </a:r>
            <a:r>
              <a:rPr lang="en-GB" dirty="0">
                <a:solidFill>
                  <a:srgbClr val="231F20"/>
                </a:solidFill>
                <a:latin typeface="Yu Gothic UI" panose="020B0500000000000000" pitchFamily="34" charset="-128"/>
              </a:rPr>
              <a:t>surface of the intestinal crypt (marked by arrows)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A5E3-1DCB-436D-9D93-BCAFB2374111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0236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Treatment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0901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Mild </a:t>
            </a:r>
            <a:r>
              <a:rPr lang="en-GB" sz="2400" dirty="0"/>
              <a:t>cases are self-limited, requires fluid replacement like </a:t>
            </a:r>
            <a:r>
              <a:rPr lang="en-GB" sz="2400" dirty="0" smtClean="0"/>
              <a:t>ORS, with </a:t>
            </a:r>
            <a:r>
              <a:rPr lang="en-GB" sz="2400" dirty="0"/>
              <a:t>lactose-free </a:t>
            </a:r>
            <a:r>
              <a:rPr lang="en-GB" sz="2400" dirty="0" err="1"/>
              <a:t>gluta</a:t>
            </a:r>
            <a:r>
              <a:rPr lang="en-GB" sz="2400" dirty="0"/>
              <a:t> mine supplemented </a:t>
            </a:r>
            <a:r>
              <a:rPr lang="en-GB" sz="2400" dirty="0" smtClean="0"/>
              <a:t>diet.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 </a:t>
            </a:r>
            <a:r>
              <a:rPr lang="en-GB" sz="2400" dirty="0" smtClean="0"/>
              <a:t>Severe </a:t>
            </a:r>
            <a:r>
              <a:rPr lang="en-GB" sz="2400" dirty="0"/>
              <a:t>cases: </a:t>
            </a:r>
            <a:r>
              <a:rPr lang="en-GB" sz="2400" dirty="0" err="1"/>
              <a:t>Nitazoxanide</a:t>
            </a:r>
            <a:r>
              <a:rPr lang="en-GB" sz="2400" dirty="0"/>
              <a:t> is given to adults (500 mg twice </a:t>
            </a:r>
            <a:r>
              <a:rPr lang="en-GB" sz="2400" dirty="0" smtClean="0"/>
              <a:t>daily for </a:t>
            </a:r>
            <a:r>
              <a:rPr lang="en-GB" sz="2400" dirty="0"/>
              <a:t>3 days). It is not effective in HIV infected </a:t>
            </a:r>
            <a:r>
              <a:rPr lang="en-GB" sz="2400" dirty="0" smtClean="0"/>
              <a:t>patient.</a:t>
            </a:r>
          </a:p>
          <a:p>
            <a:pPr>
              <a:lnSpc>
                <a:spcPct val="150000"/>
              </a:lnSpc>
            </a:pPr>
            <a:r>
              <a:rPr lang="en-GB" sz="2400" dirty="0" err="1" smtClean="0"/>
              <a:t>Paromomycin</a:t>
            </a:r>
            <a:r>
              <a:rPr lang="en-GB" sz="2400" dirty="0" smtClean="0"/>
              <a:t> and Macrolide antibiotics can </a:t>
            </a:r>
            <a:r>
              <a:rPr lang="en-GB" sz="2400" dirty="0"/>
              <a:t>be given as an alternate. </a:t>
            </a:r>
            <a:endParaRPr lang="en-GB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D9FE-E336-48E2-8699-A22BA777E13D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8843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 err="1" smtClean="0"/>
              <a:t>Cyclospora</a:t>
            </a:r>
            <a:r>
              <a:rPr lang="en-IN" b="1" i="1" dirty="0" smtClean="0"/>
              <a:t> </a:t>
            </a:r>
            <a:r>
              <a:rPr lang="en-IN" b="1" i="1" dirty="0" err="1" smtClean="0"/>
              <a:t>cayetanensis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1249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600" i="1" dirty="0" err="1"/>
              <a:t>Cyclospora</a:t>
            </a:r>
            <a:r>
              <a:rPr lang="en-GB" sz="2600" i="1" dirty="0"/>
              <a:t> </a:t>
            </a:r>
            <a:r>
              <a:rPr lang="en-GB" sz="2600" i="1" dirty="0" err="1"/>
              <a:t>cayetanensis</a:t>
            </a:r>
            <a:r>
              <a:rPr lang="en-GB" sz="2600" i="1" dirty="0"/>
              <a:t> is the most recently </a:t>
            </a:r>
            <a:r>
              <a:rPr lang="en-GB" sz="2600" i="1" dirty="0" smtClean="0"/>
              <a:t>described </a:t>
            </a:r>
            <a:r>
              <a:rPr lang="en-IN" sz="2600" dirty="0" smtClean="0"/>
              <a:t>coccidian </a:t>
            </a:r>
            <a:r>
              <a:rPr lang="en-IN" sz="2600" dirty="0"/>
              <a:t>parasite as human intestinal </a:t>
            </a:r>
            <a:r>
              <a:rPr lang="en-IN" sz="2600" dirty="0" smtClean="0"/>
              <a:t>pathogen.</a:t>
            </a:r>
          </a:p>
          <a:p>
            <a:pPr>
              <a:lnSpc>
                <a:spcPct val="150000"/>
              </a:lnSpc>
            </a:pPr>
            <a:r>
              <a:rPr lang="en-IN" sz="2600" b="1" dirty="0"/>
              <a:t>life </a:t>
            </a:r>
            <a:r>
              <a:rPr lang="en-IN" sz="2600" b="1" dirty="0" smtClean="0"/>
              <a:t>cycle-</a:t>
            </a:r>
            <a:r>
              <a:rPr lang="en-GB" sz="2600" dirty="0"/>
              <a:t>Humans are the only known host. Man gets infection </a:t>
            </a:r>
            <a:r>
              <a:rPr lang="en-GB" sz="2600" dirty="0" smtClean="0"/>
              <a:t>by ingestion </a:t>
            </a:r>
            <a:r>
              <a:rPr lang="en-GB" sz="2600" dirty="0"/>
              <a:t>of food and water contaminated with </a:t>
            </a:r>
            <a:r>
              <a:rPr lang="en-GB" sz="2600" dirty="0" err="1" smtClean="0"/>
              <a:t>sporulated</a:t>
            </a:r>
            <a:r>
              <a:rPr lang="en-GB" sz="2600" dirty="0" smtClean="0"/>
              <a:t> </a:t>
            </a:r>
            <a:r>
              <a:rPr lang="en-IN" sz="2600" dirty="0" smtClean="0"/>
              <a:t>oocyst </a:t>
            </a:r>
            <a:r>
              <a:rPr lang="en-IN" sz="2600" dirty="0"/>
              <a:t>in soil.</a:t>
            </a:r>
          </a:p>
          <a:p>
            <a:pPr>
              <a:lnSpc>
                <a:spcPct val="150000"/>
              </a:lnSpc>
            </a:pPr>
            <a:r>
              <a:rPr lang="en-GB" sz="2600" dirty="0"/>
              <a:t>Life cycle </a:t>
            </a:r>
            <a:r>
              <a:rPr lang="en-GB" sz="2600" dirty="0" smtClean="0"/>
              <a:t>similar to </a:t>
            </a:r>
            <a:r>
              <a:rPr lang="en-GB" sz="2600" dirty="0"/>
              <a:t>that of </a:t>
            </a:r>
            <a:r>
              <a:rPr lang="en-GB" sz="2600" i="1" dirty="0"/>
              <a:t>Cryptosporidium </a:t>
            </a:r>
            <a:r>
              <a:rPr lang="en-GB" sz="2600" i="1" dirty="0" smtClean="0"/>
              <a:t>except-</a:t>
            </a:r>
          </a:p>
          <a:p>
            <a:pPr lvl="1">
              <a:lnSpc>
                <a:spcPct val="150000"/>
              </a:lnSpc>
            </a:pPr>
            <a:r>
              <a:rPr lang="en-GB" sz="2600" dirty="0"/>
              <a:t>The oocysts released in the human </a:t>
            </a:r>
            <a:r>
              <a:rPr lang="en-GB" sz="2600" dirty="0" err="1"/>
              <a:t>feces</a:t>
            </a:r>
            <a:r>
              <a:rPr lang="en-GB" sz="2600" dirty="0"/>
              <a:t> are </a:t>
            </a:r>
            <a:r>
              <a:rPr lang="en-GB" sz="2600" dirty="0" err="1"/>
              <a:t>unsporulated</a:t>
            </a:r>
            <a:endParaRPr lang="en-GB" sz="2600" dirty="0"/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The </a:t>
            </a:r>
            <a:r>
              <a:rPr lang="en-GB" sz="2600" dirty="0"/>
              <a:t>sporulation of oocyst takes place in the </a:t>
            </a:r>
            <a:r>
              <a:rPr lang="en-GB" sz="2600" dirty="0" smtClean="0"/>
              <a:t>soil.</a:t>
            </a:r>
            <a:endParaRPr lang="en-GB" sz="2600" dirty="0"/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EE8A-5F07-40CF-B13F-7CE9490984BD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3885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7" y="1460017"/>
            <a:ext cx="8551479" cy="4412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IN" b="1" dirty="0" smtClean="0"/>
              <a:t>Clinical Features-</a:t>
            </a:r>
            <a:endParaRPr lang="en-IN" b="1" dirty="0"/>
          </a:p>
          <a:p>
            <a:pPr>
              <a:lnSpc>
                <a:spcPct val="170000"/>
              </a:lnSpc>
            </a:pPr>
            <a:r>
              <a:rPr lang="en-GB" dirty="0" smtClean="0"/>
              <a:t>It </a:t>
            </a:r>
            <a:r>
              <a:rPr lang="en-GB" dirty="0"/>
              <a:t>causes self-limiting </a:t>
            </a:r>
            <a:r>
              <a:rPr lang="en-GB" dirty="0" err="1" smtClean="0"/>
              <a:t>diarrhea</a:t>
            </a:r>
            <a:r>
              <a:rPr lang="en-GB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GB" dirty="0"/>
              <a:t>Disease is more severe with biliary tract involvement </a:t>
            </a:r>
            <a:r>
              <a:rPr lang="en-GB" dirty="0" smtClean="0"/>
              <a:t>in </a:t>
            </a:r>
            <a:r>
              <a:rPr lang="en-IN" dirty="0" smtClean="0"/>
              <a:t>HIV </a:t>
            </a:r>
            <a:r>
              <a:rPr lang="en-IN" dirty="0"/>
              <a:t>positive </a:t>
            </a:r>
            <a:r>
              <a:rPr lang="en-IN" dirty="0" smtClean="0"/>
              <a:t>patients.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IN" b="1" dirty="0" smtClean="0"/>
              <a:t>Epidemiology</a:t>
            </a:r>
            <a:endParaRPr lang="en-IN" b="1" dirty="0"/>
          </a:p>
          <a:p>
            <a:pPr>
              <a:lnSpc>
                <a:spcPct val="170000"/>
              </a:lnSpc>
            </a:pPr>
            <a:r>
              <a:rPr lang="en-GB" dirty="0" smtClean="0"/>
              <a:t>Disease is prevalent in Central and South America and South Asia </a:t>
            </a:r>
            <a:r>
              <a:rPr lang="en-IN" dirty="0" smtClean="0"/>
              <a:t>(India </a:t>
            </a:r>
            <a:r>
              <a:rPr lang="en-IN" dirty="0"/>
              <a:t>and Nepal)</a:t>
            </a:r>
          </a:p>
          <a:p>
            <a:pPr>
              <a:lnSpc>
                <a:spcPct val="170000"/>
              </a:lnSpc>
            </a:pPr>
            <a:r>
              <a:rPr lang="en-GB" dirty="0" smtClean="0"/>
              <a:t>Food-borne </a:t>
            </a:r>
            <a:r>
              <a:rPr lang="en-GB" dirty="0"/>
              <a:t>outbreaks of </a:t>
            </a:r>
            <a:r>
              <a:rPr lang="en-GB" dirty="0" err="1"/>
              <a:t>cyclosporiasis</a:t>
            </a:r>
            <a:r>
              <a:rPr lang="en-GB" dirty="0"/>
              <a:t> have </a:t>
            </a:r>
            <a:r>
              <a:rPr lang="en-GB" dirty="0" smtClean="0"/>
              <a:t>been linked </a:t>
            </a:r>
            <a:r>
              <a:rPr lang="en-GB" dirty="0"/>
              <a:t>to various types of imported foods </a:t>
            </a:r>
            <a:r>
              <a:rPr lang="en-GB" dirty="0" smtClean="0"/>
              <a:t>including </a:t>
            </a:r>
            <a:r>
              <a:rPr lang="it-IT" dirty="0" smtClean="0"/>
              <a:t>raspberries</a:t>
            </a:r>
            <a:r>
              <a:rPr lang="it-IT" dirty="0"/>
              <a:t>, basil and mesclun lettuce.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A195-F4F8-432A-83CC-5028DB5D88DB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6929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71295"/>
            <a:ext cx="8704184" cy="5904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1" dirty="0" smtClean="0"/>
              <a:t>Laboratory diagnosis</a:t>
            </a:r>
          </a:p>
          <a:p>
            <a:r>
              <a:rPr lang="en-IN" sz="1800" b="1" dirty="0" smtClean="0"/>
              <a:t>Stool Examination-</a:t>
            </a:r>
            <a:r>
              <a:rPr lang="en-GB" sz="1800" dirty="0" smtClean="0"/>
              <a:t> Multiple stool specimens are examined by direct microscopy or stained by acid fast </a:t>
            </a:r>
            <a:r>
              <a:rPr lang="en-IN" sz="1800" dirty="0" smtClean="0"/>
              <a:t>stains or fluorescent stains.</a:t>
            </a:r>
          </a:p>
          <a:p>
            <a:pPr lvl="1"/>
            <a:r>
              <a:rPr lang="en-GB" sz="1800" i="1" dirty="0" err="1" smtClean="0"/>
              <a:t>Cyclospora</a:t>
            </a:r>
            <a:r>
              <a:rPr lang="en-GB" sz="1800" i="1" dirty="0" smtClean="0"/>
              <a:t> oocysts are round, 8–10 µm size and</a:t>
            </a:r>
            <a:r>
              <a:rPr lang="en-GB" sz="1800" b="1" i="1" dirty="0" smtClean="0"/>
              <a:t>  </a:t>
            </a:r>
            <a:r>
              <a:rPr lang="en-GB" sz="1800" b="1" dirty="0" smtClean="0"/>
              <a:t>variably acid fast </a:t>
            </a:r>
          </a:p>
          <a:p>
            <a:pPr lvl="1"/>
            <a:r>
              <a:rPr lang="en-GB" sz="1800" b="1" dirty="0" err="1" smtClean="0"/>
              <a:t>Autofluorescence</a:t>
            </a:r>
            <a:r>
              <a:rPr lang="en-GB" sz="1800" b="1" dirty="0" smtClean="0"/>
              <a:t> of the oocysts under ultraviolet </a:t>
            </a:r>
            <a:r>
              <a:rPr lang="en-GB" sz="1800" dirty="0" smtClean="0"/>
              <a:t>epifluorescence microscopy is both rapid and sensitive, although not specific.</a:t>
            </a:r>
            <a:endParaRPr lang="en-I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59" y="2614574"/>
            <a:ext cx="7841384" cy="2105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317" y="4858959"/>
            <a:ext cx="82460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i="1" dirty="0" err="1">
                <a:solidFill>
                  <a:srgbClr val="231F20"/>
                </a:solidFill>
                <a:latin typeface="Arial" panose="020B0604020202020204" pitchFamily="34" charset="0"/>
              </a:rPr>
              <a:t>Cyclospora</a:t>
            </a:r>
            <a:r>
              <a:rPr lang="en-IN" sz="1400" i="1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IN" sz="1400" dirty="0">
                <a:solidFill>
                  <a:srgbClr val="231F20"/>
                </a:solidFill>
                <a:latin typeface="Yu Gothic UI" panose="020B0500000000000000" pitchFamily="34" charset="-128"/>
              </a:rPr>
              <a:t>species (A) Saline mount preparation showing </a:t>
            </a:r>
            <a:r>
              <a:rPr lang="en-IN" sz="1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unsporulated</a:t>
            </a:r>
            <a:r>
              <a:rPr lang="en-IN" sz="1400" dirty="0">
                <a:solidFill>
                  <a:srgbClr val="231F20"/>
                </a:solidFill>
                <a:latin typeface="Yu Gothic UI" panose="020B0500000000000000" pitchFamily="34" charset="-128"/>
              </a:rPr>
              <a:t> oocyst; (B) Epifluorescence </a:t>
            </a:r>
            <a:r>
              <a:rPr lang="en-IN" sz="14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microscopy showing </a:t>
            </a:r>
            <a:r>
              <a:rPr lang="en-IN" sz="1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autoflourescent</a:t>
            </a:r>
            <a:r>
              <a:rPr lang="en-IN" sz="1400" dirty="0">
                <a:solidFill>
                  <a:srgbClr val="231F20"/>
                </a:solidFill>
                <a:latin typeface="Yu Gothic UI" panose="020B0500000000000000" pitchFamily="34" charset="-128"/>
              </a:rPr>
              <a:t> oocysts; (C) Acid fast oocysts; (D) Non-acid fast oocysts (variable acid-fastness)</a:t>
            </a:r>
            <a:endParaRPr lang="en-IN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C1C-286D-47CD-B12E-4D1DF07144B3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7878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392935"/>
            <a:ext cx="8704185" cy="4886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1700" b="1" dirty="0" smtClean="0"/>
              <a:t>Molecular </a:t>
            </a:r>
            <a:r>
              <a:rPr lang="en-IN" sz="1700" b="1" dirty="0"/>
              <a:t>Diagnosis</a:t>
            </a:r>
          </a:p>
          <a:p>
            <a:r>
              <a:rPr lang="en-GB" sz="1700" dirty="0" smtClean="0"/>
              <a:t>Conventional </a:t>
            </a:r>
            <a:r>
              <a:rPr lang="en-GB" sz="1700" dirty="0"/>
              <a:t>PCR and nested PCR </a:t>
            </a:r>
            <a:r>
              <a:rPr lang="en-GB" sz="1700" dirty="0" smtClean="0"/>
              <a:t>targeting </a:t>
            </a:r>
            <a:r>
              <a:rPr lang="en-GB" sz="1700" dirty="0"/>
              <a:t>small subunit </a:t>
            </a:r>
            <a:r>
              <a:rPr lang="en-GB" sz="1700" dirty="0" err="1"/>
              <a:t>rRNA</a:t>
            </a:r>
            <a:r>
              <a:rPr lang="en-GB" sz="1700" dirty="0"/>
              <a:t> and 70-kDa heat </a:t>
            </a:r>
            <a:r>
              <a:rPr lang="en-GB" sz="1700" dirty="0" smtClean="0"/>
              <a:t>shock protein </a:t>
            </a:r>
            <a:r>
              <a:rPr lang="en-GB" sz="1700" dirty="0"/>
              <a:t>(HSP70) of </a:t>
            </a:r>
            <a:r>
              <a:rPr lang="en-GB" sz="1700" i="1" dirty="0" err="1"/>
              <a:t>Cyclospora</a:t>
            </a:r>
            <a:r>
              <a:rPr lang="en-GB" sz="1700" i="1" dirty="0"/>
              <a:t>. </a:t>
            </a:r>
            <a:endParaRPr lang="en-GB" sz="1700" i="1" dirty="0" smtClean="0"/>
          </a:p>
          <a:p>
            <a:pPr lvl="1"/>
            <a:r>
              <a:rPr lang="en-GB" sz="1700" i="1" dirty="0" smtClean="0"/>
              <a:t>Sensitivity </a:t>
            </a:r>
            <a:r>
              <a:rPr lang="en-IN" sz="1700" dirty="0" smtClean="0"/>
              <a:t>of </a:t>
            </a:r>
            <a:r>
              <a:rPr lang="en-IN" sz="1700" dirty="0"/>
              <a:t>62</a:t>
            </a:r>
            <a:r>
              <a:rPr lang="en-IN" sz="1700" dirty="0" smtClean="0"/>
              <a:t>%.</a:t>
            </a:r>
            <a:endParaRPr lang="en-IN" sz="1700" dirty="0"/>
          </a:p>
          <a:p>
            <a:r>
              <a:rPr lang="en-IN" sz="1700" dirty="0" smtClean="0"/>
              <a:t>PCR-RFLP</a:t>
            </a:r>
            <a:r>
              <a:rPr lang="en-IN" sz="1700" dirty="0"/>
              <a:t>.</a:t>
            </a:r>
          </a:p>
          <a:p>
            <a:r>
              <a:rPr lang="en-GB" sz="1700" dirty="0" err="1" smtClean="0"/>
              <a:t>BioFire</a:t>
            </a:r>
            <a:r>
              <a:rPr lang="en-GB" sz="1700" dirty="0" smtClean="0"/>
              <a:t> </a:t>
            </a:r>
            <a:r>
              <a:rPr lang="en-GB" sz="1700" dirty="0"/>
              <a:t>Film Array Gastrointestinal Panel </a:t>
            </a:r>
            <a:r>
              <a:rPr lang="en-GB" sz="1700" dirty="0" smtClean="0"/>
              <a:t>can be used.</a:t>
            </a:r>
          </a:p>
          <a:p>
            <a:r>
              <a:rPr lang="en-GB" sz="1700" dirty="0" smtClean="0"/>
              <a:t>Flow cytometry-alternate method</a:t>
            </a:r>
            <a:r>
              <a:rPr lang="en-IN" sz="1700" dirty="0" smtClean="0"/>
              <a:t>of </a:t>
            </a:r>
            <a:r>
              <a:rPr lang="en-IN" sz="1700" dirty="0"/>
              <a:t>diagnosis</a:t>
            </a:r>
            <a:r>
              <a:rPr lang="en-IN" sz="1700" dirty="0" smtClean="0"/>
              <a:t>.</a:t>
            </a:r>
          </a:p>
          <a:p>
            <a:pPr marL="0" indent="0">
              <a:buNone/>
            </a:pPr>
            <a:r>
              <a:rPr lang="en-IN" sz="1700" b="1" dirty="0" smtClean="0"/>
              <a:t>Serology</a:t>
            </a:r>
            <a:endParaRPr lang="en-IN" sz="1700" b="1" dirty="0"/>
          </a:p>
          <a:p>
            <a:r>
              <a:rPr lang="en-GB" sz="1700" dirty="0"/>
              <a:t>Antibodies to </a:t>
            </a:r>
            <a:r>
              <a:rPr lang="en-GB" sz="1700" i="1" dirty="0" err="1"/>
              <a:t>Cyclospora</a:t>
            </a:r>
            <a:r>
              <a:rPr lang="en-GB" sz="1700" i="1" dirty="0"/>
              <a:t> can be </a:t>
            </a:r>
            <a:r>
              <a:rPr lang="en-GB" sz="1700" i="1" dirty="0" smtClean="0"/>
              <a:t>detected.</a:t>
            </a:r>
          </a:p>
          <a:p>
            <a:pPr marL="0" indent="0">
              <a:buNone/>
            </a:pPr>
            <a:r>
              <a:rPr lang="en-IN" sz="1700" b="1" dirty="0" smtClean="0"/>
              <a:t>Histopathology</a:t>
            </a:r>
            <a:endParaRPr lang="en-IN" sz="1700" b="1" dirty="0"/>
          </a:p>
          <a:p>
            <a:r>
              <a:rPr lang="en-GB" sz="1700" dirty="0"/>
              <a:t>Biopsy specimens from the intestine show villous </a:t>
            </a:r>
            <a:r>
              <a:rPr lang="en-GB" sz="1700" dirty="0" smtClean="0"/>
              <a:t>atrophy, acute </a:t>
            </a:r>
            <a:r>
              <a:rPr lang="en-GB" sz="1700" dirty="0"/>
              <a:t>and chronic inflammatory changes in the </a:t>
            </a:r>
            <a:r>
              <a:rPr lang="en-GB" sz="1700" dirty="0" smtClean="0"/>
              <a:t>lamina </a:t>
            </a:r>
            <a:r>
              <a:rPr lang="en-GB" sz="1700" dirty="0" err="1" smtClean="0"/>
              <a:t>propria</a:t>
            </a:r>
            <a:r>
              <a:rPr lang="en-GB" sz="1700" dirty="0"/>
              <a:t>. Inside the enterocytes, </a:t>
            </a:r>
            <a:r>
              <a:rPr lang="en-GB" sz="1700" i="1" dirty="0" err="1"/>
              <a:t>Cyclospora</a:t>
            </a:r>
            <a:r>
              <a:rPr lang="en-GB" sz="1700" i="1" dirty="0"/>
              <a:t> is </a:t>
            </a:r>
            <a:r>
              <a:rPr lang="en-GB" sz="1700" i="1" dirty="0" err="1" smtClean="0"/>
              <a:t>supranuclear</a:t>
            </a:r>
            <a:r>
              <a:rPr lang="en-GB" sz="1700" i="1" dirty="0" smtClean="0"/>
              <a:t> </a:t>
            </a:r>
            <a:r>
              <a:rPr lang="en-GB" sz="1700" dirty="0" smtClean="0"/>
              <a:t>in location</a:t>
            </a:r>
            <a:r>
              <a:rPr lang="en-GB" sz="1700" dirty="0"/>
              <a:t>.</a:t>
            </a:r>
            <a:endParaRPr lang="en-IN" sz="17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4C5D-E1B5-4566-9F0E-73D1743EA44F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5759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Treatment of </a:t>
            </a:r>
            <a:r>
              <a:rPr lang="en-IN" i="1" dirty="0" err="1" smtClean="0"/>
              <a:t>Cyclosporiasis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598079"/>
            <a:ext cx="6566315" cy="46814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err="1" smtClean="0"/>
              <a:t>Cotrimoxazole</a:t>
            </a:r>
            <a:r>
              <a:rPr lang="en-GB" sz="2400" dirty="0" smtClean="0"/>
              <a:t> for 7 </a:t>
            </a:r>
            <a:r>
              <a:rPr lang="en-GB" sz="2400" dirty="0"/>
              <a:t>days). 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HIV infected </a:t>
            </a:r>
            <a:r>
              <a:rPr lang="en-IN" sz="2400" dirty="0" smtClean="0"/>
              <a:t>patients may require long-term suppressive maintenance therapy</a:t>
            </a:r>
            <a:endParaRPr lang="en-IN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Patients </a:t>
            </a:r>
            <a:r>
              <a:rPr lang="en-GB" sz="2400" dirty="0"/>
              <a:t>who cannot tolerate </a:t>
            </a:r>
            <a:r>
              <a:rPr lang="en-GB" sz="2400" dirty="0" err="1" smtClean="0"/>
              <a:t>cotrimoxazole</a:t>
            </a:r>
            <a:r>
              <a:rPr lang="en-GB" sz="2400" dirty="0" smtClean="0"/>
              <a:t> </a:t>
            </a:r>
            <a:r>
              <a:rPr lang="en-GB" sz="2400" dirty="0"/>
              <a:t>may be treated </a:t>
            </a:r>
            <a:r>
              <a:rPr lang="en-GB" sz="2400" dirty="0" smtClean="0"/>
              <a:t>with </a:t>
            </a:r>
            <a:r>
              <a:rPr lang="en-IN" sz="2400" dirty="0" smtClean="0"/>
              <a:t>ciprofloxacin </a:t>
            </a:r>
            <a:r>
              <a:rPr lang="en-IN" sz="2400" dirty="0"/>
              <a:t>or </a:t>
            </a:r>
            <a:r>
              <a:rPr lang="en-IN" sz="2400" dirty="0" err="1"/>
              <a:t>nitazoxanide</a:t>
            </a:r>
            <a:r>
              <a:rPr lang="en-IN" sz="2400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FC41-1903-4765-A860-8A4D0735B667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5101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 err="1" smtClean="0"/>
              <a:t>Cystoisospora</a:t>
            </a:r>
            <a:r>
              <a:rPr lang="en-IN" b="1" i="1" dirty="0" smtClean="0"/>
              <a:t> </a:t>
            </a:r>
            <a:r>
              <a:rPr lang="en-IN" b="1" i="1" dirty="0"/>
              <a:t>(</a:t>
            </a:r>
            <a:r>
              <a:rPr lang="en-IN" b="1" i="1" dirty="0" err="1"/>
              <a:t>Isospora</a:t>
            </a:r>
            <a:r>
              <a:rPr lang="en-IN" b="1" i="1" dirty="0"/>
              <a:t>) </a:t>
            </a:r>
            <a:r>
              <a:rPr lang="en-IN" b="1" i="1" dirty="0" smtClean="0"/>
              <a:t>belli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7" y="1596541"/>
            <a:ext cx="4275739" cy="46829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Oocyst</a:t>
            </a:r>
          </a:p>
          <a:p>
            <a:r>
              <a:rPr lang="en-GB" sz="2400" dirty="0"/>
              <a:t>The </a:t>
            </a:r>
            <a:r>
              <a:rPr lang="en-GB" sz="2400" dirty="0" err="1"/>
              <a:t>sporulated</a:t>
            </a:r>
            <a:r>
              <a:rPr lang="en-GB" sz="2400" dirty="0"/>
              <a:t> oocyst is oval/elliptical, 20–33 µm </a:t>
            </a:r>
            <a:r>
              <a:rPr lang="en-GB" sz="2400" dirty="0" smtClean="0"/>
              <a:t>× 10–19 </a:t>
            </a:r>
            <a:r>
              <a:rPr lang="en-GB" sz="2400" dirty="0"/>
              <a:t>µm in </a:t>
            </a:r>
            <a:r>
              <a:rPr lang="en-GB" sz="2400" dirty="0" smtClean="0"/>
              <a:t>size</a:t>
            </a:r>
          </a:p>
          <a:p>
            <a:r>
              <a:rPr lang="en-GB" sz="2400" dirty="0" smtClean="0"/>
              <a:t>Contains </a:t>
            </a:r>
            <a:r>
              <a:rPr lang="en-GB" sz="2400" dirty="0"/>
              <a:t>two </a:t>
            </a:r>
            <a:r>
              <a:rPr lang="en-GB" sz="2400" dirty="0" err="1"/>
              <a:t>sporocysts</a:t>
            </a:r>
            <a:r>
              <a:rPr lang="en-GB" sz="2400" dirty="0"/>
              <a:t>, each with </a:t>
            </a:r>
            <a:r>
              <a:rPr lang="en-GB" sz="2400" dirty="0" smtClean="0"/>
              <a:t>four </a:t>
            </a:r>
            <a:r>
              <a:rPr lang="en-GB" sz="2400" dirty="0" err="1" smtClean="0"/>
              <a:t>sporozoites</a:t>
            </a:r>
            <a:r>
              <a:rPr lang="en-GB" sz="2400" dirty="0"/>
              <a:t>. </a:t>
            </a:r>
            <a:endParaRPr lang="en-GB" sz="2400" dirty="0" smtClean="0"/>
          </a:p>
          <a:p>
            <a:r>
              <a:rPr lang="en-GB" sz="2400" dirty="0" smtClean="0"/>
              <a:t>It is </a:t>
            </a:r>
            <a:r>
              <a:rPr lang="en-GB" sz="2400" dirty="0"/>
              <a:t>surrounded by a thin, </a:t>
            </a:r>
            <a:r>
              <a:rPr lang="en-GB" sz="2400" dirty="0" smtClean="0"/>
              <a:t>smooth, two </a:t>
            </a:r>
            <a:r>
              <a:rPr lang="en-GB" sz="2400" dirty="0"/>
              <a:t>layered cyst </a:t>
            </a:r>
            <a:r>
              <a:rPr lang="en-GB" sz="2400" dirty="0" smtClean="0"/>
              <a:t>wall.</a:t>
            </a:r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525" y="1596540"/>
            <a:ext cx="3454830" cy="2035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7548" y="41322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231F20"/>
                </a:solidFill>
              </a:rPr>
              <a:t>Sporulated</a:t>
            </a:r>
            <a:r>
              <a:rPr lang="en-GB" dirty="0">
                <a:solidFill>
                  <a:srgbClr val="231F20"/>
                </a:solidFill>
              </a:rPr>
              <a:t> oocysts of </a:t>
            </a:r>
            <a:r>
              <a:rPr lang="en-IN" i="1" dirty="0">
                <a:solidFill>
                  <a:srgbClr val="231F20"/>
                </a:solidFill>
              </a:rPr>
              <a:t>(A) Cryptosporidium; </a:t>
            </a:r>
          </a:p>
          <a:p>
            <a:r>
              <a:rPr lang="en-IN" i="1" dirty="0">
                <a:solidFill>
                  <a:srgbClr val="231F20"/>
                </a:solidFill>
              </a:rPr>
              <a:t>(B) </a:t>
            </a:r>
            <a:r>
              <a:rPr lang="en-IN" i="1" dirty="0" err="1">
                <a:solidFill>
                  <a:srgbClr val="231F20"/>
                </a:solidFill>
              </a:rPr>
              <a:t>Cyclospora</a:t>
            </a:r>
            <a:r>
              <a:rPr lang="en-IN" i="1" dirty="0">
                <a:solidFill>
                  <a:srgbClr val="231F20"/>
                </a:solidFill>
              </a:rPr>
              <a:t>; (C) </a:t>
            </a:r>
            <a:r>
              <a:rPr lang="en-IN" i="1" dirty="0" err="1">
                <a:solidFill>
                  <a:srgbClr val="231F20"/>
                </a:solidFill>
              </a:rPr>
              <a:t>Cystoisospora</a:t>
            </a:r>
            <a:endParaRPr lang="en-IN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2C2C-61E4-4685-AD39-096EE702BBE3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5379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Life cycle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12" y="1392934"/>
            <a:ext cx="8398776" cy="5497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GB" dirty="0" smtClean="0"/>
              <a:t>Man </a:t>
            </a:r>
            <a:r>
              <a:rPr lang="en-GB" dirty="0"/>
              <a:t>gets infection by ingestion of food and </a:t>
            </a:r>
            <a:r>
              <a:rPr lang="en-GB" dirty="0" smtClean="0"/>
              <a:t>water contaminated </a:t>
            </a:r>
            <a:r>
              <a:rPr lang="en-GB" dirty="0"/>
              <a:t>with </a:t>
            </a:r>
            <a:r>
              <a:rPr lang="en-GB" dirty="0" err="1"/>
              <a:t>sporulated</a:t>
            </a:r>
            <a:r>
              <a:rPr lang="en-GB" dirty="0"/>
              <a:t> oocyst in soil.</a:t>
            </a:r>
          </a:p>
          <a:p>
            <a:r>
              <a:rPr lang="en-GB" dirty="0" smtClean="0"/>
              <a:t>In </a:t>
            </a:r>
            <a:r>
              <a:rPr lang="en-GB" dirty="0"/>
              <a:t>the proximal small intestine, eight </a:t>
            </a:r>
            <a:r>
              <a:rPr lang="en-GB" dirty="0" err="1"/>
              <a:t>sporozoites</a:t>
            </a:r>
            <a:r>
              <a:rPr lang="en-GB" dirty="0"/>
              <a:t> </a:t>
            </a:r>
            <a:r>
              <a:rPr lang="en-GB" dirty="0" smtClean="0"/>
              <a:t>are released </a:t>
            </a:r>
            <a:r>
              <a:rPr lang="en-GB" dirty="0"/>
              <a:t>from each oocyst. They invade the duodenal </a:t>
            </a:r>
            <a:r>
              <a:rPr lang="en-GB" dirty="0" smtClean="0"/>
              <a:t> and </a:t>
            </a:r>
            <a:r>
              <a:rPr lang="en-GB" dirty="0" err="1"/>
              <a:t>jejunal</a:t>
            </a:r>
            <a:r>
              <a:rPr lang="en-GB" dirty="0"/>
              <a:t> epithelium and transform into </a:t>
            </a:r>
            <a:r>
              <a:rPr lang="en-GB" dirty="0" err="1" smtClean="0"/>
              <a:t>trophozoites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 err="1" smtClean="0"/>
              <a:t>Trophozoites</a:t>
            </a:r>
            <a:r>
              <a:rPr lang="en-GB" dirty="0" smtClean="0"/>
              <a:t> </a:t>
            </a:r>
            <a:r>
              <a:rPr lang="en-GB" dirty="0"/>
              <a:t>multiply and transform into </a:t>
            </a:r>
            <a:r>
              <a:rPr lang="en-GB" dirty="0" err="1" smtClean="0"/>
              <a:t>schizont</a:t>
            </a:r>
            <a:r>
              <a:rPr lang="en-GB" dirty="0" smtClean="0"/>
              <a:t>, undergo asexual </a:t>
            </a:r>
            <a:r>
              <a:rPr lang="en-GB" dirty="0"/>
              <a:t>multiplication </a:t>
            </a:r>
            <a:r>
              <a:rPr lang="en-GB" dirty="0" smtClean="0"/>
              <a:t>to </a:t>
            </a:r>
            <a:r>
              <a:rPr lang="en-IN" dirty="0" smtClean="0"/>
              <a:t>produce </a:t>
            </a:r>
            <a:r>
              <a:rPr lang="en-IN" dirty="0" err="1" smtClean="0"/>
              <a:t>merozoites</a:t>
            </a:r>
            <a:r>
              <a:rPr lang="en-IN" dirty="0" smtClean="0"/>
              <a:t>.</a:t>
            </a:r>
            <a:endParaRPr lang="en-IN" dirty="0"/>
          </a:p>
          <a:p>
            <a:r>
              <a:rPr lang="en-GB" dirty="0" err="1" smtClean="0"/>
              <a:t>Merozoites</a:t>
            </a:r>
            <a:r>
              <a:rPr lang="en-GB" dirty="0" smtClean="0"/>
              <a:t> </a:t>
            </a:r>
            <a:r>
              <a:rPr lang="en-GB" dirty="0"/>
              <a:t>again attack fresh enterocytes to </a:t>
            </a:r>
            <a:r>
              <a:rPr lang="en-GB" dirty="0" smtClean="0"/>
              <a:t>repeat the </a:t>
            </a:r>
            <a:r>
              <a:rPr lang="en-GB" dirty="0"/>
              <a:t>asexual cycle. </a:t>
            </a: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of the </a:t>
            </a:r>
            <a:r>
              <a:rPr lang="en-GB" dirty="0" err="1"/>
              <a:t>merozoites</a:t>
            </a:r>
            <a:r>
              <a:rPr lang="en-GB" dirty="0"/>
              <a:t> transform </a:t>
            </a:r>
            <a:r>
              <a:rPr lang="en-IN" dirty="0" smtClean="0"/>
              <a:t>into </a:t>
            </a:r>
            <a:r>
              <a:rPr lang="en-IN" dirty="0"/>
              <a:t>microgametocyte and </a:t>
            </a:r>
            <a:r>
              <a:rPr lang="en-IN" dirty="0" smtClean="0"/>
              <a:t>microgametocyte </a:t>
            </a:r>
            <a:r>
              <a:rPr lang="en-IN" b="1" dirty="0" smtClean="0"/>
              <a:t>(</a:t>
            </a:r>
            <a:r>
              <a:rPr lang="en-IN" b="1" dirty="0" err="1" smtClean="0"/>
              <a:t>gametogony</a:t>
            </a:r>
            <a:r>
              <a:rPr lang="en-IN" b="1" dirty="0" smtClean="0"/>
              <a:t>).</a:t>
            </a:r>
            <a:endParaRPr lang="en-IN" b="1" dirty="0"/>
          </a:p>
          <a:p>
            <a:r>
              <a:rPr lang="en-GB" dirty="0" smtClean="0"/>
              <a:t>Eventually</a:t>
            </a:r>
            <a:r>
              <a:rPr lang="en-GB" dirty="0"/>
              <a:t>, they form macrogametes and </a:t>
            </a:r>
            <a:r>
              <a:rPr lang="en-GB" dirty="0" smtClean="0"/>
              <a:t>microgametes which </a:t>
            </a:r>
            <a:r>
              <a:rPr lang="en-GB" dirty="0"/>
              <a:t>fuse to form the zygote </a:t>
            </a:r>
            <a:r>
              <a:rPr lang="en-GB" b="1" dirty="0"/>
              <a:t>(fertilization)</a:t>
            </a:r>
          </a:p>
          <a:p>
            <a:r>
              <a:rPr lang="en-GB" dirty="0" smtClean="0"/>
              <a:t>Zygotes </a:t>
            </a:r>
            <a:r>
              <a:rPr lang="en-GB" dirty="0"/>
              <a:t>secrete the cyst wall and develop into </a:t>
            </a:r>
            <a:r>
              <a:rPr lang="en-GB" dirty="0" smtClean="0"/>
              <a:t>immature oocysts</a:t>
            </a:r>
            <a:r>
              <a:rPr lang="en-GB" dirty="0"/>
              <a:t>, excreted in the </a:t>
            </a:r>
            <a:r>
              <a:rPr lang="en-GB" dirty="0" err="1" smtClean="0"/>
              <a:t>feces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the soil, the sporulation occurs within 3–4 days </a:t>
            </a:r>
            <a:r>
              <a:rPr lang="en-GB" dirty="0" smtClean="0"/>
              <a:t>and immature </a:t>
            </a:r>
            <a:r>
              <a:rPr lang="en-GB" dirty="0"/>
              <a:t>oocyst transform into </a:t>
            </a:r>
            <a:r>
              <a:rPr lang="en-GB" dirty="0" err="1"/>
              <a:t>sporulated</a:t>
            </a:r>
            <a:r>
              <a:rPr lang="en-GB" dirty="0"/>
              <a:t> oocyst which </a:t>
            </a:r>
            <a:r>
              <a:rPr lang="en-GB" dirty="0" smtClean="0"/>
              <a:t>bears </a:t>
            </a:r>
            <a:r>
              <a:rPr lang="en-GB" dirty="0"/>
              <a:t>two </a:t>
            </a:r>
            <a:r>
              <a:rPr lang="en-GB" dirty="0" err="1"/>
              <a:t>sporocysts</a:t>
            </a:r>
            <a:r>
              <a:rPr lang="en-GB" dirty="0"/>
              <a:t> each containing four </a:t>
            </a:r>
            <a:r>
              <a:rPr lang="en-GB" dirty="0" err="1"/>
              <a:t>sporozoites</a:t>
            </a:r>
            <a:r>
              <a:rPr lang="en-GB" dirty="0"/>
              <a:t>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E5ED-E27F-4EB3-B6AD-0105A66C9E47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1253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1"/>
            <a:ext cx="8257291" cy="42757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Epidemiology</a:t>
            </a:r>
            <a:endParaRPr lang="en-IN" b="1" dirty="0"/>
          </a:p>
          <a:p>
            <a:r>
              <a:rPr lang="en-GB" i="1" dirty="0" err="1"/>
              <a:t>C.belli</a:t>
            </a:r>
            <a:r>
              <a:rPr lang="en-GB" i="1" dirty="0"/>
              <a:t> is found worldwide but </a:t>
            </a:r>
            <a:r>
              <a:rPr lang="en-GB" i="1" dirty="0" smtClean="0"/>
              <a:t>predominantly </a:t>
            </a:r>
            <a:r>
              <a:rPr lang="en-GB" i="1" dirty="0"/>
              <a:t>in </a:t>
            </a:r>
            <a:r>
              <a:rPr lang="en-GB" i="1" dirty="0" smtClean="0"/>
              <a:t>tropical </a:t>
            </a:r>
            <a:r>
              <a:rPr lang="en-GB" dirty="0" smtClean="0"/>
              <a:t>and </a:t>
            </a:r>
            <a:r>
              <a:rPr lang="en-GB" dirty="0"/>
              <a:t>subtropical climates, especially in South </a:t>
            </a:r>
            <a:r>
              <a:rPr lang="en-GB" dirty="0" smtClean="0"/>
              <a:t>America, Africa</a:t>
            </a:r>
            <a:r>
              <a:rPr lang="en-GB" dirty="0"/>
              <a:t>, and Southeast Asia including India. </a:t>
            </a:r>
            <a:endParaRPr lang="en-GB" dirty="0" smtClean="0"/>
          </a:p>
          <a:p>
            <a:r>
              <a:rPr lang="en-GB" dirty="0" smtClean="0"/>
              <a:t>Humans are the </a:t>
            </a:r>
            <a:r>
              <a:rPr lang="en-GB" dirty="0"/>
              <a:t>only host; there is no other animal reservoir.</a:t>
            </a:r>
          </a:p>
          <a:p>
            <a:r>
              <a:rPr lang="en-GB" dirty="0"/>
              <a:t>It is frequently associated in AIDS </a:t>
            </a:r>
            <a:r>
              <a:rPr lang="en-GB" dirty="0" smtClean="0"/>
              <a:t>patients.</a:t>
            </a:r>
          </a:p>
          <a:p>
            <a:pPr marL="0" indent="0">
              <a:buNone/>
            </a:pPr>
            <a:r>
              <a:rPr lang="en-IN" b="1" dirty="0" smtClean="0"/>
              <a:t>Clinical </a:t>
            </a:r>
            <a:r>
              <a:rPr lang="en-IN" b="1" dirty="0"/>
              <a:t>Feature</a:t>
            </a:r>
          </a:p>
          <a:p>
            <a:r>
              <a:rPr lang="en-GB" dirty="0"/>
              <a:t>Acute infections can begin abruptly with fever, </a:t>
            </a:r>
            <a:r>
              <a:rPr lang="en-GB" dirty="0" smtClean="0"/>
              <a:t>abdominal pain</a:t>
            </a:r>
            <a:r>
              <a:rPr lang="en-GB" dirty="0"/>
              <a:t>, and watery non bloody </a:t>
            </a:r>
            <a:r>
              <a:rPr lang="en-GB" dirty="0" err="1"/>
              <a:t>diarrhea</a:t>
            </a:r>
            <a:r>
              <a:rPr lang="en-GB" dirty="0"/>
              <a:t> and can last </a:t>
            </a:r>
            <a:r>
              <a:rPr lang="en-GB" dirty="0" smtClean="0"/>
              <a:t>for </a:t>
            </a:r>
            <a:r>
              <a:rPr lang="en-IN" dirty="0" smtClean="0"/>
              <a:t>weeks </a:t>
            </a:r>
            <a:r>
              <a:rPr lang="en-IN" dirty="0"/>
              <a:t>or months.</a:t>
            </a:r>
          </a:p>
          <a:p>
            <a:r>
              <a:rPr lang="en-GB" dirty="0" smtClean="0"/>
              <a:t>Disease </a:t>
            </a:r>
            <a:r>
              <a:rPr lang="en-GB" dirty="0"/>
              <a:t>is less severe and outbreaks are less </a:t>
            </a:r>
            <a:r>
              <a:rPr lang="en-GB" dirty="0" smtClean="0"/>
              <a:t>common </a:t>
            </a:r>
            <a:r>
              <a:rPr lang="en-IN" dirty="0" smtClean="0"/>
              <a:t>compared </a:t>
            </a:r>
            <a:r>
              <a:rPr lang="en-IN" dirty="0"/>
              <a:t>to cryptosporidiosis</a:t>
            </a:r>
          </a:p>
          <a:p>
            <a:r>
              <a:rPr lang="en-GB" dirty="0" smtClean="0"/>
              <a:t>In </a:t>
            </a:r>
            <a:r>
              <a:rPr lang="en-GB" dirty="0"/>
              <a:t>immunocompromised or HIV positive </a:t>
            </a:r>
            <a:r>
              <a:rPr lang="en-GB" dirty="0" smtClean="0"/>
              <a:t>patients, disease </a:t>
            </a:r>
            <a:r>
              <a:rPr lang="en-GB" dirty="0"/>
              <a:t>is more </a:t>
            </a:r>
            <a:r>
              <a:rPr lang="en-GB" dirty="0" smtClean="0"/>
              <a:t>severe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err="1" smtClean="0"/>
              <a:t>extraintestinal</a:t>
            </a:r>
            <a:r>
              <a:rPr lang="en-GB" dirty="0" smtClean="0"/>
              <a:t> infections </a:t>
            </a:r>
            <a:r>
              <a:rPr lang="en-GB" dirty="0"/>
              <a:t>such as involvement of biliary tract.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46E7-FC34-4841-A486-D308F9BD5CC4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49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5400" b="1" i="1" dirty="0"/>
              <a:t>T</a:t>
            </a:r>
            <a:r>
              <a:rPr lang="en-IN" sz="5400" b="1" i="1" dirty="0" smtClean="0"/>
              <a:t>oxoplasma </a:t>
            </a:r>
            <a:r>
              <a:rPr lang="en-IN" sz="5400" b="1" i="1" dirty="0" err="1" smtClean="0"/>
              <a:t>gondii</a:t>
            </a:r>
            <a:endParaRPr lang="en-IN" sz="54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7EDF-7B30-4387-A9ED-53F9D8240EB0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1095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Laboratory </a:t>
            </a:r>
            <a:r>
              <a:rPr lang="en-IN" b="1" dirty="0"/>
              <a:t>diagnosis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782115"/>
            <a:ext cx="8704185" cy="52937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1) Stool examination—demonstration </a:t>
            </a:r>
            <a:r>
              <a:rPr lang="en-GB" dirty="0"/>
              <a:t>of characteristic oval oocyst in </a:t>
            </a:r>
            <a:r>
              <a:rPr lang="en-GB" dirty="0" smtClean="0"/>
              <a:t>patient’s </a:t>
            </a:r>
            <a:r>
              <a:rPr lang="en-IN" dirty="0" smtClean="0"/>
              <a:t>stool </a:t>
            </a:r>
            <a:r>
              <a:rPr lang="en-IN" dirty="0"/>
              <a:t>by:</a:t>
            </a:r>
          </a:p>
          <a:p>
            <a:r>
              <a:rPr lang="en-GB" dirty="0" smtClean="0"/>
              <a:t>Saline </a:t>
            </a:r>
            <a:r>
              <a:rPr lang="en-GB" dirty="0"/>
              <a:t>wet mount of </a:t>
            </a:r>
            <a:r>
              <a:rPr lang="en-GB" dirty="0" smtClean="0"/>
              <a:t>stool</a:t>
            </a:r>
            <a:endParaRPr lang="en-GB" dirty="0"/>
          </a:p>
          <a:p>
            <a:r>
              <a:rPr lang="en-GB" b="1" dirty="0" smtClean="0"/>
              <a:t>Acid </a:t>
            </a:r>
            <a:r>
              <a:rPr lang="en-GB" b="1" dirty="0"/>
              <a:t>fast stained smears: The oocyst is uniformly </a:t>
            </a:r>
            <a:r>
              <a:rPr lang="en-GB" b="1" dirty="0" smtClean="0"/>
              <a:t> </a:t>
            </a:r>
            <a:r>
              <a:rPr lang="en-IN" dirty="0" smtClean="0"/>
              <a:t>acid </a:t>
            </a:r>
            <a:r>
              <a:rPr lang="en-IN" dirty="0"/>
              <a:t>fast, oval/elliptical, 20–33 µm × 10–19 µm </a:t>
            </a:r>
            <a:r>
              <a:rPr lang="en-IN" dirty="0" smtClean="0"/>
              <a:t>in </a:t>
            </a:r>
            <a:r>
              <a:rPr lang="en-GB" dirty="0" smtClean="0"/>
              <a:t>size</a:t>
            </a:r>
            <a:r>
              <a:rPr lang="en-GB" dirty="0"/>
              <a:t>, surrounded by a thin, smooth, two layered </a:t>
            </a:r>
            <a:r>
              <a:rPr lang="en-GB" dirty="0" smtClean="0"/>
              <a:t>cyst </a:t>
            </a:r>
            <a:r>
              <a:rPr lang="en-IN" dirty="0" smtClean="0"/>
              <a:t>wall.</a:t>
            </a:r>
            <a:endParaRPr lang="en-IN" dirty="0"/>
          </a:p>
          <a:p>
            <a:r>
              <a:rPr lang="en-GB" b="1" dirty="0" smtClean="0"/>
              <a:t>Fluorescent </a:t>
            </a:r>
            <a:r>
              <a:rPr lang="en-GB" b="1" dirty="0"/>
              <a:t>stained smears: By </a:t>
            </a:r>
            <a:r>
              <a:rPr lang="en-GB" b="1" dirty="0" err="1" smtClean="0"/>
              <a:t>auramine</a:t>
            </a:r>
            <a:r>
              <a:rPr lang="en-GB" b="1" dirty="0" smtClean="0"/>
              <a:t> </a:t>
            </a:r>
            <a:r>
              <a:rPr lang="en-IN" dirty="0" err="1" smtClean="0"/>
              <a:t>rhodamine</a:t>
            </a:r>
            <a:r>
              <a:rPr lang="en-IN" dirty="0" smtClean="0"/>
              <a:t> stain</a:t>
            </a:r>
            <a:endParaRPr lang="en-IN" dirty="0"/>
          </a:p>
          <a:p>
            <a:r>
              <a:rPr lang="en-GB" b="1" dirty="0" err="1" smtClean="0"/>
              <a:t>Autofluorescence</a:t>
            </a:r>
            <a:r>
              <a:rPr lang="en-GB" b="1" dirty="0" smtClean="0"/>
              <a:t> </a:t>
            </a:r>
            <a:r>
              <a:rPr lang="en-GB" b="1" dirty="0"/>
              <a:t>can be seen under </a:t>
            </a:r>
            <a:r>
              <a:rPr lang="en-GB" b="1" dirty="0" smtClean="0"/>
              <a:t>330–380 </a:t>
            </a:r>
            <a:r>
              <a:rPr lang="en-GB" dirty="0" smtClean="0"/>
              <a:t>nm </a:t>
            </a:r>
            <a:r>
              <a:rPr lang="en-GB" dirty="0"/>
              <a:t>ultraviolet filter. </a:t>
            </a:r>
            <a:endParaRPr lang="en-GB" dirty="0" smtClean="0"/>
          </a:p>
          <a:p>
            <a:r>
              <a:rPr lang="en-GB" dirty="0" smtClean="0"/>
              <a:t>Phase </a:t>
            </a:r>
            <a:r>
              <a:rPr lang="en-GB" dirty="0"/>
              <a:t>contrast microscopy is also useful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2) Stool concentration by </a:t>
            </a:r>
            <a:r>
              <a:rPr lang="en-GB" dirty="0" err="1" smtClean="0"/>
              <a:t>Sheather’s</a:t>
            </a:r>
            <a:r>
              <a:rPr lang="en-GB" dirty="0" smtClean="0"/>
              <a:t> </a:t>
            </a:r>
            <a:r>
              <a:rPr lang="en-GB" dirty="0"/>
              <a:t>sugar </a:t>
            </a:r>
            <a:r>
              <a:rPr lang="en-GB" dirty="0" smtClean="0"/>
              <a:t>floatation technique</a:t>
            </a:r>
          </a:p>
          <a:p>
            <a:pPr marL="0" indent="0">
              <a:buNone/>
            </a:pPr>
            <a:r>
              <a:rPr lang="en-GB" dirty="0" smtClean="0"/>
              <a:t>3) Examination </a:t>
            </a:r>
            <a:r>
              <a:rPr lang="en-GB" dirty="0"/>
              <a:t>of small bowel specimens (e.g. </a:t>
            </a:r>
            <a:r>
              <a:rPr lang="en-GB" dirty="0" smtClean="0"/>
              <a:t>duodenal aspirates</a:t>
            </a:r>
            <a:r>
              <a:rPr lang="en-GB" dirty="0"/>
              <a:t>)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4) </a:t>
            </a:r>
            <a:r>
              <a:rPr lang="en-IN" b="1" dirty="0" smtClean="0"/>
              <a:t>Other </a:t>
            </a:r>
            <a:r>
              <a:rPr lang="en-IN" b="1" dirty="0"/>
              <a:t>tests</a:t>
            </a:r>
            <a:r>
              <a:rPr lang="en-IN" b="1" dirty="0" smtClean="0"/>
              <a:t>:</a:t>
            </a:r>
            <a:r>
              <a:rPr lang="en-IN" dirty="0" smtClean="0"/>
              <a:t> </a:t>
            </a:r>
            <a:r>
              <a:rPr lang="en-IN" dirty="0"/>
              <a:t>Peripheral blood </a:t>
            </a:r>
            <a:r>
              <a:rPr lang="en-IN" dirty="0" smtClean="0"/>
              <a:t>eosinophilia</a:t>
            </a:r>
          </a:p>
          <a:p>
            <a:pPr marL="0" indent="0">
              <a:buNone/>
            </a:pPr>
            <a:r>
              <a:rPr lang="en-IN" b="1" dirty="0" smtClean="0"/>
              <a:t>5) Molecular methods</a:t>
            </a:r>
          </a:p>
          <a:p>
            <a:pPr marL="0" indent="0">
              <a:buNone/>
            </a:pPr>
            <a:r>
              <a:rPr lang="en-IN" b="1" dirty="0" smtClean="0"/>
              <a:t>6) Histopathologic </a:t>
            </a:r>
            <a:r>
              <a:rPr lang="en-IN" b="1" dirty="0"/>
              <a:t>examination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A86A-EA3A-4539-AA52-AB1964EF22F3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4067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374900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Laboratory </a:t>
            </a:r>
            <a:r>
              <a:rPr lang="en-IN" b="1" dirty="0" smtClean="0"/>
              <a:t>diagnosis continued..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" y="1596540"/>
            <a:ext cx="9138270" cy="2524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908" y="4438489"/>
            <a:ext cx="870418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i="1" dirty="0" err="1">
                <a:solidFill>
                  <a:srgbClr val="231F20"/>
                </a:solidFill>
                <a:latin typeface="Arial" panose="020B0604020202020204" pitchFamily="34" charset="0"/>
              </a:rPr>
              <a:t>Cystoisospora</a:t>
            </a:r>
            <a:r>
              <a:rPr lang="en-IN" i="1" dirty="0">
                <a:solidFill>
                  <a:srgbClr val="231F20"/>
                </a:solidFill>
                <a:latin typeface="Arial" panose="020B0604020202020204" pitchFamily="34" charset="0"/>
              </a:rPr>
              <a:t> belli</a:t>
            </a:r>
            <a:r>
              <a:rPr lang="en-IN" i="1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IN" dirty="0">
                <a:solidFill>
                  <a:srgbClr val="231F20"/>
                </a:solidFill>
                <a:latin typeface="Yu Gothic UI" panose="020B0500000000000000" pitchFamily="34" charset="-128"/>
              </a:rPr>
              <a:t>(A) Saline mount preparation shows </a:t>
            </a:r>
            <a:r>
              <a:rPr lang="en-IN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left </a:t>
            </a:r>
            <a:r>
              <a:rPr lang="en-IN" dirty="0" err="1" smtClean="0">
                <a:solidFill>
                  <a:srgbClr val="231F20"/>
                </a:solidFill>
                <a:latin typeface="Yu Gothic UI" panose="020B0500000000000000" pitchFamily="34" charset="-128"/>
              </a:rPr>
              <a:t>unsporulated</a:t>
            </a:r>
            <a:r>
              <a:rPr lang="en-IN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IN" dirty="0">
                <a:solidFill>
                  <a:srgbClr val="231F20"/>
                </a:solidFill>
                <a:latin typeface="Yu Gothic UI" panose="020B0500000000000000" pitchFamily="34" charset="-128"/>
              </a:rPr>
              <a:t>oocyst and </a:t>
            </a:r>
            <a:r>
              <a:rPr lang="en-IN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right </a:t>
            </a:r>
            <a:r>
              <a:rPr lang="en-IN" dirty="0" err="1" smtClean="0">
                <a:solidFill>
                  <a:srgbClr val="231F20"/>
                </a:solidFill>
                <a:latin typeface="Yu Gothic UI" panose="020B0500000000000000" pitchFamily="34" charset="-128"/>
              </a:rPr>
              <a:t>sporulated</a:t>
            </a:r>
            <a:r>
              <a:rPr lang="en-IN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IN" dirty="0">
                <a:solidFill>
                  <a:srgbClr val="231F20"/>
                </a:solidFill>
                <a:latin typeface="Yu Gothic UI" panose="020B0500000000000000" pitchFamily="34" charset="-128"/>
              </a:rPr>
              <a:t>oocyst; </a:t>
            </a:r>
            <a:r>
              <a:rPr lang="en-IN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(</a:t>
            </a:r>
            <a:r>
              <a:rPr lang="en-IN" dirty="0">
                <a:solidFill>
                  <a:srgbClr val="231F20"/>
                </a:solidFill>
                <a:latin typeface="Yu Gothic UI" panose="020B0500000000000000" pitchFamily="34" charset="-128"/>
              </a:rPr>
              <a:t>B) Modified acid fast stain showing </a:t>
            </a:r>
            <a:r>
              <a:rPr lang="en-IN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unsporulated</a:t>
            </a:r>
            <a:r>
              <a:rPr lang="en-IN" dirty="0">
                <a:solidFill>
                  <a:srgbClr val="231F20"/>
                </a:solidFill>
                <a:latin typeface="Yu Gothic UI" panose="020B0500000000000000" pitchFamily="34" charset="-128"/>
              </a:rPr>
              <a:t> oocyst; (C) Phase contrast microscopy showing </a:t>
            </a:r>
            <a:r>
              <a:rPr lang="en-IN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unsporulated</a:t>
            </a:r>
            <a:r>
              <a:rPr lang="en-IN" dirty="0">
                <a:solidFill>
                  <a:srgbClr val="231F20"/>
                </a:solidFill>
                <a:latin typeface="Yu Gothic UI" panose="020B0500000000000000" pitchFamily="34" charset="-128"/>
              </a:rPr>
              <a:t> oocyst; (D) Fluorescent</a:t>
            </a:r>
          </a:p>
          <a:p>
            <a:r>
              <a:rPr lang="en-GB" dirty="0">
                <a:solidFill>
                  <a:srgbClr val="231F20"/>
                </a:solidFill>
                <a:latin typeface="Yu Gothic UI" panose="020B0500000000000000" pitchFamily="34" charset="-128"/>
              </a:rPr>
              <a:t>stained smears showing </a:t>
            </a:r>
            <a:r>
              <a:rPr lang="en-GB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unsporulated</a:t>
            </a:r>
            <a:r>
              <a:rPr lang="en-GB" dirty="0">
                <a:solidFill>
                  <a:srgbClr val="231F20"/>
                </a:solidFill>
                <a:latin typeface="Yu Gothic UI" panose="020B0500000000000000" pitchFamily="34" charset="-128"/>
              </a:rPr>
              <a:t> oocyst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3962-8D10-4DDA-ABAE-2DEA7E51DFF9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9110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6" y="234664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596540"/>
            <a:ext cx="8704185" cy="40721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000" dirty="0" err="1"/>
              <a:t>Cotrimoxazole</a:t>
            </a:r>
            <a:r>
              <a:rPr lang="en-IN" sz="2000" dirty="0"/>
              <a:t> </a:t>
            </a:r>
            <a:r>
              <a:rPr lang="en-GB" sz="2000" dirty="0" smtClean="0"/>
              <a:t>is </a:t>
            </a:r>
            <a:r>
              <a:rPr lang="en-GB" sz="2000" dirty="0"/>
              <a:t>the treatment of </a:t>
            </a:r>
            <a:r>
              <a:rPr lang="en-GB" sz="2000" dirty="0" smtClean="0"/>
              <a:t>choice for </a:t>
            </a:r>
            <a:r>
              <a:rPr lang="en-IN" sz="2000" dirty="0" smtClean="0"/>
              <a:t>10 days.</a:t>
            </a:r>
            <a:endParaRPr lang="en-IN" sz="2000" dirty="0"/>
          </a:p>
          <a:p>
            <a:pPr>
              <a:lnSpc>
                <a:spcPct val="150000"/>
              </a:lnSpc>
            </a:pPr>
            <a:r>
              <a:rPr lang="en-GB" sz="2000" dirty="0" smtClean="0"/>
              <a:t>Patients </a:t>
            </a:r>
            <a:r>
              <a:rPr lang="en-GB" sz="2000" dirty="0"/>
              <a:t>with HIV infection usually require longer courses </a:t>
            </a:r>
            <a:r>
              <a:rPr lang="en-GB" sz="2000" dirty="0" smtClean="0"/>
              <a:t>but have </a:t>
            </a:r>
            <a:r>
              <a:rPr lang="en-GB" sz="2000" dirty="0"/>
              <a:t>more chance of </a:t>
            </a:r>
            <a:r>
              <a:rPr lang="en-GB" sz="2000" dirty="0" smtClean="0"/>
              <a:t>relapse.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 smtClean="0"/>
              <a:t>Alternative </a:t>
            </a:r>
            <a:r>
              <a:rPr lang="en-GB" sz="2000" dirty="0"/>
              <a:t>treatment: </a:t>
            </a:r>
            <a:r>
              <a:rPr lang="en-GB" sz="2000" dirty="0" err="1"/>
              <a:t>Pyrimethamine</a:t>
            </a:r>
            <a:r>
              <a:rPr lang="en-GB" sz="2000" dirty="0"/>
              <a:t> </a:t>
            </a:r>
            <a:r>
              <a:rPr lang="en-GB" sz="2000" dirty="0" smtClean="0"/>
              <a:t>together </a:t>
            </a:r>
            <a:r>
              <a:rPr lang="en-IN" sz="2000" dirty="0" smtClean="0"/>
              <a:t>with </a:t>
            </a:r>
            <a:r>
              <a:rPr lang="en-IN" sz="2000" dirty="0" err="1"/>
              <a:t>folinic</a:t>
            </a:r>
            <a:r>
              <a:rPr lang="en-IN" sz="2000" dirty="0"/>
              <a:t> acid </a:t>
            </a:r>
            <a:r>
              <a:rPr lang="en-IN" sz="2000" dirty="0" smtClean="0"/>
              <a:t>or </a:t>
            </a:r>
            <a:r>
              <a:rPr lang="en-IN" sz="2000" dirty="0"/>
              <a:t>ciprofloxacin </a:t>
            </a:r>
            <a:r>
              <a:rPr lang="en-GB" sz="2000" dirty="0" smtClean="0"/>
              <a:t>for </a:t>
            </a:r>
            <a:r>
              <a:rPr lang="en-GB" sz="2000" dirty="0"/>
              <a:t>7 days followed by suppressive therapy three </a:t>
            </a:r>
            <a:r>
              <a:rPr lang="en-GB" sz="2000" dirty="0" smtClean="0"/>
              <a:t>times </a:t>
            </a:r>
            <a:r>
              <a:rPr lang="en-IN" sz="2000" dirty="0" smtClean="0"/>
              <a:t>weekly</a:t>
            </a:r>
            <a:r>
              <a:rPr lang="en-IN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000" dirty="0" err="1" smtClean="0"/>
              <a:t>Nitazoxanide</a:t>
            </a:r>
            <a:r>
              <a:rPr lang="en-GB" sz="2000" dirty="0" smtClean="0"/>
              <a:t> </a:t>
            </a:r>
            <a:r>
              <a:rPr lang="en-GB" sz="2000" dirty="0"/>
              <a:t>has also been used </a:t>
            </a:r>
            <a:r>
              <a:rPr lang="en-GB" sz="2000" dirty="0" smtClean="0"/>
              <a:t>successfully</a:t>
            </a:r>
            <a:r>
              <a:rPr lang="en-GB" sz="2000" dirty="0"/>
              <a:t>.</a:t>
            </a:r>
            <a:endParaRPr lang="en-IN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09B-CE90-445B-B08D-0AAB7B45D130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467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 err="1" smtClean="0"/>
              <a:t>Sarcocystis</a:t>
            </a:r>
            <a:r>
              <a:rPr lang="en-IN" b="1" dirty="0" smtClean="0"/>
              <a:t> species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392935"/>
            <a:ext cx="8551481" cy="4886552"/>
          </a:xfrm>
        </p:spPr>
        <p:txBody>
          <a:bodyPr>
            <a:noAutofit/>
          </a:bodyPr>
          <a:lstStyle/>
          <a:p>
            <a:r>
              <a:rPr lang="en-GB" sz="2400" dirty="0"/>
              <a:t>Two well-described species are </a:t>
            </a:r>
            <a:r>
              <a:rPr lang="en-GB" sz="2400" i="1" dirty="0"/>
              <a:t>S. </a:t>
            </a:r>
            <a:r>
              <a:rPr lang="en-GB" sz="2400" i="1" dirty="0" err="1"/>
              <a:t>hominis</a:t>
            </a:r>
            <a:r>
              <a:rPr lang="en-GB" sz="2400" i="1" dirty="0"/>
              <a:t> (infects cattle</a:t>
            </a:r>
            <a:r>
              <a:rPr lang="en-GB" sz="2400" i="1" dirty="0" smtClean="0"/>
              <a:t>) </a:t>
            </a:r>
            <a:r>
              <a:rPr lang="en-GB" sz="2400" dirty="0" smtClean="0"/>
              <a:t>and </a:t>
            </a:r>
            <a:r>
              <a:rPr lang="en-GB" sz="2400" i="1" dirty="0"/>
              <a:t>S. </a:t>
            </a:r>
            <a:r>
              <a:rPr lang="en-GB" sz="2400" i="1" dirty="0" err="1"/>
              <a:t>suihominis</a:t>
            </a:r>
            <a:r>
              <a:rPr lang="en-GB" sz="2400" i="1" dirty="0"/>
              <a:t> (infects pigs). </a:t>
            </a:r>
            <a:endParaRPr lang="en-GB" sz="2400" i="1" dirty="0" smtClean="0"/>
          </a:p>
          <a:p>
            <a:r>
              <a:rPr lang="en-GB" sz="2400" i="1" dirty="0" smtClean="0"/>
              <a:t>They </a:t>
            </a:r>
            <a:r>
              <a:rPr lang="en-GB" sz="2400" i="1" dirty="0"/>
              <a:t>produce two types </a:t>
            </a:r>
            <a:r>
              <a:rPr lang="en-GB" sz="2400" dirty="0" smtClean="0"/>
              <a:t>of </a:t>
            </a:r>
            <a:r>
              <a:rPr lang="en-GB" sz="2400" dirty="0"/>
              <a:t>human infection: </a:t>
            </a:r>
            <a:endParaRPr lang="en-GB" sz="2400" dirty="0" smtClean="0"/>
          </a:p>
          <a:p>
            <a:pPr lvl="1"/>
            <a:r>
              <a:rPr lang="en-GB" sz="2400" dirty="0" smtClean="0"/>
              <a:t>(</a:t>
            </a:r>
            <a:r>
              <a:rPr lang="en-GB" sz="2400" dirty="0"/>
              <a:t>1) intestinal </a:t>
            </a:r>
            <a:r>
              <a:rPr lang="en-GB" sz="2400" dirty="0" err="1"/>
              <a:t>sarcocystosis</a:t>
            </a:r>
            <a:r>
              <a:rPr lang="en-GB" sz="2400" dirty="0"/>
              <a:t> and </a:t>
            </a:r>
          </a:p>
          <a:p>
            <a:pPr lvl="1"/>
            <a:r>
              <a:rPr lang="en-IN" sz="2400" dirty="0"/>
              <a:t>(2) muscular </a:t>
            </a:r>
            <a:r>
              <a:rPr lang="en-IN" sz="2400" dirty="0" err="1" smtClean="0"/>
              <a:t>sarcocystosis</a:t>
            </a:r>
            <a:endParaRPr lang="en-IN" sz="2400" dirty="0" smtClean="0"/>
          </a:p>
          <a:p>
            <a:r>
              <a:rPr lang="en-GB" sz="2400" dirty="0"/>
              <a:t>It exists in three morphological </a:t>
            </a:r>
            <a:r>
              <a:rPr lang="en-GB" sz="2400" dirty="0" smtClean="0"/>
              <a:t>forms</a:t>
            </a:r>
          </a:p>
          <a:p>
            <a:pPr lvl="1"/>
            <a:r>
              <a:rPr lang="en-GB" sz="2400" dirty="0" smtClean="0"/>
              <a:t>Oocyst</a:t>
            </a:r>
          </a:p>
          <a:p>
            <a:pPr lvl="1"/>
            <a:r>
              <a:rPr lang="en-GB" sz="2400" dirty="0" err="1" smtClean="0"/>
              <a:t>Sarcocyst</a:t>
            </a:r>
            <a:endParaRPr lang="en-GB" sz="2400" dirty="0" smtClean="0"/>
          </a:p>
          <a:p>
            <a:pPr lvl="1"/>
            <a:r>
              <a:rPr lang="en-GB" sz="2400" dirty="0" err="1" smtClean="0"/>
              <a:t>Sporocyst</a:t>
            </a:r>
            <a:endParaRPr lang="en-IN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7C3-F60B-4EB6-BA70-3D5944F6066F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439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L</a:t>
            </a:r>
            <a:r>
              <a:rPr lang="en-IN" b="1" dirty="0" smtClean="0"/>
              <a:t>ife </a:t>
            </a:r>
            <a:r>
              <a:rPr lang="en-IN" b="1" dirty="0"/>
              <a:t>cycle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835" y="374901"/>
            <a:ext cx="3970330" cy="561261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D06-332F-4133-A792-D96FB98232ED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893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57884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Clinical </a:t>
            </a:r>
            <a:r>
              <a:rPr lang="en-IN" b="1" dirty="0"/>
              <a:t>Features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454093"/>
            <a:ext cx="8856890" cy="46217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Intestinal </a:t>
            </a:r>
            <a:r>
              <a:rPr lang="en-IN" b="1" dirty="0" err="1"/>
              <a:t>Sarcocystosis</a:t>
            </a:r>
            <a:endParaRPr lang="en-IN" b="1" dirty="0"/>
          </a:p>
          <a:p>
            <a:r>
              <a:rPr lang="en-GB" dirty="0"/>
              <a:t>It is usually asymptomatic but patient may develop </a:t>
            </a:r>
            <a:r>
              <a:rPr lang="en-GB" dirty="0" smtClean="0"/>
              <a:t>nausea, vomiting</a:t>
            </a:r>
            <a:r>
              <a:rPr lang="en-GB" dirty="0"/>
              <a:t>, abdominal pain and </a:t>
            </a:r>
            <a:r>
              <a:rPr lang="en-GB" dirty="0" err="1"/>
              <a:t>diarrhea</a:t>
            </a:r>
            <a:r>
              <a:rPr lang="en-GB" dirty="0"/>
              <a:t>.</a:t>
            </a:r>
          </a:p>
          <a:p>
            <a:r>
              <a:rPr lang="en-GB" dirty="0" smtClean="0"/>
              <a:t>Symptoms </a:t>
            </a:r>
            <a:r>
              <a:rPr lang="en-GB" dirty="0"/>
              <a:t>appear early after ingestion of beef (</a:t>
            </a:r>
            <a:r>
              <a:rPr lang="en-GB" dirty="0" smtClean="0"/>
              <a:t>3–6 hours</a:t>
            </a:r>
            <a:r>
              <a:rPr lang="en-GB" dirty="0"/>
              <a:t>) than pork (24 hours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dirty="0" smtClean="0"/>
              <a:t>Prevalence is 2–10</a:t>
            </a:r>
            <a:r>
              <a:rPr lang="en-GB" dirty="0"/>
              <a:t>% throughout the world, including </a:t>
            </a:r>
            <a:r>
              <a:rPr lang="en-GB" dirty="0" smtClean="0"/>
              <a:t>India.</a:t>
            </a:r>
          </a:p>
          <a:p>
            <a:pPr marL="0" indent="0">
              <a:buNone/>
            </a:pPr>
            <a:r>
              <a:rPr lang="en-IN" b="1" dirty="0" smtClean="0"/>
              <a:t>Muscular </a:t>
            </a:r>
            <a:r>
              <a:rPr lang="en-IN" b="1" dirty="0" err="1"/>
              <a:t>Sarcocystosis</a:t>
            </a:r>
            <a:endParaRPr lang="en-IN" b="1" dirty="0"/>
          </a:p>
          <a:p>
            <a:r>
              <a:rPr lang="en-GB" dirty="0"/>
              <a:t>It is also usually asymptomatic; symptoms depend on </a:t>
            </a:r>
            <a:r>
              <a:rPr lang="en-GB" dirty="0" smtClean="0"/>
              <a:t>the size </a:t>
            </a:r>
            <a:r>
              <a:rPr lang="en-GB" dirty="0"/>
              <a:t>of the muscle cysts that varies from 50 µm to 5 </a:t>
            </a:r>
            <a:r>
              <a:rPr lang="en-GB" dirty="0" smtClean="0"/>
              <a:t>cm.</a:t>
            </a:r>
            <a:endParaRPr lang="en-GB" dirty="0"/>
          </a:p>
          <a:p>
            <a:r>
              <a:rPr lang="en-GB" dirty="0" smtClean="0"/>
              <a:t>Larger </a:t>
            </a:r>
            <a:r>
              <a:rPr lang="en-GB" dirty="0"/>
              <a:t>cysts can cause muscle pain, weak ness in </a:t>
            </a:r>
            <a:r>
              <a:rPr lang="en-GB" dirty="0" smtClean="0"/>
              <a:t>muscle or </a:t>
            </a:r>
            <a:r>
              <a:rPr lang="en-GB" dirty="0"/>
              <a:t>rarely focal myositis and eosinophilic </a:t>
            </a:r>
            <a:r>
              <a:rPr lang="en-GB" dirty="0" smtClean="0"/>
              <a:t>myositis.</a:t>
            </a:r>
            <a:endParaRPr lang="en-GB" dirty="0"/>
          </a:p>
          <a:p>
            <a:r>
              <a:rPr lang="en-GB" dirty="0" smtClean="0"/>
              <a:t>Myocarditis </a:t>
            </a:r>
            <a:r>
              <a:rPr lang="en-GB" dirty="0"/>
              <a:t>and pericarditis </a:t>
            </a:r>
            <a:r>
              <a:rPr lang="en-GB" dirty="0" smtClean="0"/>
              <a:t>occur rarely</a:t>
            </a:r>
            <a:endParaRPr lang="en-GB" dirty="0"/>
          </a:p>
          <a:p>
            <a:r>
              <a:rPr lang="en-GB" dirty="0" smtClean="0"/>
              <a:t>It </a:t>
            </a:r>
            <a:r>
              <a:rPr lang="en-GB" dirty="0"/>
              <a:t>has been associated with malignancies, </a:t>
            </a:r>
            <a:r>
              <a:rPr lang="en-GB" dirty="0" smtClean="0"/>
              <a:t>primarily involving </a:t>
            </a:r>
            <a:r>
              <a:rPr lang="en-GB" dirty="0"/>
              <a:t>the tongue and </a:t>
            </a:r>
            <a:r>
              <a:rPr lang="en-GB" dirty="0" smtClean="0"/>
              <a:t>nasopharynx.</a:t>
            </a:r>
            <a:endParaRPr lang="en-GB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30F2-CCC8-4AFA-A6D9-ABCEC65CFA8A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365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L</a:t>
            </a:r>
            <a:r>
              <a:rPr lang="en-IN" b="1" dirty="0" smtClean="0"/>
              <a:t>aboratory </a:t>
            </a:r>
            <a:r>
              <a:rPr lang="en-IN" b="1" dirty="0"/>
              <a:t>diagnosis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75" y="1189326"/>
            <a:ext cx="8557666" cy="50901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1600" b="1" dirty="0" smtClean="0"/>
              <a:t>Intestinal </a:t>
            </a:r>
            <a:r>
              <a:rPr lang="en-IN" sz="1600" b="1" dirty="0" err="1" smtClean="0"/>
              <a:t>Sarcocystosis</a:t>
            </a:r>
            <a:endParaRPr lang="en-IN" sz="1600" b="1" dirty="0"/>
          </a:p>
          <a:p>
            <a:r>
              <a:rPr lang="en-IN" sz="1600" dirty="0" smtClean="0"/>
              <a:t>Stool examination- demonstrating the </a:t>
            </a:r>
            <a:r>
              <a:rPr lang="en-GB" sz="1600" dirty="0" err="1" smtClean="0"/>
              <a:t>sporocysts</a:t>
            </a:r>
            <a:r>
              <a:rPr lang="en-GB" sz="1600" dirty="0" smtClean="0"/>
              <a:t> or </a:t>
            </a:r>
            <a:r>
              <a:rPr lang="en-GB" sz="1600" dirty="0" err="1" smtClean="0"/>
              <a:t>sporulating</a:t>
            </a:r>
            <a:r>
              <a:rPr lang="en-GB" sz="1600" dirty="0" smtClean="0"/>
              <a:t> oocysts of </a:t>
            </a:r>
            <a:r>
              <a:rPr lang="en-GB" sz="1600" i="1" dirty="0" err="1" smtClean="0"/>
              <a:t>Sarcocystis</a:t>
            </a:r>
            <a:r>
              <a:rPr lang="en-GB" sz="1600" i="1" dirty="0" smtClean="0"/>
              <a:t>. </a:t>
            </a:r>
            <a:r>
              <a:rPr lang="en-IN" sz="1600" dirty="0" smtClean="0"/>
              <a:t>Zinc </a:t>
            </a:r>
            <a:r>
              <a:rPr lang="en-IN" sz="1600" dirty="0" err="1" smtClean="0"/>
              <a:t>sulfate</a:t>
            </a:r>
            <a:r>
              <a:rPr lang="en-IN" sz="1600" dirty="0" smtClean="0"/>
              <a:t> flotation is done if parasite count is low.</a:t>
            </a:r>
          </a:p>
          <a:p>
            <a:pPr marL="0" indent="0">
              <a:buNone/>
            </a:pPr>
            <a:r>
              <a:rPr lang="en-IN" sz="1600" b="1" dirty="0"/>
              <a:t>M</a:t>
            </a:r>
            <a:r>
              <a:rPr lang="en-IN" sz="1600" b="1" dirty="0" smtClean="0"/>
              <a:t>uscular </a:t>
            </a:r>
            <a:r>
              <a:rPr lang="en-IN" sz="1600" b="1" dirty="0" err="1"/>
              <a:t>Sarcocystosis</a:t>
            </a:r>
            <a:endParaRPr lang="en-IN" sz="1600" b="1" dirty="0"/>
          </a:p>
          <a:p>
            <a:r>
              <a:rPr lang="en-IN" sz="1600" dirty="0" smtClean="0"/>
              <a:t>histological examination- </a:t>
            </a:r>
            <a:r>
              <a:rPr lang="en-GB" sz="1600" dirty="0" smtClean="0"/>
              <a:t>They </a:t>
            </a:r>
            <a:r>
              <a:rPr lang="en-GB" sz="1600" dirty="0"/>
              <a:t>measure 100–325 µm in size, con </a:t>
            </a:r>
            <a:r>
              <a:rPr lang="en-GB" sz="1600" dirty="0" err="1"/>
              <a:t>tain</a:t>
            </a:r>
            <a:r>
              <a:rPr lang="en-GB" sz="1600" dirty="0"/>
              <a:t> </a:t>
            </a:r>
            <a:r>
              <a:rPr lang="en-GB" sz="1600" dirty="0" smtClean="0"/>
              <a:t>numerous PAS </a:t>
            </a:r>
            <a:r>
              <a:rPr lang="en-GB" sz="1600" dirty="0"/>
              <a:t>positive bright red </a:t>
            </a:r>
            <a:r>
              <a:rPr lang="en-GB" sz="1600" dirty="0" err="1"/>
              <a:t>bradyzoites</a:t>
            </a:r>
            <a:r>
              <a:rPr lang="en-GB" sz="1600" dirty="0"/>
              <a:t> measuring 7–16 </a:t>
            </a:r>
            <a:r>
              <a:rPr lang="en-GB" sz="1600" dirty="0" smtClean="0"/>
              <a:t>µm.</a:t>
            </a:r>
            <a:endParaRPr lang="en-IN" sz="1600" dirty="0" smtClean="0"/>
          </a:p>
          <a:p>
            <a:endParaRPr lang="en-I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39" y="3366096"/>
            <a:ext cx="7094257" cy="18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074" y="5246898"/>
            <a:ext cx="58027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12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(</a:t>
            </a:r>
            <a:r>
              <a:rPr lang="en-IN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A) Oocyst containing two </a:t>
            </a:r>
            <a:r>
              <a:rPr lang="en-IN" sz="12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sporocysts</a:t>
            </a:r>
            <a:r>
              <a:rPr lang="en-IN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 in saline mount; (B) </a:t>
            </a:r>
            <a:r>
              <a:rPr lang="en-IN" sz="12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Sporocysts</a:t>
            </a:r>
            <a:r>
              <a:rPr lang="en-IN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 containing </a:t>
            </a:r>
            <a:r>
              <a:rPr lang="en-IN" sz="12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sporozoites</a:t>
            </a:r>
            <a:r>
              <a:rPr lang="en-IN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 in </a:t>
            </a:r>
            <a:r>
              <a:rPr lang="en-IN" sz="12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saline mount</a:t>
            </a:r>
            <a:r>
              <a:rPr lang="en-IN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; (C) </a:t>
            </a:r>
            <a:r>
              <a:rPr lang="en-IN" sz="12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Sporocysts</a:t>
            </a:r>
            <a:r>
              <a:rPr lang="en-IN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IN" sz="12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autofluoresce</a:t>
            </a:r>
            <a:r>
              <a:rPr lang="en-IN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 under UV </a:t>
            </a:r>
            <a:r>
              <a:rPr lang="en-IN" sz="12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(</a:t>
            </a:r>
            <a:r>
              <a:rPr lang="en-IN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D) </a:t>
            </a:r>
            <a:r>
              <a:rPr lang="en-IN" sz="12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Sarcocysts</a:t>
            </a:r>
            <a:r>
              <a:rPr lang="en-IN" sz="1200" dirty="0">
                <a:solidFill>
                  <a:srgbClr val="231F20"/>
                </a:solidFill>
                <a:latin typeface="Yu Gothic UI" panose="020B0500000000000000" pitchFamily="34" charset="-128"/>
              </a:rPr>
              <a:t> in skeletal muscle biopsy</a:t>
            </a:r>
            <a:endParaRPr lang="en-IN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4C3-1AE8-4ECC-BA21-3D1E25F640E0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533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2"/>
            <a:ext cx="8093366" cy="44793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No specific treatment for </a:t>
            </a:r>
            <a:r>
              <a:rPr lang="en-GB" dirty="0" err="1"/>
              <a:t>Sarcocystis</a:t>
            </a:r>
            <a:r>
              <a:rPr lang="en-GB" dirty="0"/>
              <a:t> infection is known.</a:t>
            </a:r>
          </a:p>
          <a:p>
            <a:r>
              <a:rPr lang="en-GB" dirty="0"/>
              <a:t>Infection, if symptomatic, is generally </a:t>
            </a:r>
            <a:r>
              <a:rPr lang="en-GB" dirty="0" smtClean="0"/>
              <a:t>self-limited.</a:t>
            </a:r>
            <a:endParaRPr lang="en-GB" dirty="0"/>
          </a:p>
          <a:p>
            <a:r>
              <a:rPr lang="en-GB" dirty="0" err="1" smtClean="0"/>
              <a:t>Cotrimoxazole</a:t>
            </a:r>
            <a:r>
              <a:rPr lang="en-GB" dirty="0"/>
              <a:t>, </a:t>
            </a:r>
            <a:r>
              <a:rPr lang="en-GB" dirty="0" err="1"/>
              <a:t>furazolidone</a:t>
            </a:r>
            <a:r>
              <a:rPr lang="en-GB" dirty="0"/>
              <a:t> and </a:t>
            </a:r>
            <a:r>
              <a:rPr lang="en-GB" dirty="0" err="1"/>
              <a:t>albendazole</a:t>
            </a:r>
            <a:r>
              <a:rPr lang="en-GB" dirty="0"/>
              <a:t> are used, but </a:t>
            </a:r>
            <a:r>
              <a:rPr lang="en-GB" dirty="0" smtClean="0"/>
              <a:t>their </a:t>
            </a:r>
            <a:r>
              <a:rPr lang="en-IN" dirty="0" smtClean="0"/>
              <a:t>efficacy </a:t>
            </a:r>
            <a:r>
              <a:rPr lang="en-IN" dirty="0"/>
              <a:t>is </a:t>
            </a:r>
            <a:r>
              <a:rPr lang="en-IN" dirty="0" smtClean="0"/>
              <a:t>doubtful.</a:t>
            </a:r>
            <a:endParaRPr lang="en-IN" dirty="0"/>
          </a:p>
          <a:p>
            <a:r>
              <a:rPr lang="en-GB" dirty="0" smtClean="0"/>
              <a:t>Corticosteroids </a:t>
            </a:r>
            <a:r>
              <a:rPr lang="en-GB" dirty="0"/>
              <a:t>may provide symptomatic relief in cases </a:t>
            </a:r>
            <a:r>
              <a:rPr lang="en-GB" dirty="0" smtClean="0"/>
              <a:t>of </a:t>
            </a:r>
            <a:r>
              <a:rPr lang="en-IN" dirty="0" smtClean="0"/>
              <a:t>eosinophilic </a:t>
            </a:r>
            <a:r>
              <a:rPr lang="en-IN" dirty="0"/>
              <a:t>myositis.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52CA-D99F-44B6-8BC8-1A8210A15CC4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028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0901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000" i="1" dirty="0"/>
              <a:t>Toxoplasma </a:t>
            </a:r>
            <a:r>
              <a:rPr lang="en-IN" sz="2000" i="1" dirty="0" err="1"/>
              <a:t>gondii</a:t>
            </a:r>
            <a:r>
              <a:rPr lang="en-IN" sz="2000" i="1" dirty="0"/>
              <a:t> is an obligate intracellular </a:t>
            </a:r>
            <a:r>
              <a:rPr lang="en-IN" sz="2000" i="1" dirty="0" smtClean="0"/>
              <a:t>parasite </a:t>
            </a:r>
            <a:r>
              <a:rPr lang="en-GB" sz="2000" dirty="0" smtClean="0"/>
              <a:t>affecting </a:t>
            </a:r>
            <a:r>
              <a:rPr lang="en-GB" sz="2000" dirty="0"/>
              <a:t>a wide range of mammals and birds </a:t>
            </a:r>
            <a:r>
              <a:rPr lang="en-GB" sz="2000" dirty="0" smtClean="0"/>
              <a:t>including </a:t>
            </a:r>
            <a:r>
              <a:rPr lang="en-IN" sz="2000" dirty="0" smtClean="0"/>
              <a:t>humans.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Charles Nicolle and Louis </a:t>
            </a:r>
            <a:r>
              <a:rPr lang="en-GB" sz="2000" dirty="0" err="1"/>
              <a:t>Manceaux</a:t>
            </a:r>
            <a:r>
              <a:rPr lang="en-GB" sz="2000" dirty="0"/>
              <a:t> (1908) were </a:t>
            </a:r>
            <a:r>
              <a:rPr lang="en-GB" sz="2000" dirty="0" smtClean="0"/>
              <a:t>the first </a:t>
            </a:r>
            <a:r>
              <a:rPr lang="en-GB" sz="2000" dirty="0"/>
              <a:t>to discover </a:t>
            </a:r>
            <a:r>
              <a:rPr lang="en-GB" sz="2000" i="1" dirty="0"/>
              <a:t>T. </a:t>
            </a:r>
            <a:r>
              <a:rPr lang="en-GB" sz="2000" i="1" dirty="0" err="1"/>
              <a:t>gondii</a:t>
            </a:r>
            <a:r>
              <a:rPr lang="en-GB" sz="2000" i="1" dirty="0"/>
              <a:t> in Tunisia from a North </a:t>
            </a:r>
            <a:r>
              <a:rPr lang="en-GB" sz="2000" i="1" dirty="0" smtClean="0"/>
              <a:t>African </a:t>
            </a:r>
            <a:r>
              <a:rPr lang="en-GB" sz="2000" dirty="0" smtClean="0"/>
              <a:t>rodent </a:t>
            </a:r>
            <a:r>
              <a:rPr lang="en-GB" sz="2000" dirty="0"/>
              <a:t>called as </a:t>
            </a:r>
            <a:r>
              <a:rPr lang="en-GB" sz="2000" i="1" dirty="0" err="1"/>
              <a:t>Ctenodactylus</a:t>
            </a:r>
            <a:r>
              <a:rPr lang="en-GB" sz="2000" i="1" dirty="0"/>
              <a:t> </a:t>
            </a:r>
            <a:r>
              <a:rPr lang="en-GB" sz="2000" i="1" dirty="0" smtClean="0"/>
              <a:t>gundi.</a:t>
            </a:r>
            <a:endParaRPr lang="en-GB" sz="2000" i="1" dirty="0"/>
          </a:p>
          <a:p>
            <a:pPr>
              <a:lnSpc>
                <a:spcPct val="150000"/>
              </a:lnSpc>
            </a:pPr>
            <a:r>
              <a:rPr lang="en-GB" sz="2000" dirty="0" smtClean="0"/>
              <a:t>The </a:t>
            </a:r>
            <a:r>
              <a:rPr lang="en-GB" sz="2000" dirty="0"/>
              <a:t>name </a:t>
            </a:r>
            <a:r>
              <a:rPr lang="en-GB" sz="2000" i="1" dirty="0"/>
              <a:t>Toxoplasma is derived from a Greek </a:t>
            </a:r>
            <a:r>
              <a:rPr lang="en-GB" sz="2000" i="1" dirty="0" smtClean="0"/>
              <a:t>word </a:t>
            </a:r>
            <a:r>
              <a:rPr lang="en-GB" sz="2000" dirty="0" smtClean="0"/>
              <a:t>“</a:t>
            </a:r>
            <a:r>
              <a:rPr lang="en-GB" sz="2000" i="1" dirty="0" err="1" smtClean="0"/>
              <a:t>Toxon</a:t>
            </a:r>
            <a:r>
              <a:rPr lang="en-GB" sz="2000" i="1" dirty="0"/>
              <a:t>” meaning arc or bow referring to the curved </a:t>
            </a:r>
            <a:r>
              <a:rPr lang="en-GB" sz="2000" i="1" dirty="0" smtClean="0"/>
              <a:t> </a:t>
            </a:r>
            <a:r>
              <a:rPr lang="en-GB" sz="2000" dirty="0" smtClean="0"/>
              <a:t>shape </a:t>
            </a:r>
            <a:r>
              <a:rPr lang="en-GB" sz="2000" dirty="0"/>
              <a:t>of the </a:t>
            </a:r>
            <a:r>
              <a:rPr lang="en-GB" sz="2000" dirty="0" err="1"/>
              <a:t>trophozoites</a:t>
            </a:r>
            <a:r>
              <a:rPr lang="en-GB" sz="2000" dirty="0"/>
              <a:t> (</a:t>
            </a:r>
            <a:r>
              <a:rPr lang="en-GB" sz="2000" dirty="0" err="1"/>
              <a:t>tachyzoites</a:t>
            </a:r>
            <a:r>
              <a:rPr lang="en-GB" sz="2000" dirty="0"/>
              <a:t>).</a:t>
            </a:r>
            <a:endParaRPr lang="en-IN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1197-5CB3-45EB-9461-7EBC2ADCA157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50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Morphology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1"/>
            <a:ext cx="8398774" cy="46829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It </a:t>
            </a:r>
            <a:r>
              <a:rPr lang="en-GB" dirty="0"/>
              <a:t>exists in </a:t>
            </a:r>
            <a:r>
              <a:rPr lang="en-GB" dirty="0" smtClean="0"/>
              <a:t>3 </a:t>
            </a:r>
            <a:r>
              <a:rPr lang="en-GB" dirty="0"/>
              <a:t>morphological </a:t>
            </a:r>
            <a:r>
              <a:rPr lang="en-GB" dirty="0" smtClean="0"/>
              <a:t>forms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</a:t>
            </a:r>
            <a:r>
              <a:rPr lang="en-GB" dirty="0" smtClean="0"/>
              <a:t>wo </a:t>
            </a:r>
            <a:r>
              <a:rPr lang="en-GB" dirty="0"/>
              <a:t>asexual </a:t>
            </a:r>
            <a:r>
              <a:rPr lang="en-GB" dirty="0" smtClean="0"/>
              <a:t>forms (</a:t>
            </a:r>
            <a:r>
              <a:rPr lang="en-GB" dirty="0" err="1" smtClean="0"/>
              <a:t>tachyzoite</a:t>
            </a:r>
            <a:r>
              <a:rPr lang="en-GB" dirty="0" smtClean="0"/>
              <a:t> </a:t>
            </a:r>
            <a:r>
              <a:rPr lang="en-GB" dirty="0"/>
              <a:t>and tissue cyst) </a:t>
            </a: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en-GB" dirty="0" smtClean="0"/>
              <a:t>One </a:t>
            </a:r>
            <a:r>
              <a:rPr lang="en-GB" dirty="0"/>
              <a:t>sexual form (oocyst). 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33CB-7368-4403-9A3C-E4C99DB9C843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9491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IN" b="1" dirty="0" err="1"/>
              <a:t>Tachyzoite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782114"/>
            <a:ext cx="8856889" cy="60758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GB" sz="1600" dirty="0"/>
              <a:t>It is an actively multiplying form (</a:t>
            </a:r>
            <a:r>
              <a:rPr lang="en-GB" sz="1600" dirty="0" err="1"/>
              <a:t>trophozoite</a:t>
            </a:r>
            <a:r>
              <a:rPr lang="en-GB" sz="1600" dirty="0"/>
              <a:t>), </a:t>
            </a:r>
            <a:r>
              <a:rPr lang="en-IN" sz="1600" dirty="0" smtClean="0"/>
              <a:t>in </a:t>
            </a:r>
            <a:r>
              <a:rPr lang="en-IN" sz="1600" dirty="0"/>
              <a:t>acute infection.</a:t>
            </a:r>
          </a:p>
          <a:p>
            <a:pPr>
              <a:lnSpc>
                <a:spcPct val="170000"/>
              </a:lnSpc>
            </a:pPr>
            <a:r>
              <a:rPr lang="en-GB" sz="1600" b="1" dirty="0" smtClean="0"/>
              <a:t>Crescent </a:t>
            </a:r>
            <a:r>
              <a:rPr lang="en-GB" sz="1600" b="1" dirty="0"/>
              <a:t>shaped, having a pointed anterior end and </a:t>
            </a:r>
            <a:r>
              <a:rPr lang="en-GB" sz="1600" b="1" dirty="0" smtClean="0"/>
              <a:t>a </a:t>
            </a:r>
            <a:r>
              <a:rPr lang="en-IN" sz="1600" dirty="0" smtClean="0"/>
              <a:t>rounded </a:t>
            </a:r>
            <a:r>
              <a:rPr lang="en-IN" sz="1600" dirty="0"/>
              <a:t>posterior </a:t>
            </a:r>
            <a:r>
              <a:rPr lang="en-IN" sz="1600" dirty="0" smtClean="0"/>
              <a:t>end.</a:t>
            </a:r>
          </a:p>
          <a:p>
            <a:pPr>
              <a:lnSpc>
                <a:spcPct val="170000"/>
              </a:lnSpc>
            </a:pPr>
            <a:r>
              <a:rPr lang="en-GB" sz="1600" dirty="0" smtClean="0"/>
              <a:t>4–8 </a:t>
            </a:r>
            <a:r>
              <a:rPr lang="en-GB" sz="1600" dirty="0"/>
              <a:t>µm in length and 2–3 </a:t>
            </a:r>
            <a:r>
              <a:rPr lang="en-GB" sz="1600" dirty="0" smtClean="0"/>
              <a:t>µm in </a:t>
            </a:r>
            <a:r>
              <a:rPr lang="en-GB" sz="1600" dirty="0"/>
              <a:t>breadth; contains </a:t>
            </a:r>
            <a:r>
              <a:rPr lang="en-GB" sz="1600" b="1" dirty="0" smtClean="0"/>
              <a:t>a round </a:t>
            </a:r>
            <a:r>
              <a:rPr lang="en-GB" sz="1600" dirty="0" smtClean="0"/>
              <a:t>nucleus </a:t>
            </a:r>
            <a:r>
              <a:rPr lang="en-GB" sz="1600" dirty="0"/>
              <a:t>situated between </a:t>
            </a:r>
            <a:r>
              <a:rPr lang="en-GB" sz="1600" dirty="0" err="1"/>
              <a:t>center</a:t>
            </a:r>
            <a:r>
              <a:rPr lang="en-GB" sz="1600" dirty="0"/>
              <a:t> and posterior </a:t>
            </a:r>
            <a:r>
              <a:rPr lang="en-GB" sz="1600" dirty="0" smtClean="0"/>
              <a:t>end.</a:t>
            </a:r>
            <a:endParaRPr lang="en-GB" sz="1600" dirty="0"/>
          </a:p>
          <a:p>
            <a:pPr>
              <a:lnSpc>
                <a:spcPct val="170000"/>
              </a:lnSpc>
            </a:pPr>
            <a:r>
              <a:rPr lang="en-GB" sz="1600" dirty="0" smtClean="0"/>
              <a:t>At </a:t>
            </a:r>
            <a:r>
              <a:rPr lang="en-GB" sz="1600" dirty="0"/>
              <a:t>the anterior end, the </a:t>
            </a:r>
            <a:r>
              <a:rPr lang="en-GB" sz="1600" dirty="0" err="1"/>
              <a:t>tachyzoites</a:t>
            </a:r>
            <a:r>
              <a:rPr lang="en-GB" sz="1600" dirty="0"/>
              <a:t> contain </a:t>
            </a:r>
            <a:r>
              <a:rPr lang="en-GB" sz="1600" dirty="0" smtClean="0"/>
              <a:t>special organelles </a:t>
            </a:r>
            <a:r>
              <a:rPr lang="en-GB" sz="1600" dirty="0"/>
              <a:t>like </a:t>
            </a:r>
            <a:r>
              <a:rPr lang="en-GB" sz="1600" dirty="0" err="1"/>
              <a:t>rhoptries</a:t>
            </a:r>
            <a:r>
              <a:rPr lang="en-GB" sz="1600" dirty="0"/>
              <a:t>, and </a:t>
            </a:r>
            <a:r>
              <a:rPr lang="en-GB" sz="1600" dirty="0" err="1" smtClean="0"/>
              <a:t>micronemes</a:t>
            </a:r>
            <a:r>
              <a:rPr lang="en-GB" sz="1600" dirty="0" smtClean="0"/>
              <a:t> </a:t>
            </a:r>
            <a:r>
              <a:rPr lang="en-GB" sz="1600" dirty="0"/>
              <a:t>which </a:t>
            </a:r>
            <a:r>
              <a:rPr lang="en-GB" sz="1600" dirty="0" smtClean="0"/>
              <a:t>are crucial </a:t>
            </a:r>
            <a:r>
              <a:rPr lang="en-GB" sz="1600" dirty="0"/>
              <a:t>for the adhesion and invasion into the host </a:t>
            </a:r>
            <a:r>
              <a:rPr lang="en-GB" sz="1600" dirty="0" smtClean="0"/>
              <a:t>cell.</a:t>
            </a:r>
            <a:endParaRPr lang="en-GB" sz="1600" dirty="0"/>
          </a:p>
          <a:p>
            <a:pPr>
              <a:lnSpc>
                <a:spcPct val="170000"/>
              </a:lnSpc>
            </a:pPr>
            <a:r>
              <a:rPr lang="en-GB" sz="1600" dirty="0" smtClean="0"/>
              <a:t>Inside </a:t>
            </a:r>
            <a:r>
              <a:rPr lang="en-GB" sz="1600" dirty="0"/>
              <a:t>the host cell, </a:t>
            </a:r>
            <a:r>
              <a:rPr lang="en-GB" sz="1600" dirty="0" err="1"/>
              <a:t>tachyzoites</a:t>
            </a:r>
            <a:r>
              <a:rPr lang="en-GB" sz="1600" dirty="0"/>
              <a:t> are </a:t>
            </a:r>
            <a:r>
              <a:rPr lang="en-GB" sz="1600" dirty="0" smtClean="0"/>
              <a:t>surrounded </a:t>
            </a:r>
            <a:r>
              <a:rPr lang="en-GB" sz="1600" dirty="0"/>
              <a:t>by </a:t>
            </a:r>
            <a:r>
              <a:rPr lang="en-GB" sz="1600" dirty="0" smtClean="0"/>
              <a:t>a </a:t>
            </a:r>
            <a:r>
              <a:rPr lang="en-GB" sz="1600" dirty="0" err="1" smtClean="0"/>
              <a:t>parasitophorous</a:t>
            </a:r>
            <a:r>
              <a:rPr lang="en-GB" sz="1600" dirty="0" smtClean="0"/>
              <a:t> </a:t>
            </a:r>
            <a:r>
              <a:rPr lang="en-GB" sz="1600" dirty="0"/>
              <a:t>vacuole within which they </a:t>
            </a:r>
            <a:r>
              <a:rPr lang="en-GB" sz="1600" dirty="0" smtClean="0"/>
              <a:t>divide asexually </a:t>
            </a:r>
            <a:r>
              <a:rPr lang="en-GB" sz="1600" dirty="0"/>
              <a:t>by a process called as </a:t>
            </a:r>
            <a:r>
              <a:rPr lang="en-GB" sz="1600" b="1" dirty="0"/>
              <a:t>internal budding </a:t>
            </a:r>
            <a:r>
              <a:rPr lang="en-GB" sz="1600" b="1" dirty="0" smtClean="0"/>
              <a:t>or </a:t>
            </a:r>
            <a:r>
              <a:rPr lang="en-GB" sz="1600" b="1" dirty="0" err="1" smtClean="0"/>
              <a:t>endodyogeny</a:t>
            </a:r>
            <a:r>
              <a:rPr lang="en-GB" sz="1600" b="1" dirty="0" smtClean="0"/>
              <a:t> </a:t>
            </a:r>
            <a:r>
              <a:rPr lang="en-GB" sz="1600" b="1" dirty="0"/>
              <a:t>by which daughter </a:t>
            </a:r>
            <a:r>
              <a:rPr lang="en-GB" sz="1600" b="1" dirty="0" err="1"/>
              <a:t>trophozoites</a:t>
            </a:r>
            <a:r>
              <a:rPr lang="en-GB" sz="1600" b="1" dirty="0"/>
              <a:t> </a:t>
            </a:r>
            <a:r>
              <a:rPr lang="en-GB" sz="1600" b="1" dirty="0" smtClean="0"/>
              <a:t>are </a:t>
            </a:r>
            <a:r>
              <a:rPr lang="en-GB" sz="1600" dirty="0" smtClean="0"/>
              <a:t>formed </a:t>
            </a:r>
            <a:r>
              <a:rPr lang="en-GB" sz="1600" dirty="0"/>
              <a:t>within the parent </a:t>
            </a:r>
            <a:r>
              <a:rPr lang="en-GB" sz="1600" dirty="0" smtClean="0"/>
              <a:t>cell.</a:t>
            </a:r>
          </a:p>
          <a:p>
            <a:pPr>
              <a:lnSpc>
                <a:spcPct val="170000"/>
              </a:lnSpc>
            </a:pPr>
            <a:r>
              <a:rPr lang="en-GB" sz="1600" dirty="0" smtClean="0"/>
              <a:t>Host </a:t>
            </a:r>
            <a:r>
              <a:rPr lang="en-GB" sz="1600" dirty="0"/>
              <a:t>cell becomes distended by the </a:t>
            </a:r>
            <a:r>
              <a:rPr lang="en-GB" sz="1600" dirty="0" smtClean="0"/>
              <a:t>proliferating </a:t>
            </a:r>
            <a:r>
              <a:rPr lang="en-GB" sz="1600" dirty="0" err="1" smtClean="0"/>
              <a:t>tachyzoites</a:t>
            </a:r>
            <a:r>
              <a:rPr lang="en-GB" sz="1600" dirty="0" smtClean="0"/>
              <a:t> </a:t>
            </a:r>
            <a:r>
              <a:rPr lang="en-GB" sz="1600" dirty="0"/>
              <a:t>and appears as </a:t>
            </a:r>
            <a:r>
              <a:rPr lang="en-GB" sz="1600" b="1" dirty="0" err="1" smtClean="0"/>
              <a:t>pseudocyst</a:t>
            </a:r>
            <a:r>
              <a:rPr lang="en-GB" sz="1600" b="1" dirty="0" smtClean="0"/>
              <a:t>.</a:t>
            </a:r>
            <a:r>
              <a:rPr lang="en-GB" sz="1600" b="1" dirty="0"/>
              <a:t> </a:t>
            </a:r>
            <a:r>
              <a:rPr lang="en-GB" sz="1600" dirty="0" smtClean="0"/>
              <a:t>They </a:t>
            </a:r>
            <a:r>
              <a:rPr lang="en-GB" sz="1600" dirty="0"/>
              <a:t>are not strongly PAS positive. </a:t>
            </a:r>
            <a:endParaRPr lang="en-GB" sz="1600" dirty="0" smtClean="0"/>
          </a:p>
          <a:p>
            <a:pPr>
              <a:lnSpc>
                <a:spcPct val="170000"/>
              </a:lnSpc>
            </a:pPr>
            <a:endParaRPr lang="en-IN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1511" y="925253"/>
            <a:ext cx="763525" cy="916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53C8-535C-461B-B99A-1ECD6FDAB1AA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061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5" y="14591"/>
            <a:ext cx="1699525" cy="21038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1600" b="1" dirty="0"/>
              <a:t>Tissue </a:t>
            </a:r>
            <a:r>
              <a:rPr lang="en-IN" sz="1600" b="1" dirty="0" smtClean="0"/>
              <a:t>cyst</a:t>
            </a:r>
          </a:p>
          <a:p>
            <a:r>
              <a:rPr lang="en-GB" sz="1600" dirty="0" smtClean="0"/>
              <a:t>It </a:t>
            </a:r>
            <a:r>
              <a:rPr lang="en-GB" sz="1600" dirty="0"/>
              <a:t>is the resting stage of the parasite, </a:t>
            </a:r>
            <a:r>
              <a:rPr lang="en-GB" sz="1600" dirty="0" smtClean="0"/>
              <a:t>seen </a:t>
            </a:r>
            <a:r>
              <a:rPr lang="en-GB" sz="1600" dirty="0"/>
              <a:t>in </a:t>
            </a:r>
            <a:r>
              <a:rPr lang="en-GB" sz="1600" dirty="0" smtClean="0"/>
              <a:t>chronic </a:t>
            </a:r>
            <a:r>
              <a:rPr lang="en-IN" sz="1600" dirty="0" smtClean="0"/>
              <a:t>infections.</a:t>
            </a:r>
          </a:p>
          <a:p>
            <a:r>
              <a:rPr lang="en-GB" sz="1600" dirty="0"/>
              <a:t>Tissue cysts </a:t>
            </a:r>
            <a:r>
              <a:rPr lang="en-GB" sz="1600" dirty="0" smtClean="0"/>
              <a:t>measures </a:t>
            </a:r>
            <a:r>
              <a:rPr lang="en-GB" sz="1600" dirty="0"/>
              <a:t>2–5 µm in size </a:t>
            </a:r>
            <a:r>
              <a:rPr lang="en-GB" sz="1600" dirty="0" smtClean="0"/>
              <a:t>and </a:t>
            </a:r>
            <a:r>
              <a:rPr lang="en-IN" sz="1600" dirty="0" smtClean="0"/>
              <a:t>contain </a:t>
            </a:r>
            <a:r>
              <a:rPr lang="en-IN" sz="1600" dirty="0"/>
              <a:t>few </a:t>
            </a:r>
            <a:r>
              <a:rPr lang="en-IN" sz="1600" dirty="0" err="1" smtClean="0"/>
              <a:t>bradyzoites</a:t>
            </a:r>
            <a:r>
              <a:rPr lang="en-IN" sz="1600" dirty="0" smtClean="0"/>
              <a:t>.</a:t>
            </a:r>
          </a:p>
          <a:p>
            <a:pPr marL="0" indent="0">
              <a:buNone/>
            </a:pPr>
            <a:r>
              <a:rPr lang="en-GB" sz="1600" b="1" dirty="0" err="1"/>
              <a:t>Bradyzoites</a:t>
            </a:r>
            <a:r>
              <a:rPr lang="en-GB" sz="1600" b="1" dirty="0"/>
              <a:t>: They measure 7 µm in length and 1.5 </a:t>
            </a:r>
            <a:r>
              <a:rPr lang="en-GB" sz="1600" b="1" dirty="0" smtClean="0"/>
              <a:t>µm </a:t>
            </a:r>
            <a:r>
              <a:rPr lang="en-IN" sz="1600" dirty="0" smtClean="0"/>
              <a:t>in </a:t>
            </a:r>
            <a:r>
              <a:rPr lang="en-IN" sz="1600" dirty="0"/>
              <a:t>breadth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More </a:t>
            </a:r>
            <a:r>
              <a:rPr lang="en-GB" sz="1600" dirty="0"/>
              <a:t>slender, crescent shaped with a </a:t>
            </a:r>
            <a:r>
              <a:rPr lang="en-GB" sz="1600" dirty="0" smtClean="0"/>
              <a:t>nucleus </a:t>
            </a:r>
            <a:r>
              <a:rPr lang="en-IN" sz="1600" dirty="0" smtClean="0"/>
              <a:t>situated </a:t>
            </a:r>
            <a:r>
              <a:rPr lang="en-IN" sz="1600" dirty="0"/>
              <a:t>posteriorly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Contains </a:t>
            </a:r>
            <a:r>
              <a:rPr lang="en-GB" sz="1600" dirty="0"/>
              <a:t>several strongly periodic acid-Schiff </a:t>
            </a:r>
            <a:r>
              <a:rPr lang="en-GB" sz="1600" dirty="0" smtClean="0"/>
              <a:t>stain </a:t>
            </a:r>
            <a:r>
              <a:rPr lang="en-IN" sz="1600" dirty="0" smtClean="0"/>
              <a:t>(PAS</a:t>
            </a:r>
            <a:r>
              <a:rPr lang="en-IN" sz="1600" dirty="0"/>
              <a:t>) positive amylopectin granules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Multiply </a:t>
            </a:r>
            <a:r>
              <a:rPr lang="en-GB" sz="1600" dirty="0"/>
              <a:t>slowly with long generation time</a:t>
            </a:r>
          </a:p>
          <a:p>
            <a:r>
              <a:rPr lang="en-IN" sz="1600" dirty="0" smtClean="0"/>
              <a:t>Seen </a:t>
            </a:r>
            <a:r>
              <a:rPr lang="en-IN" sz="1600" dirty="0"/>
              <a:t>in chronic infection</a:t>
            </a:r>
          </a:p>
          <a:p>
            <a:r>
              <a:rPr lang="en-GB" sz="1600" dirty="0" smtClean="0"/>
              <a:t>Conversion </a:t>
            </a:r>
            <a:r>
              <a:rPr lang="en-GB" sz="1600" dirty="0"/>
              <a:t>of the </a:t>
            </a:r>
            <a:r>
              <a:rPr lang="en-GB" sz="1600" dirty="0" err="1"/>
              <a:t>tachyzoites</a:t>
            </a:r>
            <a:r>
              <a:rPr lang="en-GB" sz="1600" dirty="0"/>
              <a:t> to </a:t>
            </a:r>
            <a:r>
              <a:rPr lang="en-GB" sz="1600" dirty="0" err="1"/>
              <a:t>bradyzoites</a:t>
            </a:r>
            <a:r>
              <a:rPr lang="en-GB" sz="1600" dirty="0"/>
              <a:t> can </a:t>
            </a:r>
            <a:r>
              <a:rPr lang="en-GB" sz="1600" dirty="0" smtClean="0"/>
              <a:t>be triggered </a:t>
            </a:r>
            <a:r>
              <a:rPr lang="en-GB" sz="1600" dirty="0"/>
              <a:t>by many factors like interferon-g (IFN-g), nitric </a:t>
            </a:r>
            <a:r>
              <a:rPr lang="en-GB" sz="1600" dirty="0" smtClean="0"/>
              <a:t> oxide </a:t>
            </a:r>
            <a:r>
              <a:rPr lang="en-GB" sz="1600" dirty="0"/>
              <a:t>(NO), heat shock proteins, pH, and </a:t>
            </a:r>
            <a:r>
              <a:rPr lang="en-GB" sz="1600" dirty="0" smtClean="0"/>
              <a:t>temperature </a:t>
            </a:r>
            <a:r>
              <a:rPr lang="en-IN" sz="1600" dirty="0" smtClean="0"/>
              <a:t>changes</a:t>
            </a:r>
            <a:endParaRPr lang="en-IN" sz="1600" dirty="0"/>
          </a:p>
          <a:p>
            <a:r>
              <a:rPr lang="en-GB" sz="1600" dirty="0" smtClean="0"/>
              <a:t>Most </a:t>
            </a:r>
            <a:r>
              <a:rPr lang="en-GB" sz="1600" dirty="0"/>
              <a:t>common site of the tissue cysts—muscles </a:t>
            </a:r>
            <a:r>
              <a:rPr lang="en-GB" sz="1600" dirty="0" smtClean="0"/>
              <a:t>and brain </a:t>
            </a:r>
            <a:r>
              <a:rPr lang="en-GB" sz="1600" dirty="0"/>
              <a:t>(can be found in any organs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207" y="14592"/>
            <a:ext cx="1231211" cy="2035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1042" y="1803972"/>
            <a:ext cx="116089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1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Pseudocyst</a:t>
            </a:r>
            <a:endParaRPr lang="en-IN" sz="1400" dirty="0"/>
          </a:p>
        </p:txBody>
      </p:sp>
      <p:sp>
        <p:nvSpPr>
          <p:cNvPr id="7" name="Rectangle 6"/>
          <p:cNvSpPr/>
          <p:nvPr/>
        </p:nvSpPr>
        <p:spPr>
          <a:xfrm>
            <a:off x="6529855" y="1803971"/>
            <a:ext cx="128913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1600" dirty="0">
                <a:solidFill>
                  <a:srgbClr val="231F20"/>
                </a:solidFill>
                <a:latin typeface="Yu Gothic UI" panose="020B0500000000000000" pitchFamily="34" charset="-128"/>
              </a:rPr>
              <a:t>Tissue </a:t>
            </a:r>
            <a:r>
              <a:rPr lang="en-IN" sz="1600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cyst</a:t>
            </a:r>
            <a:endParaRPr lang="en-IN" sz="16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FC61-C1F0-4FC9-A42B-7F48A7B1FD6F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369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9" y="1596541"/>
            <a:ext cx="4927524" cy="52088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b="1" dirty="0"/>
              <a:t>Oocyst</a:t>
            </a:r>
          </a:p>
          <a:p>
            <a:r>
              <a:rPr lang="en-GB" sz="1800" dirty="0" smtClean="0"/>
              <a:t>Sexual </a:t>
            </a:r>
            <a:r>
              <a:rPr lang="en-GB" sz="1800" dirty="0"/>
              <a:t>form of the parasite found in cats </a:t>
            </a:r>
            <a:r>
              <a:rPr lang="en-GB" sz="1800" dirty="0" smtClean="0"/>
              <a:t>and </a:t>
            </a:r>
            <a:r>
              <a:rPr lang="en-IN" sz="1800" dirty="0" smtClean="0"/>
              <a:t>other </a:t>
            </a:r>
            <a:r>
              <a:rPr lang="en-IN" sz="1800" dirty="0"/>
              <a:t>felines.</a:t>
            </a:r>
          </a:p>
          <a:p>
            <a:r>
              <a:rPr lang="en-GB" sz="1800" dirty="0" smtClean="0"/>
              <a:t>It </a:t>
            </a:r>
            <a:r>
              <a:rPr lang="en-GB" sz="1800" dirty="0"/>
              <a:t>measures 11–14 µm long and 9–11 µm </a:t>
            </a:r>
            <a:r>
              <a:rPr lang="en-GB" sz="1800" dirty="0" err="1" smtClean="0"/>
              <a:t>wide;surrounded</a:t>
            </a:r>
            <a:r>
              <a:rPr lang="en-GB" sz="1800" dirty="0" smtClean="0"/>
              <a:t> </a:t>
            </a:r>
            <a:r>
              <a:rPr lang="en-GB" sz="1800" dirty="0"/>
              <a:t>by a </a:t>
            </a:r>
            <a:r>
              <a:rPr lang="en-GB" sz="1800" dirty="0" err="1" smtClean="0"/>
              <a:t>refractile</a:t>
            </a:r>
            <a:r>
              <a:rPr lang="en-GB" sz="1800" dirty="0" smtClean="0"/>
              <a:t>, double </a:t>
            </a:r>
            <a:r>
              <a:rPr lang="en-GB" sz="1800" dirty="0"/>
              <a:t>layered </a:t>
            </a:r>
            <a:r>
              <a:rPr lang="en-GB" sz="1800" dirty="0" err="1" smtClean="0"/>
              <a:t>colorless</a:t>
            </a:r>
            <a:r>
              <a:rPr lang="en-GB" sz="1800" dirty="0" smtClean="0"/>
              <a:t> </a:t>
            </a:r>
            <a:r>
              <a:rPr lang="en-GB" sz="1800" dirty="0"/>
              <a:t>cyst wall </a:t>
            </a:r>
            <a:endParaRPr lang="en-GB" sz="1800" dirty="0" smtClean="0"/>
          </a:p>
          <a:p>
            <a:r>
              <a:rPr lang="en-GB" sz="1800" dirty="0" err="1" smtClean="0"/>
              <a:t>Unsporulated</a:t>
            </a:r>
            <a:r>
              <a:rPr lang="en-GB" sz="1800" dirty="0" smtClean="0"/>
              <a:t> </a:t>
            </a:r>
            <a:r>
              <a:rPr lang="en-GB" sz="1800" dirty="0"/>
              <a:t>oocyst excreted in cat’s </a:t>
            </a:r>
            <a:r>
              <a:rPr lang="en-GB" sz="1800" dirty="0" err="1"/>
              <a:t>feces</a:t>
            </a:r>
            <a:r>
              <a:rPr lang="en-GB" sz="1800" dirty="0"/>
              <a:t> </a:t>
            </a:r>
            <a:r>
              <a:rPr lang="en-GB" sz="1800" dirty="0" smtClean="0"/>
              <a:t>is </a:t>
            </a:r>
            <a:r>
              <a:rPr lang="en-GB" sz="1800" dirty="0" err="1" smtClean="0"/>
              <a:t>noninfectious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In </a:t>
            </a:r>
            <a:r>
              <a:rPr lang="en-GB" sz="1800" dirty="0"/>
              <a:t>the </a:t>
            </a:r>
            <a:r>
              <a:rPr lang="en-GB" sz="1800" dirty="0" smtClean="0"/>
              <a:t>environment</a:t>
            </a:r>
            <a:r>
              <a:rPr lang="en-GB" sz="1800" dirty="0"/>
              <a:t>, </a:t>
            </a:r>
            <a:r>
              <a:rPr lang="en-GB" sz="1800" dirty="0" smtClean="0"/>
              <a:t>they transform </a:t>
            </a:r>
            <a:r>
              <a:rPr lang="en-GB" sz="1800" dirty="0"/>
              <a:t>into </a:t>
            </a:r>
            <a:r>
              <a:rPr lang="en-GB" sz="1800" dirty="0" err="1"/>
              <a:t>sporulating</a:t>
            </a:r>
            <a:r>
              <a:rPr lang="en-GB" sz="1800" dirty="0"/>
              <a:t> oocyst </a:t>
            </a:r>
            <a:r>
              <a:rPr lang="en-GB" sz="1800" dirty="0" smtClean="0"/>
              <a:t>containing two </a:t>
            </a:r>
            <a:r>
              <a:rPr lang="en-GB" sz="1800" dirty="0" err="1"/>
              <a:t>sporocysts</a:t>
            </a:r>
            <a:r>
              <a:rPr lang="en-GB" sz="1800" dirty="0"/>
              <a:t> (8 µm × 6 µm) each containing </a:t>
            </a:r>
            <a:r>
              <a:rPr lang="en-GB" sz="1800" dirty="0" smtClean="0"/>
              <a:t>four elongated </a:t>
            </a:r>
            <a:r>
              <a:rPr lang="en-GB" sz="1800" dirty="0" err="1"/>
              <a:t>sporozoites</a:t>
            </a:r>
            <a:r>
              <a:rPr lang="en-GB" sz="1800" dirty="0"/>
              <a:t> (6–8 µm × 1–2 µm).</a:t>
            </a:r>
            <a:endParaRPr lang="en-IN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115" y="1939084"/>
            <a:ext cx="2205102" cy="2572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389" y="2207360"/>
            <a:ext cx="1259146" cy="20360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60547" y="4447033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Sporulated</a:t>
            </a:r>
            <a:r>
              <a:rPr lang="en-GB" dirty="0">
                <a:solidFill>
                  <a:srgbClr val="231F20"/>
                </a:solidFill>
                <a:latin typeface="Yu Gothic UI" panose="020B0500000000000000" pitchFamily="34" charset="-128"/>
              </a:rPr>
              <a:t> oocyst </a:t>
            </a:r>
            <a:r>
              <a:rPr lang="en-GB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(in </a:t>
            </a:r>
            <a:r>
              <a:rPr lang="en-GB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cat筑s</a:t>
            </a:r>
            <a:r>
              <a:rPr lang="en-GB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dirty="0" err="1" smtClean="0">
                <a:solidFill>
                  <a:srgbClr val="231F20"/>
                </a:solidFill>
                <a:latin typeface="Yu Gothic UI" panose="020B0500000000000000" pitchFamily="34" charset="-128"/>
              </a:rPr>
              <a:t>feces</a:t>
            </a:r>
            <a:r>
              <a:rPr lang="en-GB" dirty="0" smtClean="0">
                <a:solidFill>
                  <a:srgbClr val="231F20"/>
                </a:solidFill>
                <a:latin typeface="Yu Gothic UI" panose="020B0500000000000000" pitchFamily="34" charset="-128"/>
              </a:rPr>
              <a:t>)</a:t>
            </a:r>
            <a:endParaRPr lang="en-IN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E7E1-C765-4A8A-BD2F-F1D4C3430FCF}" type="datetime1">
              <a:rPr lang="en-US" smtClean="0"/>
              <a:t>05/May/20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83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3720</Words>
  <Application>Microsoft Office PowerPoint</Application>
  <PresentationFormat>On-screen Show (4:3)</PresentationFormat>
  <Paragraphs>390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Opportunistic parasitic infections</vt:lpstr>
      <vt:lpstr>Opportunistic Coccidian parasites</vt:lpstr>
      <vt:lpstr>Classification</vt:lpstr>
      <vt:lpstr>Slide 4</vt:lpstr>
      <vt:lpstr>History</vt:lpstr>
      <vt:lpstr>Morphology</vt:lpstr>
      <vt:lpstr>Tachyzoite</vt:lpstr>
      <vt:lpstr>Slide 8</vt:lpstr>
      <vt:lpstr>Slide 9</vt:lpstr>
      <vt:lpstr>Life Cycle</vt:lpstr>
      <vt:lpstr>Epidemiology</vt:lpstr>
      <vt:lpstr>Pathogenesis</vt:lpstr>
      <vt:lpstr>Clinical manifestation</vt:lpstr>
      <vt:lpstr>Toxoplasmosis in Patients with HIV</vt:lpstr>
      <vt:lpstr>Congenital Toxoplasmosis</vt:lpstr>
      <vt:lpstr>Laboratory diagnosis </vt:lpstr>
      <vt:lpstr>Antibody detection </vt:lpstr>
      <vt:lpstr>Slide 18</vt:lpstr>
      <vt:lpstr>Other diagnostic methods</vt:lpstr>
      <vt:lpstr>Diagnosis of congenital Toxoplasmosis</vt:lpstr>
      <vt:lpstr>Treatment</vt:lpstr>
      <vt:lpstr>Prevention </vt:lpstr>
      <vt:lpstr>Cryptosporidium species</vt:lpstr>
      <vt:lpstr>Morphology </vt:lpstr>
      <vt:lpstr>Life cycle</vt:lpstr>
      <vt:lpstr>Epidemiology</vt:lpstr>
      <vt:lpstr>Pathogenesis</vt:lpstr>
      <vt:lpstr>Clinical Features </vt:lpstr>
      <vt:lpstr>Laboratory diagnosis</vt:lpstr>
      <vt:lpstr>Direct microscopy </vt:lpstr>
      <vt:lpstr>Treatment </vt:lpstr>
      <vt:lpstr>Cyclospora cayetanensis</vt:lpstr>
      <vt:lpstr>Slide 33</vt:lpstr>
      <vt:lpstr>Slide 34</vt:lpstr>
      <vt:lpstr>Slide 35</vt:lpstr>
      <vt:lpstr>Treatment of Cyclosporiasis</vt:lpstr>
      <vt:lpstr>Cystoisospora (Isospora) belli</vt:lpstr>
      <vt:lpstr>Life cycle </vt:lpstr>
      <vt:lpstr>Slide 39</vt:lpstr>
      <vt:lpstr>Laboratory diagnosis </vt:lpstr>
      <vt:lpstr>Laboratory diagnosis continued..</vt:lpstr>
      <vt:lpstr>Treatment</vt:lpstr>
      <vt:lpstr>Sarcocystis species</vt:lpstr>
      <vt:lpstr>Life cycle</vt:lpstr>
      <vt:lpstr>Clinical Features </vt:lpstr>
      <vt:lpstr>Laboratory diagnosis </vt:lpstr>
      <vt:lpstr>Treatment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Opportunistic parasitic infections</dc:title>
  <dc:creator>user</dc:creator>
  <cp:lastModifiedBy>user</cp:lastModifiedBy>
  <cp:revision>3</cp:revision>
  <dcterms:created xsi:type="dcterms:W3CDTF">2006-08-16T00:00:00Z</dcterms:created>
  <dcterms:modified xsi:type="dcterms:W3CDTF">2020-05-05T09:30:43Z</dcterms:modified>
</cp:coreProperties>
</file>