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 bwMode="auto">
          <a:xfrm>
            <a:off x="762000" y="1905000"/>
            <a:ext cx="7772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N" sz="3600" b="1" dirty="0" smtClean="0">
                <a:solidFill>
                  <a:schemeClr val="accent2"/>
                </a:solidFill>
                <a:latin typeface="Lucida Sans Unicode" pitchFamily="34" charset="0"/>
              </a:rPr>
              <a:t>GENERAL PROPERTIES OF VIRUSES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 bwMode="auto">
          <a:xfrm>
            <a:off x="1447800" y="2819400"/>
            <a:ext cx="6400800" cy="213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IN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IN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HIMANI PANDYA</a:t>
            </a: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Microbiology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382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IN" sz="2800">
                <a:latin typeface="Lucida Sans Unicode" pitchFamily="34" charset="0"/>
              </a:rPr>
              <a:t>Enveloped viruses are sensitive to lipid solvents, used in identification and classification</a:t>
            </a:r>
          </a:p>
          <a:p>
            <a:pPr marL="355600" indent="-355600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IN" sz="2800">
                <a:latin typeface="Lucida Sans Unicode" pitchFamily="34" charset="0"/>
              </a:rPr>
              <a:t>Non-enveloped viruses are more resistant to disinfectants</a:t>
            </a:r>
            <a:endParaRPr lang="en-GB" sz="2800">
              <a:latin typeface="Lucida Sans Unicode" pitchFamily="34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RESISTANCE OF VIRUSES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VIRAL MULTIPLICATION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31242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en-IN" sz="2800" smtClean="0">
                <a:latin typeface="Lucida Sans Unicode" pitchFamily="34" charset="0"/>
              </a:rPr>
              <a:t>Adsorption 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en-IN" sz="2800" smtClean="0">
                <a:latin typeface="Lucida Sans Unicode" pitchFamily="34" charset="0"/>
              </a:rPr>
              <a:t>Penetration 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en-IN" sz="2800" smtClean="0">
                <a:latin typeface="Lucida Sans Unicode" pitchFamily="34" charset="0"/>
              </a:rPr>
              <a:t>Uncoating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en-IN" sz="2800" smtClean="0">
                <a:latin typeface="Lucida Sans Unicode" pitchFamily="34" charset="0"/>
              </a:rPr>
              <a:t>Bio-synthesis 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en-IN" sz="2800" smtClean="0">
                <a:latin typeface="Lucida Sans Unicode" pitchFamily="34" charset="0"/>
              </a:rPr>
              <a:t>Maturation </a:t>
            </a:r>
          </a:p>
          <a:p>
            <a:pPr marL="514350" indent="-51435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en-IN" sz="2800" smtClean="0">
                <a:latin typeface="Lucida Sans Unicode" pitchFamily="34" charset="0"/>
              </a:rPr>
              <a:t>Release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066800"/>
            <a:ext cx="4352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810000" y="57150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Lucida Sans Unicode" pitchFamily="34" charset="0"/>
              </a:rPr>
              <a:t>Stages in the infection of a host’s cell and replication of a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VIRAL MULTIPLICATION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19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b="1" smtClean="0">
                <a:latin typeface="Lucida Sans Unicode" pitchFamily="34" charset="0"/>
              </a:rPr>
              <a:t>Eclipse phase</a:t>
            </a:r>
            <a:r>
              <a:rPr lang="en-IN" sz="2800" smtClean="0">
                <a:latin typeface="Lucida Sans Unicode" pitchFamily="34" charset="0"/>
              </a:rPr>
              <a:t> </a:t>
            </a:r>
            <a:r>
              <a:rPr lang="en-IN" sz="2800" b="1" smtClean="0">
                <a:latin typeface="Lucida Sans Unicode" pitchFamily="34" charset="0"/>
              </a:rPr>
              <a:t>– </a:t>
            </a:r>
            <a:r>
              <a:rPr lang="en-IN" sz="2800" smtClean="0">
                <a:latin typeface="Lucida Sans Unicode" pitchFamily="34" charset="0"/>
              </a:rPr>
              <a:t>from the stage of penetration till the appearance of mature daughter virion, the virus cannot be demonstrated in host cell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b="1" smtClean="0">
                <a:latin typeface="Lucida Sans Unicode" pitchFamily="34" charset="0"/>
              </a:rPr>
              <a:t>Von Magnus Phenomenon</a:t>
            </a:r>
            <a:r>
              <a:rPr lang="en-IN" sz="2800" smtClean="0">
                <a:latin typeface="Lucida Sans Unicode" pitchFamily="34" charset="0"/>
              </a:rPr>
              <a:t> </a:t>
            </a:r>
            <a:r>
              <a:rPr lang="en-IN" sz="2800" b="1" smtClean="0">
                <a:latin typeface="Lucida Sans Unicode" pitchFamily="34" charset="0"/>
              </a:rPr>
              <a:t>– </a:t>
            </a:r>
            <a:r>
              <a:rPr lang="en-IN" sz="2800" smtClean="0">
                <a:latin typeface="Lucida Sans Unicode" pitchFamily="34" charset="0"/>
              </a:rPr>
              <a:t>incomplete viruses due to defective assembly are seen when cells are infected with high dose of viruses; has high hemagglutinin titre but low infectivity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2800" b="1" smtClean="0">
                <a:solidFill>
                  <a:schemeClr val="bg1"/>
                </a:solidFill>
                <a:latin typeface="Lucida Sans Unicode" pitchFamily="34" charset="0"/>
              </a:rPr>
              <a:t>VIRAL MULTIPLICATION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b="1" smtClean="0">
                <a:latin typeface="Lucida Sans Unicode" pitchFamily="34" charset="0"/>
              </a:rPr>
              <a:t>Non-permissive cells –</a:t>
            </a:r>
            <a:r>
              <a:rPr lang="en-IN" sz="2800" smtClean="0">
                <a:latin typeface="Lucida Sans Unicode" pitchFamily="34" charset="0"/>
              </a:rPr>
              <a:t> virus infection in some cells does not lead to production of infectious progeny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Abortive infection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viral components are synthesised but maturation and assembly is defective, resulting in no release or release of non-infectious progeny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b="1" smtClean="0">
                <a:latin typeface="Lucida Sans Unicode" pitchFamily="34" charset="0"/>
              </a:rPr>
              <a:t>Defective viruses –</a:t>
            </a:r>
            <a:r>
              <a:rPr lang="en-IN" sz="2800" smtClean="0">
                <a:latin typeface="Lucida Sans Unicode" pitchFamily="34" charset="0"/>
              </a:rPr>
              <a:t> viruses which are genetically deficient and therefore incapable of producing infectious daughter virions without the helper activity of another virus </a:t>
            </a:r>
            <a:r>
              <a:rPr lang="en-IN" sz="2800" b="1" smtClean="0">
                <a:latin typeface="Lucida Sans Unicode" pitchFamily="34" charset="0"/>
              </a:rPr>
              <a:t>– </a:t>
            </a:r>
            <a:r>
              <a:rPr lang="en-IN" sz="2800" smtClean="0">
                <a:latin typeface="Lucida Sans Unicode" pitchFamily="34" charset="0"/>
              </a:rPr>
              <a:t>hepatitis D virus, adeno-associated satellite virus </a:t>
            </a:r>
            <a:endParaRPr lang="en-GB" smtClean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2800" b="1" smtClean="0">
                <a:solidFill>
                  <a:schemeClr val="bg1"/>
                </a:solidFill>
                <a:latin typeface="Lucida Sans Unicode" pitchFamily="34" charset="0"/>
              </a:rPr>
              <a:t>VIRAL MULTIPLICATION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CULTIVATION OF VIRUSES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indent="-355600" eaLnBrk="1" hangingPunct="1">
              <a:spcBef>
                <a:spcPct val="50000"/>
              </a:spcBef>
              <a:buFont typeface="Arial" charset="0"/>
              <a:buNone/>
            </a:pPr>
            <a:r>
              <a:rPr lang="en-IN" sz="2800" b="1" smtClean="0">
                <a:latin typeface="Lucida Sans Unicode" pitchFamily="34" charset="0"/>
              </a:rPr>
              <a:t>Animal inoculation</a:t>
            </a:r>
          </a:p>
          <a:p>
            <a:pPr marL="355600" indent="-355600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Mice are widely used for virus isolation</a:t>
            </a:r>
          </a:p>
          <a:p>
            <a:pPr marL="355600" indent="-355600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Suckling mice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coxsackie, arbovirus</a:t>
            </a:r>
          </a:p>
          <a:p>
            <a:pPr marL="355600" indent="-355600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Guinea pigs, rabbits and ferrets are also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CULTIVATION OF VIRUSES</a:t>
            </a: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488238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762000" y="5943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Lucida Sans Unicode" pitchFamily="34" charset="0"/>
              </a:rPr>
              <a:t>10-day-old embryonated hen’s egg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CULTIVATION OF VIRUSES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IN" sz="2800" b="1" smtClean="0">
                <a:latin typeface="Lucida Sans Unicode" pitchFamily="34" charset="0"/>
              </a:rPr>
              <a:t>Embryonated eggs</a:t>
            </a:r>
          </a:p>
          <a:p>
            <a:pPr eaLnBrk="1" hangingPunct="1">
              <a:lnSpc>
                <a:spcPct val="120000"/>
              </a:lnSpc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Chorioallantoic membrane </a:t>
            </a:r>
            <a:r>
              <a:rPr lang="en-IN" sz="2800" b="1" smtClean="0">
                <a:latin typeface="Lucida Sans Unicode" pitchFamily="34" charset="0"/>
              </a:rPr>
              <a:t>– </a:t>
            </a:r>
            <a:r>
              <a:rPr lang="en-IN" sz="2800" smtClean="0">
                <a:latin typeface="Lucida Sans Unicode" pitchFamily="34" charset="0"/>
              </a:rPr>
              <a:t>vaccinia/variola forms pocks </a:t>
            </a:r>
          </a:p>
          <a:p>
            <a:pPr eaLnBrk="1" hangingPunct="1">
              <a:lnSpc>
                <a:spcPct val="120000"/>
              </a:lnSpc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Allantoic cavity </a:t>
            </a:r>
            <a:r>
              <a:rPr lang="en-IN" sz="2800" b="1" smtClean="0">
                <a:latin typeface="Lucida Sans Unicode" pitchFamily="34" charset="0"/>
              </a:rPr>
              <a:t>– </a:t>
            </a:r>
            <a:r>
              <a:rPr lang="en-IN" sz="2800" smtClean="0">
                <a:latin typeface="Lucida Sans Unicode" pitchFamily="34" charset="0"/>
              </a:rPr>
              <a:t>influenza, paramyxovirus isolation and vaccine production</a:t>
            </a:r>
          </a:p>
          <a:p>
            <a:pPr eaLnBrk="1" hangingPunct="1">
              <a:lnSpc>
                <a:spcPct val="120000"/>
              </a:lnSpc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Amniotic cavity </a:t>
            </a:r>
            <a:r>
              <a:rPr lang="en-IN" sz="2800" b="1" smtClean="0">
                <a:latin typeface="Lucida Sans Unicode" pitchFamily="34" charset="0"/>
              </a:rPr>
              <a:t>– </a:t>
            </a:r>
            <a:r>
              <a:rPr lang="en-IN" sz="2800" smtClean="0">
                <a:latin typeface="Lucida Sans Unicode" pitchFamily="34" charset="0"/>
              </a:rPr>
              <a:t>isolation of influenza virus</a:t>
            </a:r>
          </a:p>
          <a:p>
            <a:pPr eaLnBrk="1" hangingPunct="1">
              <a:lnSpc>
                <a:spcPct val="120000"/>
              </a:lnSpc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Yolk sac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chlamydiae, rickettsiae, vaccine production yellow fever (17D strain), duck egg vaccine for rabies (flurry strain)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CULTIVATION OF VIRUSES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  <a:buFont typeface="Arial" charset="0"/>
              <a:buNone/>
            </a:pPr>
            <a:r>
              <a:rPr lang="en-IN" sz="2800" b="1" smtClean="0">
                <a:latin typeface="Lucida Sans Unicode" pitchFamily="34" charset="0"/>
              </a:rPr>
              <a:t>Tissue culture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Organ culture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tracheal ring, coronavirus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Explant culture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adenoid tissues, adenovirus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  <a:buFont typeface="Arial" charset="0"/>
              <a:buNone/>
            </a:pPr>
            <a:r>
              <a:rPr lang="en-IN" sz="2800" b="1" smtClean="0">
                <a:latin typeface="Lucida Sans Unicode" pitchFamily="34" charset="0"/>
              </a:rPr>
              <a:t>Cell culture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Primary cell culture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normal cells from body and cultured, used for isolation, vaccine production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Diploid cell lines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human fibroblast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Continuous cell lines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cells of single type from cancer cells, HeLa, HEp2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VIRAL CELL CULTURES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>
          <a:xfrm>
            <a:off x="1066800" y="5715000"/>
            <a:ext cx="3810000" cy="411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IN" sz="1800" smtClean="0">
                <a:latin typeface="Lucida Sans Unicode" pitchFamily="34" charset="0"/>
              </a:rPr>
              <a:t>Normal Vero cell monolayer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03262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DEFINING CHARACTERISTICS OF VIRUSES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Viruses do not have cellular organisation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Contain either DNA or RNA, never both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Obligate intracellular pathogens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Lack the enzymes necessary for protein and nucleic acid synthesis and are dependent on host cell machinery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Multiply by a complex process, not by binary fission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Unaffected by antibacterial antibiotics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3164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Lucida Sans Unicode" pitchFamily="34" charset="0"/>
              </a:rPr>
              <a:t>Some cell cultures in common use</a:t>
            </a:r>
            <a:endParaRPr lang="en-GB" sz="1200" i="1">
              <a:latin typeface="Lucida Sans Unicode" pitchFamily="34" charset="0"/>
            </a:endParaRP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4988" y="1524000"/>
            <a:ext cx="45894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VIRAL CELL CULTURES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8392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2800" b="1" smtClean="0">
                <a:solidFill>
                  <a:schemeClr val="bg1"/>
                </a:solidFill>
                <a:latin typeface="Lucida Sans Unicode" pitchFamily="34" charset="0"/>
              </a:rPr>
              <a:t>DETECTION OF VIRUS GROWTH IN CELL CULTURES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Cytopathic effects (CPE)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0104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04800" y="57150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Lucida Sans Unicode" pitchFamily="34" charset="0"/>
              </a:rPr>
              <a:t>Vervet monkey kidney cells (Vero cell line) infected with measles virus. Note syncytium formation, crystal violet stained, X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Morphological changes caused by virus in cultured cells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Entrovirus –  rapid degeneration of cells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Measles virus – syncytium formation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Herpes virus – discrete focal degeneration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Adenovirus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grape-like large granular clumps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SV 40 </a:t>
            </a:r>
            <a:r>
              <a:rPr lang="en-IN" sz="2800" b="1" smtClean="0">
                <a:latin typeface="Lucida Sans Unicode" pitchFamily="34" charset="0"/>
              </a:rPr>
              <a:t>– </a:t>
            </a:r>
            <a:r>
              <a:rPr lang="en-IN" sz="2800" smtClean="0">
                <a:latin typeface="Lucida Sans Unicode" pitchFamily="34" charset="0"/>
              </a:rPr>
              <a:t>cytoplasmic vacuolation</a:t>
            </a:r>
            <a:endParaRPr lang="en-GB" smtClean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8392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2800" b="1" smtClean="0">
                <a:solidFill>
                  <a:schemeClr val="bg1"/>
                </a:solidFill>
                <a:latin typeface="Lucida Sans Unicode" pitchFamily="34" charset="0"/>
              </a:rPr>
              <a:t>DETECTION OF VIRUS GROWTH IN CELL CULTURES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8839200" cy="487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IN" sz="2800" b="1" smtClean="0">
                <a:solidFill>
                  <a:schemeClr val="bg1"/>
                </a:solidFill>
                <a:latin typeface="Lucida Sans Unicode" pitchFamily="34" charset="0"/>
              </a:rPr>
              <a:t>DETECTION OF VIRUS GROWTH IN CELL CULTURES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1430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Metabolic inhibition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virus growth inhibits cell metabolism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Hemadsorption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red blood cells adsorb to  virus multiplying cells – influenza, parainfluenza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Interference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growth of non-cytopathogenic virus in cell culture inhibits subsequent cytopathogenic virus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viral interference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Transformation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oncogenic viruses causing tumours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Immunofluorescence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viral antigens are detected by fluorescent conjugated antibody (antiserum)</a:t>
            </a:r>
            <a:endParaRPr lang="en-GB" sz="2800" smtClean="0">
              <a:latin typeface="Lucida Sans Unicode" pitchFamily="34" charset="0"/>
            </a:endParaRP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8392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2800" b="1" smtClean="0">
                <a:solidFill>
                  <a:schemeClr val="bg1"/>
                </a:solidFill>
                <a:latin typeface="Lucida Sans Unicode" pitchFamily="34" charset="0"/>
              </a:rPr>
              <a:t>DETECTION OF VIRUS GROWTH IN CELL CULTURES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229600" cy="563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VIRAL ASSAY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5344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Virus counted directly by electron microscopy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Hemagglutination titres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Assay of infectivity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measures number of viral infectious particles 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Quantitative assay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plaque assay, herpesvirus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Pock assay – pocks on CAM </a:t>
            </a:r>
            <a:r>
              <a:rPr lang="en-IN" sz="2800" b="1" smtClean="0">
                <a:latin typeface="Lucida Sans Unicode" pitchFamily="34" charset="0"/>
              </a:rPr>
              <a:t>– </a:t>
            </a:r>
            <a:r>
              <a:rPr lang="en-IN" sz="2800" smtClean="0">
                <a:latin typeface="Lucida Sans Unicode" pitchFamily="34" charset="0"/>
              </a:rPr>
              <a:t>vaccinia virus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Quantal assay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estimates infectivity by dilutions of viral suspensions – units ID 50/ml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VIRAL GENETICS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2296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Main mechanism of genetic modification in viruses are mutation and recombination</a:t>
            </a:r>
          </a:p>
          <a:p>
            <a:pPr eaLnBrk="1" hangingPunct="1">
              <a:lnSpc>
                <a:spcPct val="130000"/>
              </a:lnSpc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Types of mutants conditioned lethal mutant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</a:pPr>
            <a:r>
              <a:rPr lang="en-IN" smtClean="0">
                <a:latin typeface="Lucida Sans Unicode" pitchFamily="34" charset="0"/>
              </a:rPr>
              <a:t>temperature-sensitive </a:t>
            </a: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</a:pPr>
            <a:r>
              <a:rPr lang="en-IN" smtClean="0">
                <a:latin typeface="Lucida Sans Unicode" pitchFamily="34" charset="0"/>
              </a:rPr>
              <a:t>mutants</a:t>
            </a:r>
          </a:p>
          <a:p>
            <a:pPr eaLnBrk="1" hangingPunct="1">
              <a:lnSpc>
                <a:spcPct val="130000"/>
              </a:lnSpc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Recombination occurs when two different but related viruses simultaneously infect a single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71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VIRAL INTERACTIONS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5344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lang="en-IN" sz="2800" b="1" smtClean="0">
                <a:latin typeface="Lucida Sans Unicode" pitchFamily="34" charset="0"/>
              </a:rPr>
              <a:t>Non-genetic viral interactions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Phenotypic mixing occurs when two different viruses multiply in a cell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Nucleic acid of one virus is surrounded by entire capsid of other virus </a:t>
            </a:r>
            <a:r>
              <a:rPr lang="en-IN" sz="2800" b="1" smtClean="0">
                <a:latin typeface="Lucida Sans Unicode" pitchFamily="34" charset="0"/>
              </a:rPr>
              <a:t>– </a:t>
            </a:r>
            <a:r>
              <a:rPr lang="en-IN" sz="2800" smtClean="0">
                <a:latin typeface="Lucida Sans Unicode" pitchFamily="34" charset="0"/>
              </a:rPr>
              <a:t>transcapsidation</a:t>
            </a:r>
          </a:p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lang="en-IN" sz="2800" b="1" smtClean="0">
                <a:latin typeface="Lucida Sans Unicode" pitchFamily="34" charset="0"/>
              </a:rPr>
              <a:t>Genotypic mixing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Complementation – functional interaction between gene products of two viruses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VIRAL INTERFERENCE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Infection of a cell by one virus inhibits the simultaneous or subsequent infection by another virus; most important mediator of interference is interferon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Enhancement </a:t>
            </a:r>
            <a:r>
              <a:rPr lang="en-IN" sz="2800" b="1" smtClean="0">
                <a:latin typeface="Lucida Sans Unicode" pitchFamily="34" charset="0"/>
              </a:rPr>
              <a:t>–</a:t>
            </a:r>
            <a:r>
              <a:rPr lang="en-IN" sz="2800" smtClean="0">
                <a:latin typeface="Lucida Sans Unicode" pitchFamily="34" charset="0"/>
              </a:rPr>
              <a:t> mixed infection of cells may lead to increased virus yield or greater cytopathic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76200" y="228600"/>
            <a:ext cx="8991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2800" b="1" smtClean="0">
                <a:solidFill>
                  <a:schemeClr val="bg1"/>
                </a:solidFill>
                <a:latin typeface="Lucida Sans Unicode" pitchFamily="34" charset="0"/>
              </a:rPr>
              <a:t>CLASSIFICATION AND NOMENCLATURE OF VIRUSES</a:t>
            </a:r>
          </a:p>
        </p:txBody>
      </p:sp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876458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52400" y="1309688"/>
            <a:ext cx="876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Lucida Sans Unicode" pitchFamily="34" charset="0"/>
              </a:rPr>
              <a:t>Classification of viruses  </a:t>
            </a:r>
            <a:r>
              <a:rPr lang="en-GB" sz="1200" i="1">
                <a:latin typeface="Lucida Sans Unicode" pitchFamily="34" charset="0"/>
              </a:rPr>
              <a:t>(Continues…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86868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2800" smtClean="0">
                <a:solidFill>
                  <a:schemeClr val="bg1"/>
                </a:solidFill>
                <a:latin typeface="Lucida Sans Unicode" pitchFamily="34" charset="0"/>
              </a:rPr>
              <a:t>PROPERTIES OF PROKARYOTES AND VIRUSES</a:t>
            </a: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4582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Lucida Sans Unicode" pitchFamily="34" charset="0"/>
              </a:rPr>
              <a:t>Properties of prokaryotes and viruses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5791200" y="47244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i="1">
                <a:latin typeface="Lucida Sans Unicode" pitchFamily="34" charset="0"/>
              </a:rPr>
              <a:t>(Continued…</a:t>
            </a:r>
            <a:endParaRPr lang="en-GB" sz="1200" i="1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5561013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 bwMode="auto">
          <a:xfrm>
            <a:off x="76200" y="228600"/>
            <a:ext cx="8991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2800" b="1" smtClean="0">
                <a:solidFill>
                  <a:schemeClr val="bg1"/>
                </a:solidFill>
                <a:latin typeface="Lucida Sans Unicode" pitchFamily="34" charset="0"/>
              </a:rPr>
              <a:t>CLASSIFICATION AND NOMENCLATURE OF VIRUSES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4960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295400" y="1295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Lucida Sans Unicode" pitchFamily="34" charset="0"/>
              </a:rPr>
              <a:t>Properties of prokaryotes and viruses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4191000" y="4800600"/>
            <a:ext cx="3733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i="1">
                <a:latin typeface="Lucida Sans Unicode" pitchFamily="34" charset="0"/>
              </a:rPr>
              <a:t>Continues… </a:t>
            </a:r>
            <a:r>
              <a:rPr lang="en-US" sz="1200">
                <a:latin typeface="Lucida Sans Unicode" pitchFamily="34" charset="0"/>
              </a:rPr>
              <a:t>)</a:t>
            </a:r>
            <a:endParaRPr lang="en-GB" sz="1200">
              <a:latin typeface="Lucida Sans Unicode" pitchFamily="34" charset="0"/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86868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2800" smtClean="0">
                <a:solidFill>
                  <a:schemeClr val="bg1"/>
                </a:solidFill>
                <a:latin typeface="Lucida Sans Unicode" pitchFamily="34" charset="0"/>
              </a:rPr>
              <a:t>PROPERTIES OF PROKARYOTES AND VIRUSES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MORPHOLOGY OF VIRUSES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2"/>
              </a:buClr>
            </a:pPr>
            <a:r>
              <a:rPr lang="en-IN" sz="2800" smtClean="0"/>
              <a:t>Filterable through bacterial filters</a:t>
            </a:r>
          </a:p>
          <a:p>
            <a:pPr eaLnBrk="1" hangingPunct="1">
              <a:buClr>
                <a:schemeClr val="accent2"/>
              </a:buClr>
            </a:pPr>
            <a:r>
              <a:rPr lang="en-IN" sz="2800" smtClean="0"/>
              <a:t>Cannot be seen by light compound microscope, seen only by electron microscope</a:t>
            </a:r>
          </a:p>
          <a:p>
            <a:pPr eaLnBrk="1" hangingPunct="1">
              <a:buClr>
                <a:schemeClr val="accent2"/>
              </a:buClr>
            </a:pPr>
            <a:r>
              <a:rPr lang="en-IN" sz="2800" smtClean="0"/>
              <a:t>Poxvirus is the largest virus</a:t>
            </a:r>
          </a:p>
          <a:p>
            <a:pPr eaLnBrk="1" hangingPunct="1">
              <a:buClr>
                <a:schemeClr val="accent2"/>
              </a:buClr>
            </a:pPr>
            <a:r>
              <a:rPr lang="en-IN" sz="2800" smtClean="0"/>
              <a:t>Parvovirus is the smallest virus</a:t>
            </a:r>
          </a:p>
          <a:p>
            <a:pPr eaLnBrk="1" hangingPunct="1">
              <a:buClr>
                <a:schemeClr val="accent2"/>
              </a:buClr>
            </a:pPr>
            <a:r>
              <a:rPr lang="en-IN" sz="2800" b="1" smtClean="0"/>
              <a:t>Virion </a:t>
            </a:r>
            <a:r>
              <a:rPr lang="en-IN" sz="2800" smtClean="0"/>
              <a:t>– the extracellular infectious virus particles</a:t>
            </a:r>
          </a:p>
          <a:p>
            <a:pPr eaLnBrk="1" hangingPunct="1">
              <a:buClr>
                <a:schemeClr val="accent2"/>
              </a:buClr>
            </a:pPr>
            <a:r>
              <a:rPr lang="en-IN" sz="2800" b="1" smtClean="0"/>
              <a:t>Capsid </a:t>
            </a:r>
            <a:r>
              <a:rPr lang="en-IN" sz="2800" smtClean="0"/>
              <a:t>– protein coat of the virus</a:t>
            </a:r>
          </a:p>
          <a:p>
            <a:pPr eaLnBrk="1" hangingPunct="1">
              <a:buClr>
                <a:schemeClr val="accent2"/>
              </a:buClr>
            </a:pPr>
            <a:r>
              <a:rPr lang="en-IN" sz="2800" b="1" smtClean="0"/>
              <a:t>Nucleocapsid </a:t>
            </a:r>
            <a:r>
              <a:rPr lang="en-IN" sz="2800" smtClean="0"/>
              <a:t>– viral nucleic acid surrounded by a protein coat – capsid </a:t>
            </a:r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2800" b="1" smtClean="0">
                <a:solidFill>
                  <a:schemeClr val="bg1"/>
                </a:solidFill>
                <a:latin typeface="Lucida Sans Unicode" pitchFamily="34" charset="0"/>
              </a:rPr>
              <a:t>MORPHOLOGY OF VIRUSES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b="1" smtClean="0">
                <a:latin typeface="Lucida Sans Unicode" pitchFamily="34" charset="0"/>
              </a:rPr>
              <a:t>Envelope –</a:t>
            </a:r>
            <a:r>
              <a:rPr lang="en-IN" sz="2800" smtClean="0">
                <a:latin typeface="Lucida Sans Unicode" pitchFamily="34" charset="0"/>
              </a:rPr>
              <a:t> outer lipoprotein covering derived from host cell membrane where progeny virus is released by budding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Lipids derived from host cell membrane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Proteins are coded by virus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b="1" smtClean="0">
                <a:latin typeface="Lucida Sans Unicode" pitchFamily="34" charset="0"/>
              </a:rPr>
              <a:t>Peplomers –</a:t>
            </a:r>
            <a:r>
              <a:rPr lang="en-IN" sz="2800" smtClean="0">
                <a:latin typeface="Lucida Sans Unicode" pitchFamily="34" charset="0"/>
              </a:rPr>
              <a:t> projections on the surface of the envelope; influenza virus has two peplomers: hemagglutinin and neuraminidase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2800" b="1" smtClean="0">
                <a:solidFill>
                  <a:schemeClr val="bg1"/>
                </a:solidFill>
                <a:latin typeface="Lucida Sans Unicode" pitchFamily="34" charset="0"/>
              </a:rPr>
              <a:t>MORPHOLOGY OF VIRUSES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600200"/>
            <a:ext cx="4648200" cy="281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Exhibit three kinds of symmetry </a:t>
            </a:r>
          </a:p>
          <a:p>
            <a:pPr lvl="1" eaLnBrk="1" hangingPunct="1">
              <a:lnSpc>
                <a:spcPct val="90000"/>
              </a:lnSpc>
            </a:pPr>
            <a:r>
              <a:rPr lang="en-IN" smtClean="0">
                <a:latin typeface="Lucida Sans Unicode" pitchFamily="34" charset="0"/>
              </a:rPr>
              <a:t>icosahedral (cubical)</a:t>
            </a:r>
          </a:p>
          <a:p>
            <a:pPr lvl="1" eaLnBrk="1" hangingPunct="1">
              <a:lnSpc>
                <a:spcPct val="90000"/>
              </a:lnSpc>
            </a:pPr>
            <a:r>
              <a:rPr lang="en-IN" smtClean="0">
                <a:latin typeface="Lucida Sans Unicode" pitchFamily="34" charset="0"/>
              </a:rPr>
              <a:t>helical</a:t>
            </a:r>
          </a:p>
          <a:p>
            <a:pPr lvl="1" eaLnBrk="1" hangingPunct="1">
              <a:lnSpc>
                <a:spcPct val="90000"/>
              </a:lnSpc>
            </a:pPr>
            <a:r>
              <a:rPr lang="en-IN" smtClean="0">
                <a:latin typeface="Lucida Sans Unicode" pitchFamily="34" charset="0"/>
              </a:rPr>
              <a:t>complex</a:t>
            </a:r>
            <a:endParaRPr lang="en-IN" sz="2400" smtClean="0">
              <a:latin typeface="Lucida Sans Unicode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IN" sz="2800" smtClean="0">
              <a:latin typeface="Lucida Sans Unicode" pitchFamily="34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47800"/>
            <a:ext cx="37306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029200" y="5334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Lucida Sans Unicode" pitchFamily="34" charset="0"/>
              </a:rPr>
              <a:t>Illustration of viral 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RESISTANCE OF VIRUSES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b="1" smtClean="0">
                <a:latin typeface="Lucida Sans Unicode" pitchFamily="34" charset="0"/>
              </a:rPr>
              <a:t>Temperature –</a:t>
            </a:r>
            <a:r>
              <a:rPr lang="en-IN" sz="2800" smtClean="0">
                <a:latin typeface="Lucida Sans Unicode" pitchFamily="34" charset="0"/>
              </a:rPr>
              <a:t> viruses are heat labile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Stored at −70°C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Prolonged storage is by lyophilisation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b="1" smtClean="0">
                <a:latin typeface="Lucida Sans Unicode" pitchFamily="34" charset="0"/>
              </a:rPr>
              <a:t>pH –</a:t>
            </a:r>
            <a:r>
              <a:rPr lang="en-IN" sz="2800" smtClean="0">
                <a:latin typeface="Lucida Sans Unicode" pitchFamily="34" charset="0"/>
              </a:rPr>
              <a:t> entroviruses are resistant to acid but rhinoviruses are susceptible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IN" sz="2800" b="1" smtClean="0">
                <a:latin typeface="Lucida Sans Unicode" pitchFamily="34" charset="0"/>
              </a:rPr>
              <a:t>Radiation – </a:t>
            </a:r>
            <a:r>
              <a:rPr lang="en-IN" sz="2800" smtClean="0">
                <a:latin typeface="Lucida Sans Unicode" pitchFamily="34" charset="0"/>
              </a:rPr>
              <a:t>inactivated by sunlight, UV rays and ionising 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sz="3200" b="1" smtClean="0">
                <a:solidFill>
                  <a:schemeClr val="bg1"/>
                </a:solidFill>
                <a:latin typeface="Lucida Sans Unicode" pitchFamily="34" charset="0"/>
              </a:rPr>
              <a:t>RESISTANCE OF VIRUSES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IN" sz="2800" b="1" smtClean="0">
                <a:latin typeface="Lucida Sans Unicode" pitchFamily="34" charset="0"/>
              </a:rPr>
              <a:t>Disinfectants</a:t>
            </a:r>
            <a:r>
              <a:rPr lang="en-IN" sz="2800" smtClean="0">
                <a:latin typeface="Lucida Sans Unicode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Phenols are only weakly virucidal</a:t>
            </a: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Oxidising agents like hydrogen peroxide, potassium permanganate and sodium hypochlorite, organic iodine compounds are  most active virucidal</a:t>
            </a: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</a:pPr>
            <a:r>
              <a:rPr lang="en-IN" sz="2800" smtClean="0">
                <a:latin typeface="Lucida Sans Unicode" pitchFamily="34" charset="0"/>
              </a:rPr>
              <a:t>Chlorination of drinking water kills most viruses, but influenced by presence of organic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On-screen Show (4:3)</PresentationFormat>
  <Paragraphs>132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GENERAL PROPERTIES OF VIRUSES</vt:lpstr>
      <vt:lpstr>DEFINING CHARACTERISTICS OF VIRUSES</vt:lpstr>
      <vt:lpstr>PROPERTIES OF PROKARYOTES AND VIRUSES</vt:lpstr>
      <vt:lpstr>PROPERTIES OF PROKARYOTES AND VIRUSES</vt:lpstr>
      <vt:lpstr>MORPHOLOGY OF VIRUSES</vt:lpstr>
      <vt:lpstr>MORPHOLOGY OF VIRUSES</vt:lpstr>
      <vt:lpstr>MORPHOLOGY OF VIRUSES</vt:lpstr>
      <vt:lpstr>RESISTANCE OF VIRUSES</vt:lpstr>
      <vt:lpstr>RESISTANCE OF VIRUSES</vt:lpstr>
      <vt:lpstr>RESISTANCE OF VIRUSES</vt:lpstr>
      <vt:lpstr>VIRAL MULTIPLICATION</vt:lpstr>
      <vt:lpstr>VIRAL MULTIPLICATION</vt:lpstr>
      <vt:lpstr>VIRAL MULTIPLICATION</vt:lpstr>
      <vt:lpstr>VIRAL MULTIPLICATION</vt:lpstr>
      <vt:lpstr>CULTIVATION OF VIRUSES</vt:lpstr>
      <vt:lpstr>CULTIVATION OF VIRUSES</vt:lpstr>
      <vt:lpstr>CULTIVATION OF VIRUSES</vt:lpstr>
      <vt:lpstr>CULTIVATION OF VIRUSES</vt:lpstr>
      <vt:lpstr>VIRAL CELL CULTURES</vt:lpstr>
      <vt:lpstr>VIRAL CELL CULTURES</vt:lpstr>
      <vt:lpstr>DETECTION OF VIRUS GROWTH IN CELL CULTURES</vt:lpstr>
      <vt:lpstr>DETECTION OF VIRUS GROWTH IN CELL CULTURES</vt:lpstr>
      <vt:lpstr>DETECTION OF VIRUS GROWTH IN CELL CULTURES</vt:lpstr>
      <vt:lpstr>DETECTION OF VIRUS GROWTH IN CELL CULTURES</vt:lpstr>
      <vt:lpstr>VIRAL ASSAY</vt:lpstr>
      <vt:lpstr>VIRAL GENETICS</vt:lpstr>
      <vt:lpstr>VIRAL INTERACTIONS</vt:lpstr>
      <vt:lpstr>VIRAL INTERFERENCE</vt:lpstr>
      <vt:lpstr>CLASSIFICATION AND NOMENCLATURE OF VIRUSES</vt:lpstr>
      <vt:lpstr>CLASSIFICATION AND NOMENCLATURE OF VIRUSES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PROPERTIES OF VIRUSES</dc:title>
  <dc:creator>user</dc:creator>
  <cp:lastModifiedBy>user</cp:lastModifiedBy>
  <cp:revision>4</cp:revision>
  <dcterms:created xsi:type="dcterms:W3CDTF">2006-08-16T00:00:00Z</dcterms:created>
  <dcterms:modified xsi:type="dcterms:W3CDTF">2020-08-17T04:50:09Z</dcterms:modified>
</cp:coreProperties>
</file>