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60" r:id="rId3"/>
    <p:sldId id="258" r:id="rId4"/>
    <p:sldId id="259" r:id="rId5"/>
    <p:sldId id="261" r:id="rId6"/>
    <p:sldId id="266" r:id="rId7"/>
    <p:sldId id="275" r:id="rId8"/>
    <p:sldId id="262" r:id="rId9"/>
    <p:sldId id="263" r:id="rId10"/>
    <p:sldId id="264" r:id="rId11"/>
    <p:sldId id="269" r:id="rId12"/>
    <p:sldId id="270" r:id="rId13"/>
    <p:sldId id="271" r:id="rId14"/>
    <p:sldId id="273" r:id="rId15"/>
    <p:sldId id="274" r:id="rId16"/>
    <p:sldId id="276" r:id="rId17"/>
    <p:sldId id="27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58C79B4-5F6B-4A2B-AFFC-FC3B77365709}" type="datetimeFigureOut">
              <a:rPr lang="en-US" smtClean="0"/>
              <a:pPr/>
              <a:t>17/Aug/20</a:t>
            </a:fld>
            <a:endParaRPr lang="en-US"/>
          </a:p>
        </p:txBody>
      </p:sp>
      <p:sp>
        <p:nvSpPr>
          <p:cNvPr id="16" name="Slide Number Placeholder 15"/>
          <p:cNvSpPr>
            <a:spLocks noGrp="1"/>
          </p:cNvSpPr>
          <p:nvPr>
            <p:ph type="sldNum" sz="quarter" idx="11"/>
          </p:nvPr>
        </p:nvSpPr>
        <p:spPr/>
        <p:txBody>
          <a:bodyPr/>
          <a:lstStyle/>
          <a:p>
            <a:fld id="{3F13FF8D-59E1-4BE6-A72F-90E0752F85E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8C79B4-5F6B-4A2B-AFFC-FC3B77365709}" type="datetimeFigureOut">
              <a:rPr lang="en-US" smtClean="0"/>
              <a:pPr/>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FF8D-59E1-4BE6-A72F-90E0752F85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8C79B4-5F6B-4A2B-AFFC-FC3B77365709}" type="datetimeFigureOut">
              <a:rPr lang="en-US" smtClean="0"/>
              <a:pPr/>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FF8D-59E1-4BE6-A72F-90E0752F85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IN"/>
          </a:p>
        </p:txBody>
      </p:sp>
      <p:sp>
        <p:nvSpPr>
          <p:cNvPr id="6" name="Rectangle 41"/>
          <p:cNvSpPr>
            <a:spLocks noGrp="1" noChangeArrowheads="1"/>
          </p:cNvSpPr>
          <p:nvPr>
            <p:ph type="ftr" sz="quarter" idx="11"/>
          </p:nvPr>
        </p:nvSpPr>
        <p:spPr>
          <a:ln/>
        </p:spPr>
        <p:txBody>
          <a:bodyPr/>
          <a:lstStyle>
            <a:lvl1pPr>
              <a:defRPr/>
            </a:lvl1pPr>
          </a:lstStyle>
          <a:p>
            <a:pPr>
              <a:defRPr/>
            </a:pPr>
            <a:endParaRPr lang="en-IN"/>
          </a:p>
        </p:txBody>
      </p:sp>
      <p:sp>
        <p:nvSpPr>
          <p:cNvPr id="7" name="Rectangle 42"/>
          <p:cNvSpPr>
            <a:spLocks noGrp="1" noChangeArrowheads="1"/>
          </p:cNvSpPr>
          <p:nvPr>
            <p:ph type="sldNum" sz="quarter" idx="12"/>
          </p:nvPr>
        </p:nvSpPr>
        <p:spPr>
          <a:ln/>
        </p:spPr>
        <p:txBody>
          <a:bodyPr/>
          <a:lstStyle>
            <a:lvl1pPr>
              <a:defRPr/>
            </a:lvl1pPr>
          </a:lstStyle>
          <a:p>
            <a:pPr>
              <a:defRPr/>
            </a:pPr>
            <a:fld id="{5189549D-EC74-4825-AD54-1BDD3FD67E17}"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58C79B4-5F6B-4A2B-AFFC-FC3B77365709}" type="datetimeFigureOut">
              <a:rPr lang="en-US" smtClean="0"/>
              <a:pPr/>
              <a:t>17/Aug/20</a:t>
            </a:fld>
            <a:endParaRPr lang="en-US"/>
          </a:p>
        </p:txBody>
      </p:sp>
      <p:sp>
        <p:nvSpPr>
          <p:cNvPr id="15" name="Slide Number Placeholder 14"/>
          <p:cNvSpPr>
            <a:spLocks noGrp="1"/>
          </p:cNvSpPr>
          <p:nvPr>
            <p:ph type="sldNum" sz="quarter" idx="15"/>
          </p:nvPr>
        </p:nvSpPr>
        <p:spPr/>
        <p:txBody>
          <a:bodyPr/>
          <a:lstStyle>
            <a:lvl1pPr algn="ctr">
              <a:defRPr/>
            </a:lvl1pPr>
          </a:lstStyle>
          <a:p>
            <a:fld id="{3F13FF8D-59E1-4BE6-A72F-90E0752F85E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8C79B4-5F6B-4A2B-AFFC-FC3B77365709}" type="datetimeFigureOut">
              <a:rPr lang="en-US" smtClean="0"/>
              <a:pPr/>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FF8D-59E1-4BE6-A72F-90E0752F85E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8C79B4-5F6B-4A2B-AFFC-FC3B77365709}" type="datetimeFigureOut">
              <a:rPr lang="en-US" smtClean="0"/>
              <a:pPr/>
              <a:t>17/Aug/20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3FF8D-59E1-4BE6-A72F-90E0752F85E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F13FF8D-59E1-4BE6-A72F-90E0752F85E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58C79B4-5F6B-4A2B-AFFC-FC3B77365709}" type="datetimeFigureOut">
              <a:rPr lang="en-US" smtClean="0"/>
              <a:pPr/>
              <a:t>17/Aug/20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8C79B4-5F6B-4A2B-AFFC-FC3B77365709}" type="datetimeFigureOut">
              <a:rPr lang="en-US" smtClean="0"/>
              <a:pPr/>
              <a:t>17/Aug/20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3FF8D-59E1-4BE6-A72F-90E0752F85E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C79B4-5F6B-4A2B-AFFC-FC3B77365709}" type="datetimeFigureOut">
              <a:rPr lang="en-US" smtClean="0"/>
              <a:pPr/>
              <a:t>17/Aug/20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13FF8D-59E1-4BE6-A72F-90E0752F85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58C79B4-5F6B-4A2B-AFFC-FC3B77365709}" type="datetimeFigureOut">
              <a:rPr lang="en-US" smtClean="0"/>
              <a:pPr/>
              <a:t>17/Aug/20</a:t>
            </a:fld>
            <a:endParaRPr lang="en-US"/>
          </a:p>
        </p:txBody>
      </p:sp>
      <p:sp>
        <p:nvSpPr>
          <p:cNvPr id="9" name="Slide Number Placeholder 8"/>
          <p:cNvSpPr>
            <a:spLocks noGrp="1"/>
          </p:cNvSpPr>
          <p:nvPr>
            <p:ph type="sldNum" sz="quarter" idx="15"/>
          </p:nvPr>
        </p:nvSpPr>
        <p:spPr/>
        <p:txBody>
          <a:bodyPr/>
          <a:lstStyle/>
          <a:p>
            <a:fld id="{3F13FF8D-59E1-4BE6-A72F-90E0752F85E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58C79B4-5F6B-4A2B-AFFC-FC3B77365709}" type="datetimeFigureOut">
              <a:rPr lang="en-US" smtClean="0"/>
              <a:pPr/>
              <a:t>17/Aug/20</a:t>
            </a:fld>
            <a:endParaRPr lang="en-US"/>
          </a:p>
        </p:txBody>
      </p:sp>
      <p:sp>
        <p:nvSpPr>
          <p:cNvPr id="9" name="Slide Number Placeholder 8"/>
          <p:cNvSpPr>
            <a:spLocks noGrp="1"/>
          </p:cNvSpPr>
          <p:nvPr>
            <p:ph type="sldNum" sz="quarter" idx="11"/>
          </p:nvPr>
        </p:nvSpPr>
        <p:spPr/>
        <p:txBody>
          <a:bodyPr/>
          <a:lstStyle/>
          <a:p>
            <a:fld id="{3F13FF8D-59E1-4BE6-A72F-90E0752F85E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58C79B4-5F6B-4A2B-AFFC-FC3B77365709}" type="datetimeFigureOut">
              <a:rPr lang="en-US" smtClean="0"/>
              <a:pPr/>
              <a:t>17/Aug/20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F13FF8D-59E1-4BE6-A72F-90E0752F85E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Bacteria" TargetMode="External"/><Relationship Id="rId2" Type="http://schemas.openxmlformats.org/officeDocument/2006/relationships/hyperlink" Target="http://en.wikipedia.org/wiki/Antibiotic" TargetMode="External"/><Relationship Id="rId1" Type="http://schemas.openxmlformats.org/officeDocument/2006/relationships/slideLayout" Target="../slideLayouts/slideLayout2.xml"/><Relationship Id="rId4" Type="http://schemas.openxmlformats.org/officeDocument/2006/relationships/hyperlink" Target="http://www.rlc.dcccd.edu/mathsci/reynolds/micro/lab_manual/glossar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14600" y="4648200"/>
            <a:ext cx="6248400" cy="1066800"/>
          </a:xfrm>
        </p:spPr>
        <p:txBody>
          <a:bodyPr/>
          <a:lstStyle/>
          <a:p>
            <a:r>
              <a:rPr lang="en-US" sz="2400" b="1" dirty="0" smtClean="0">
                <a:solidFill>
                  <a:schemeClr val="tx1"/>
                </a:solidFill>
              </a:rPr>
              <a:t>MS </a:t>
            </a:r>
            <a:r>
              <a:rPr lang="en-US" sz="2400" b="1" dirty="0" smtClean="0">
                <a:solidFill>
                  <a:schemeClr val="tx1"/>
                </a:solidFill>
              </a:rPr>
              <a:t>SANGITA VASAVA</a:t>
            </a:r>
          </a:p>
          <a:p>
            <a:endParaRPr lang="en-US" dirty="0" smtClean="0"/>
          </a:p>
        </p:txBody>
      </p:sp>
      <p:sp>
        <p:nvSpPr>
          <p:cNvPr id="2" name="Title 1"/>
          <p:cNvSpPr>
            <a:spLocks noGrp="1"/>
          </p:cNvSpPr>
          <p:nvPr>
            <p:ph type="ctrTitle"/>
          </p:nvPr>
        </p:nvSpPr>
        <p:spPr/>
        <p:style>
          <a:lnRef idx="2">
            <a:schemeClr val="dk1"/>
          </a:lnRef>
          <a:fillRef idx="1">
            <a:schemeClr val="lt1"/>
          </a:fillRef>
          <a:effectRef idx="0">
            <a:schemeClr val="dk1"/>
          </a:effectRef>
          <a:fontRef idx="minor">
            <a:schemeClr val="dk1"/>
          </a:fontRef>
        </p:style>
        <p:txBody>
          <a:bodyPr/>
          <a:lstStyle/>
          <a:p>
            <a:r>
              <a:rPr smtClean="0">
                <a:solidFill>
                  <a:schemeClr val="bg1"/>
                </a:solidFill>
              </a:rPr>
              <a:t>ANTIBIOTIC SENSITIVITY TESTS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pPr eaLnBrk="1" hangingPunct="1">
              <a:defRPr/>
            </a:pPr>
            <a:r>
              <a:rPr lang="en-US" sz="4000" b="1" dirty="0" smtClean="0">
                <a:solidFill>
                  <a:schemeClr val="accent4">
                    <a:lumMod val="75000"/>
                  </a:schemeClr>
                </a:solidFill>
              </a:rPr>
              <a:t>Stokes Method for Antibiotic Sensitivity testing</a:t>
            </a:r>
            <a:endParaRPr lang="en-IN" sz="4000" b="1" dirty="0" smtClean="0">
              <a:solidFill>
                <a:schemeClr val="accent4">
                  <a:lumMod val="75000"/>
                </a:schemeClr>
              </a:solidFill>
            </a:endParaRPr>
          </a:p>
        </p:txBody>
      </p:sp>
      <p:sp>
        <p:nvSpPr>
          <p:cNvPr id="114692" name="Rectangle 4"/>
          <p:cNvSpPr>
            <a:spLocks noGrp="1" noChangeArrowheads="1"/>
          </p:cNvSpPr>
          <p:nvPr>
            <p:ph type="body" sz="half" idx="1"/>
          </p:nvPr>
        </p:nvSpPr>
        <p:spPr>
          <a:xfrm>
            <a:off x="457200" y="1600200"/>
            <a:ext cx="4038600" cy="4800600"/>
          </a:xfrm>
        </p:spPr>
        <p:txBody>
          <a:bodyPr>
            <a:noAutofit/>
          </a:bodyPr>
          <a:lstStyle/>
          <a:p>
            <a:pPr eaLnBrk="1" hangingPunct="1">
              <a:lnSpc>
                <a:spcPct val="90000"/>
              </a:lnSpc>
              <a:defRPr/>
            </a:pPr>
            <a:r>
              <a:rPr lang="en-IN" sz="2000" dirty="0" smtClean="0"/>
              <a:t>In the </a:t>
            </a:r>
            <a:r>
              <a:rPr lang="en-IN" sz="2000" b="1" dirty="0" smtClean="0"/>
              <a:t>Stokes controlled sensitivity test</a:t>
            </a:r>
            <a:r>
              <a:rPr lang="en-IN" sz="2000" dirty="0" smtClean="0"/>
              <a:t>, a control organism is inoculated on part of a plate and the test organism is plated on the remainder. Disks are placed at the interface and the zones of inhibition are compared. The use of a sensitive control shows that the antibiotic is active, so that if the test organism grows up to the disk it may safely be assumed that the test organism is resistant to that drug. </a:t>
            </a:r>
          </a:p>
        </p:txBody>
      </p:sp>
      <p:pic>
        <p:nvPicPr>
          <p:cNvPr id="33796" name="Picture 5"/>
          <p:cNvPicPr>
            <a:picLocks noGrp="1" noChangeAspect="1" noChangeArrowheads="1"/>
          </p:cNvPicPr>
          <p:nvPr>
            <p:ph sz="half" idx="2"/>
          </p:nvPr>
        </p:nvPicPr>
        <p:blipFill>
          <a:blip r:embed="rId2"/>
          <a:srcRect/>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1"/>
            <a:ext cx="4419600" cy="5706177"/>
          </a:xfrm>
          <a:prstGeom prst="rect">
            <a:avLst/>
          </a:prstGeom>
        </p:spPr>
        <p:txBody>
          <a:bodyPr wrap="square">
            <a:spAutoFit/>
          </a:bodyPr>
          <a:lstStyle/>
          <a:p>
            <a:pPr marL="342900" indent="-342900">
              <a:spcBef>
                <a:spcPct val="20000"/>
              </a:spcBef>
              <a:buClr>
                <a:schemeClr val="folHlink"/>
              </a:buClr>
              <a:buSzPct val="90000"/>
              <a:buFont typeface="Wingdings" pitchFamily="2" charset="2"/>
              <a:buChar char="n"/>
            </a:pPr>
            <a:r>
              <a:rPr lang="en-US" sz="2400" dirty="0" smtClean="0">
                <a:cs typeface="Arial" charset="0"/>
              </a:rPr>
              <a:t>Interpretation of results</a:t>
            </a:r>
          </a:p>
          <a:p>
            <a:pPr marL="742950" lvl="1" indent="-285750">
              <a:spcBef>
                <a:spcPct val="20000"/>
              </a:spcBef>
              <a:buClr>
                <a:schemeClr val="accent1"/>
              </a:buClr>
              <a:buSzPct val="75000"/>
              <a:buFont typeface="Wingdings" pitchFamily="2" charset="2"/>
              <a:buChar char="n"/>
            </a:pPr>
            <a:r>
              <a:rPr lang="en-US" sz="2400" dirty="0" smtClean="0"/>
              <a:t>By comparing with the diameters with “</a:t>
            </a:r>
            <a:r>
              <a:rPr lang="en-US" sz="2400" dirty="0" smtClean="0">
                <a:solidFill>
                  <a:schemeClr val="accent2"/>
                </a:solidFill>
              </a:rPr>
              <a:t>standard tables</a:t>
            </a:r>
            <a:r>
              <a:rPr lang="en-US" sz="2400" dirty="0" smtClean="0"/>
              <a:t>”</a:t>
            </a:r>
            <a:r>
              <a:rPr lang="th-TH" sz="2400" dirty="0" smtClean="0"/>
              <a:t> </a:t>
            </a:r>
            <a:endParaRPr lang="en-US" sz="2400" dirty="0" smtClean="0"/>
          </a:p>
          <a:p>
            <a:pPr marL="742950" lvl="1" indent="-285750">
              <a:spcBef>
                <a:spcPct val="20000"/>
              </a:spcBef>
              <a:buClr>
                <a:schemeClr val="accent1"/>
              </a:buClr>
              <a:buSzPct val="75000"/>
              <a:buFont typeface="Wingdings" pitchFamily="2" charset="2"/>
              <a:buChar char="n"/>
            </a:pPr>
            <a:r>
              <a:rPr lang="en-US" sz="2400" b="1" dirty="0" smtClean="0">
                <a:solidFill>
                  <a:schemeClr val="accent6">
                    <a:lumMod val="50000"/>
                  </a:schemeClr>
                </a:solidFill>
              </a:rPr>
              <a:t>Susceptible </a:t>
            </a:r>
          </a:p>
          <a:p>
            <a:pPr marL="742950" lvl="1" indent="-285750">
              <a:spcBef>
                <a:spcPct val="20000"/>
              </a:spcBef>
              <a:buClr>
                <a:schemeClr val="accent1"/>
              </a:buClr>
              <a:buSzPct val="75000"/>
              <a:buFont typeface="Wingdings" pitchFamily="2" charset="2"/>
              <a:buChar char="n"/>
            </a:pPr>
            <a:r>
              <a:rPr lang="en-US" sz="2400" b="1" dirty="0" smtClean="0">
                <a:solidFill>
                  <a:schemeClr val="accent6">
                    <a:lumMod val="50000"/>
                  </a:schemeClr>
                </a:solidFill>
              </a:rPr>
              <a:t>Intermediate susceptible</a:t>
            </a:r>
          </a:p>
          <a:p>
            <a:pPr marL="1143000" lvl="2" indent="-228600">
              <a:spcBef>
                <a:spcPct val="20000"/>
              </a:spcBef>
              <a:buClr>
                <a:schemeClr val="folHlink"/>
              </a:buClr>
              <a:buSzPct val="55000"/>
              <a:buFont typeface="Wingdings" pitchFamily="2" charset="2"/>
              <a:buChar char="n"/>
            </a:pPr>
            <a:r>
              <a:rPr lang="en-US" sz="2400" dirty="0" smtClean="0"/>
              <a:t>Low toxic antibiotics: Moderate susceptible</a:t>
            </a:r>
          </a:p>
          <a:p>
            <a:pPr marL="1143000" lvl="2" indent="-228600">
              <a:spcBef>
                <a:spcPct val="20000"/>
              </a:spcBef>
              <a:buClr>
                <a:schemeClr val="folHlink"/>
              </a:buClr>
              <a:buSzPct val="55000"/>
              <a:buFont typeface="Wingdings" pitchFamily="2" charset="2"/>
              <a:buChar char="n"/>
            </a:pPr>
            <a:r>
              <a:rPr lang="en-US" sz="2400" dirty="0" smtClean="0"/>
              <a:t>High toxic antibiotics: buffer zone btw resistant and susceptible</a:t>
            </a:r>
          </a:p>
          <a:p>
            <a:pPr marL="742950" lvl="1" indent="-285750">
              <a:spcBef>
                <a:spcPct val="20000"/>
              </a:spcBef>
              <a:buClr>
                <a:schemeClr val="accent1"/>
              </a:buClr>
              <a:buSzPct val="75000"/>
              <a:buFont typeface="Wingdings" pitchFamily="2" charset="2"/>
              <a:buChar char="n"/>
            </a:pPr>
            <a:r>
              <a:rPr lang="en-US" sz="2400" b="1" dirty="0" smtClean="0">
                <a:solidFill>
                  <a:schemeClr val="accent6">
                    <a:lumMod val="50000"/>
                  </a:schemeClr>
                </a:solidFill>
              </a:rPr>
              <a:t>Resistant</a:t>
            </a:r>
            <a:endParaRPr lang="en-US" sz="2400" dirty="0"/>
          </a:p>
        </p:txBody>
      </p:sp>
      <p:sp>
        <p:nvSpPr>
          <p:cNvPr id="3" name="Rectangle 4"/>
          <p:cNvSpPr>
            <a:spLocks noChangeArrowheads="1"/>
          </p:cNvSpPr>
          <p:nvPr/>
        </p:nvSpPr>
        <p:spPr bwMode="auto">
          <a:xfrm>
            <a:off x="457200" y="277813"/>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r>
              <a:rPr lang="en-US" sz="4400" b="1" dirty="0" smtClean="0">
                <a:solidFill>
                  <a:schemeClr val="accent4">
                    <a:lumMod val="75000"/>
                  </a:schemeClr>
                </a:solidFill>
                <a:latin typeface="Times New Roman" pitchFamily="18" charset="0"/>
              </a:rPr>
              <a:t>Reporting the Results</a:t>
            </a:r>
            <a:endParaRPr lang="th-TH" sz="4400" b="1" dirty="0">
              <a:solidFill>
                <a:schemeClr val="accent4">
                  <a:lumMod val="75000"/>
                </a:schemeClr>
              </a:solidFill>
              <a:latin typeface="Times New Roman" pitchFamily="18" charset="0"/>
            </a:endParaRPr>
          </a:p>
        </p:txBody>
      </p:sp>
      <p:pic>
        <p:nvPicPr>
          <p:cNvPr id="4" name="Picture 1028" descr="DD_trans_p1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8200" y="3429001"/>
            <a:ext cx="2980008"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43600" y="304799"/>
            <a:ext cx="2971800" cy="3025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sz="4800" b="1" dirty="0" smtClean="0">
                <a:solidFill>
                  <a:schemeClr val="accent4">
                    <a:lumMod val="75000"/>
                  </a:schemeClr>
                </a:solidFill>
              </a:rPr>
              <a:t>Dilution Method</a:t>
            </a:r>
            <a:endParaRPr lang="th-TH" sz="4800" b="1" dirty="0" smtClean="0">
              <a:solidFill>
                <a:schemeClr val="accent4">
                  <a:lumMod val="75000"/>
                </a:schemeClr>
              </a:solidFill>
            </a:endParaRPr>
          </a:p>
        </p:txBody>
      </p:sp>
      <p:sp>
        <p:nvSpPr>
          <p:cNvPr id="37891" name="Rectangle 3"/>
          <p:cNvSpPr>
            <a:spLocks noGrp="1" noChangeArrowheads="1"/>
          </p:cNvSpPr>
          <p:nvPr>
            <p:ph type="body" idx="1"/>
          </p:nvPr>
        </p:nvSpPr>
        <p:spPr>
          <a:xfrm>
            <a:off x="304800" y="1447800"/>
            <a:ext cx="4876799" cy="4953000"/>
          </a:xfrm>
        </p:spPr>
        <p:txBody>
          <a:bodyPr>
            <a:normAutofit fontScale="85000" lnSpcReduction="20000"/>
          </a:bodyPr>
          <a:lstStyle/>
          <a:p>
            <a:pPr eaLnBrk="1" hangingPunct="1"/>
            <a:r>
              <a:rPr lang="en-US" sz="3200" dirty="0" smtClean="0">
                <a:solidFill>
                  <a:srgbClr val="002060"/>
                </a:solidFill>
              </a:rPr>
              <a:t>Minimum Inhibition Concent</a:t>
            </a:r>
            <a:r>
              <a:rPr lang="en-US" sz="2800" dirty="0" smtClean="0">
                <a:solidFill>
                  <a:srgbClr val="002060"/>
                </a:solidFill>
              </a:rPr>
              <a:t>ration (MIC)</a:t>
            </a:r>
          </a:p>
          <a:p>
            <a:pPr lvl="1" eaLnBrk="1" hangingPunct="1"/>
            <a:r>
              <a:rPr lang="en-US" sz="2400" dirty="0" smtClean="0">
                <a:solidFill>
                  <a:schemeClr val="tx1">
                    <a:lumMod val="95000"/>
                  </a:schemeClr>
                </a:solidFill>
              </a:rPr>
              <a:t>The lowest concentration of antimicrobial agent that </a:t>
            </a:r>
            <a:r>
              <a:rPr lang="en-US" sz="2400" b="1" dirty="0" smtClean="0">
                <a:solidFill>
                  <a:schemeClr val="accent1">
                    <a:lumMod val="75000"/>
                  </a:schemeClr>
                </a:solidFill>
              </a:rPr>
              <a:t>inhibits</a:t>
            </a:r>
            <a:r>
              <a:rPr lang="en-US" sz="2400" dirty="0" smtClean="0">
                <a:solidFill>
                  <a:schemeClr val="tx1">
                    <a:lumMod val="95000"/>
                  </a:schemeClr>
                </a:solidFill>
              </a:rPr>
              <a:t> bacterial growth/ multiplication</a:t>
            </a:r>
          </a:p>
          <a:p>
            <a:pPr lvl="3" eaLnBrk="1" hangingPunct="1"/>
            <a:endParaRPr lang="en-US" dirty="0" smtClean="0">
              <a:solidFill>
                <a:srgbClr val="8F8D45"/>
              </a:solidFill>
            </a:endParaRPr>
          </a:p>
          <a:p>
            <a:pPr eaLnBrk="1" hangingPunct="1"/>
            <a:r>
              <a:rPr lang="en-US" sz="2800" dirty="0" smtClean="0">
                <a:solidFill>
                  <a:srgbClr val="C00000"/>
                </a:solidFill>
              </a:rPr>
              <a:t>Minimum Bactericidal Concentration (MBC) or Minimum Lethal Concentration (MLC) </a:t>
            </a:r>
          </a:p>
          <a:p>
            <a:pPr lvl="1" eaLnBrk="1" hangingPunct="1"/>
            <a:r>
              <a:rPr lang="en-US" sz="3000" dirty="0" smtClean="0">
                <a:solidFill>
                  <a:srgbClr val="002060"/>
                </a:solidFill>
              </a:rPr>
              <a:t>The lowest concentration of antimicrobial agent that allows less than 0.1% of the original inoculum to survive </a:t>
            </a:r>
          </a:p>
          <a:p>
            <a:pPr eaLnBrk="1" hangingPunct="1">
              <a:buFont typeface="Wingdings" pitchFamily="2" charset="2"/>
              <a:buNone/>
            </a:pPr>
            <a:endParaRPr lang="th-TH" dirty="0" smtClean="0">
              <a:solidFill>
                <a:srgbClr val="8F8D45"/>
              </a:solidFill>
            </a:endParaRPr>
          </a:p>
        </p:txBody>
      </p:sp>
      <p:pic>
        <p:nvPicPr>
          <p:cNvPr id="6" name="Picture 5"/>
          <p:cNvPicPr>
            <a:picLocks noChangeAspect="1" noChangeArrowheads="1"/>
          </p:cNvPicPr>
          <p:nvPr/>
        </p:nvPicPr>
        <p:blipFill>
          <a:blip r:embed="rId2"/>
          <a:srcRect/>
          <a:stretch>
            <a:fillRect/>
          </a:stretch>
        </p:blipFill>
        <p:spPr>
          <a:xfrm>
            <a:off x="5181600" y="1676400"/>
            <a:ext cx="3802044" cy="3324458"/>
          </a:xfrm>
          <a:prstGeom prst="rect">
            <a:avLst/>
          </a:prstGeom>
        </p:spPr>
      </p:pic>
    </p:spTree>
    <p:extLst>
      <p:ext uri="{BB962C8B-B14F-4D97-AF65-F5344CB8AC3E}">
        <p14:creationId xmlns="" xmlns:p14="http://schemas.microsoft.com/office/powerpoint/2010/main" val="40867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pPr eaLnBrk="1" hangingPunct="1"/>
            <a:r>
              <a:rPr lang="en-US" sz="4800" b="1" dirty="0" smtClean="0">
                <a:solidFill>
                  <a:schemeClr val="accent4">
                    <a:lumMod val="75000"/>
                  </a:schemeClr>
                </a:solidFill>
              </a:rPr>
              <a:t>Broth Dilution Method</a:t>
            </a:r>
            <a:endParaRPr lang="th-TH" sz="4800" b="1" dirty="0" smtClean="0">
              <a:solidFill>
                <a:schemeClr val="accent4">
                  <a:lumMod val="75000"/>
                </a:schemeClr>
              </a:solidFill>
            </a:endParaRPr>
          </a:p>
        </p:txBody>
      </p:sp>
      <p:sp>
        <p:nvSpPr>
          <p:cNvPr id="33795" name="Rectangle 3"/>
          <p:cNvSpPr>
            <a:spLocks noGrp="1" noChangeArrowheads="1"/>
          </p:cNvSpPr>
          <p:nvPr>
            <p:ph type="body" idx="1"/>
          </p:nvPr>
        </p:nvSpPr>
        <p:spPr>
          <a:xfrm>
            <a:off x="533400" y="1295400"/>
            <a:ext cx="8077200" cy="5334000"/>
          </a:xfrm>
        </p:spPr>
        <p:txBody>
          <a:bodyPr>
            <a:normAutofit fontScale="92500" lnSpcReduction="10000"/>
          </a:bodyPr>
          <a:lstStyle/>
          <a:p>
            <a:pPr eaLnBrk="1" hangingPunct="1"/>
            <a:r>
              <a:rPr lang="en-US" sz="3600" dirty="0" smtClean="0">
                <a:solidFill>
                  <a:srgbClr val="C00000"/>
                </a:solidFill>
              </a:rPr>
              <a:t>Procedure</a:t>
            </a:r>
            <a:r>
              <a:rPr lang="en-US" sz="2800" dirty="0" smtClean="0"/>
              <a:t> </a:t>
            </a:r>
          </a:p>
          <a:p>
            <a:pPr eaLnBrk="1" hangingPunct="1"/>
            <a:r>
              <a:rPr lang="en-US" sz="2400" dirty="0" smtClean="0"/>
              <a:t>Making dilutions (2-fold) of antibiotic in broth </a:t>
            </a:r>
          </a:p>
          <a:p>
            <a:pPr eaLnBrk="1" hangingPunct="1"/>
            <a:r>
              <a:rPr lang="en-US" sz="2600" dirty="0" smtClean="0">
                <a:solidFill>
                  <a:schemeClr val="accent6">
                    <a:lumMod val="50000"/>
                  </a:schemeClr>
                </a:solidFill>
              </a:rPr>
              <a:t>Mueller-Hinton, Tryptic Soy Broth</a:t>
            </a:r>
          </a:p>
          <a:p>
            <a:pPr lvl="1" eaLnBrk="1" hangingPunct="1"/>
            <a:r>
              <a:rPr lang="en-US" sz="2400" dirty="0" smtClean="0">
                <a:solidFill>
                  <a:schemeClr val="tx1">
                    <a:lumMod val="95000"/>
                  </a:schemeClr>
                </a:solidFill>
              </a:rPr>
              <a:t>Inoculation of bacterial inoculum, incubation, overnight</a:t>
            </a:r>
          </a:p>
          <a:p>
            <a:pPr lvl="1" eaLnBrk="1" hangingPunct="1"/>
            <a:r>
              <a:rPr lang="en-US" sz="2400" dirty="0" smtClean="0">
                <a:solidFill>
                  <a:schemeClr val="tx1">
                    <a:lumMod val="95000"/>
                  </a:schemeClr>
                </a:solidFill>
              </a:rPr>
              <a:t>Controls: no inoculum, no antibiotic</a:t>
            </a:r>
          </a:p>
          <a:p>
            <a:pPr lvl="1" eaLnBrk="1" hangingPunct="1"/>
            <a:r>
              <a:rPr lang="en-US" sz="2400" dirty="0" smtClean="0">
                <a:solidFill>
                  <a:schemeClr val="tx1">
                    <a:lumMod val="95000"/>
                  </a:schemeClr>
                </a:solidFill>
              </a:rPr>
              <a:t>Turbidity visualization </a:t>
            </a:r>
            <a:r>
              <a:rPr lang="en-US" sz="2400" dirty="0" smtClean="0">
                <a:solidFill>
                  <a:schemeClr val="tx1">
                    <a:lumMod val="95000"/>
                  </a:schemeClr>
                </a:solidFill>
                <a:sym typeface="Wingdings" pitchFamily="2" charset="2"/>
              </a:rPr>
              <a:t> </a:t>
            </a:r>
            <a:r>
              <a:rPr lang="en-US" sz="2400" dirty="0" smtClean="0">
                <a:solidFill>
                  <a:schemeClr val="accent2"/>
                </a:solidFill>
                <a:sym typeface="Wingdings" pitchFamily="2" charset="2"/>
              </a:rPr>
              <a:t>MIC</a:t>
            </a:r>
          </a:p>
          <a:p>
            <a:pPr lvl="1" eaLnBrk="1" hangingPunct="1"/>
            <a:r>
              <a:rPr lang="en-US" sz="2400" dirty="0" smtClean="0">
                <a:solidFill>
                  <a:schemeClr val="tx1">
                    <a:lumMod val="95000"/>
                  </a:schemeClr>
                </a:solidFill>
                <a:sym typeface="Wingdings" pitchFamily="2" charset="2"/>
              </a:rPr>
              <a:t>Sub culturing of non-turbid tubes</a:t>
            </a:r>
            <a:r>
              <a:rPr lang="en-US" sz="2400" dirty="0" smtClean="0">
                <a:solidFill>
                  <a:schemeClr val="tx1">
                    <a:lumMod val="95000"/>
                  </a:schemeClr>
                </a:solidFill>
              </a:rPr>
              <a:t>, overnight</a:t>
            </a:r>
          </a:p>
          <a:p>
            <a:pPr lvl="1" eaLnBrk="1" hangingPunct="1"/>
            <a:r>
              <a:rPr lang="en-US" sz="2400" dirty="0" smtClean="0">
                <a:solidFill>
                  <a:schemeClr val="tx1">
                    <a:lumMod val="95000"/>
                  </a:schemeClr>
                </a:solidFill>
                <a:sym typeface="Wingdings" pitchFamily="2" charset="2"/>
              </a:rPr>
              <a:t>Growth (bacterial count)  </a:t>
            </a:r>
            <a:r>
              <a:rPr lang="en-US" sz="2400" dirty="0" smtClean="0">
                <a:solidFill>
                  <a:schemeClr val="accent2"/>
                </a:solidFill>
                <a:sym typeface="Wingdings" pitchFamily="2" charset="2"/>
              </a:rPr>
              <a:t>MBC</a:t>
            </a:r>
          </a:p>
          <a:p>
            <a:pPr lvl="1" eaLnBrk="1" hangingPunct="1"/>
            <a:endParaRPr lang="en-US" dirty="0" smtClean="0">
              <a:solidFill>
                <a:schemeClr val="accent2"/>
              </a:solidFill>
              <a:sym typeface="Wingdings" pitchFamily="2" charset="2"/>
            </a:endParaRPr>
          </a:p>
          <a:p>
            <a:r>
              <a:rPr lang="en-US" sz="3200" dirty="0" smtClean="0">
                <a:solidFill>
                  <a:srgbClr val="C00000"/>
                </a:solidFill>
              </a:rPr>
              <a:t>Disadvantages :</a:t>
            </a:r>
          </a:p>
          <a:p>
            <a:pPr lvl="1"/>
            <a:r>
              <a:rPr lang="en-US" sz="2800" dirty="0" smtClean="0">
                <a:solidFill>
                  <a:schemeClr val="tx1">
                    <a:lumMod val="95000"/>
                  </a:schemeClr>
                </a:solidFill>
              </a:rPr>
              <a:t>Only one antibiotic &amp; one organism can be tested each time</a:t>
            </a:r>
          </a:p>
          <a:p>
            <a:pPr lvl="1"/>
            <a:r>
              <a:rPr lang="en-US" sz="2800" dirty="0" smtClean="0">
                <a:solidFill>
                  <a:schemeClr val="tx1">
                    <a:lumMod val="95000"/>
                  </a:schemeClr>
                </a:solidFill>
              </a:rPr>
              <a:t>Time-consuming</a:t>
            </a:r>
          </a:p>
          <a:p>
            <a:pPr lvl="1" eaLnBrk="1" hangingPunct="1">
              <a:buNone/>
            </a:pPr>
            <a:endParaRPr lang="en-US" sz="2400" dirty="0" smtClean="0">
              <a:solidFill>
                <a:schemeClr val="accent2"/>
              </a:solidFill>
              <a:sym typeface="Wingdings" pitchFamily="2" charset="2"/>
            </a:endParaRPr>
          </a:p>
        </p:txBody>
      </p:sp>
    </p:spTree>
    <p:extLst>
      <p:ext uri="{BB962C8B-B14F-4D97-AF65-F5344CB8AC3E}">
        <p14:creationId xmlns="" xmlns:p14="http://schemas.microsoft.com/office/powerpoint/2010/main" val="65023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7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79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79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79"/>
          <p:cNvSpPr>
            <a:spLocks noGrp="1" noChangeArrowheads="1"/>
          </p:cNvSpPr>
          <p:nvPr>
            <p:ph type="title"/>
          </p:nvPr>
        </p:nvSpPr>
        <p:spPr>
          <a:noFill/>
        </p:spPr>
        <p:txBody>
          <a:bodyPr/>
          <a:lstStyle/>
          <a:p>
            <a:pPr eaLnBrk="1" hangingPunct="1"/>
            <a:r>
              <a:rPr lang="en-US" sz="4800" b="1" dirty="0" smtClean="0">
                <a:solidFill>
                  <a:schemeClr val="accent4">
                    <a:lumMod val="75000"/>
                  </a:schemeClr>
                </a:solidFill>
              </a:rPr>
              <a:t>Agar Dilution Method</a:t>
            </a:r>
            <a:endParaRPr lang="th-TH" sz="4800" b="1" dirty="0" smtClean="0">
              <a:solidFill>
                <a:schemeClr val="accent4">
                  <a:lumMod val="75000"/>
                </a:schemeClr>
              </a:solidFill>
            </a:endParaRPr>
          </a:p>
        </p:txBody>
      </p:sp>
      <p:sp>
        <p:nvSpPr>
          <p:cNvPr id="23558" name="Rectangle 80"/>
          <p:cNvSpPr>
            <a:spLocks noChangeArrowheads="1"/>
          </p:cNvSpPr>
          <p:nvPr/>
        </p:nvSpPr>
        <p:spPr bwMode="auto">
          <a:xfrm>
            <a:off x="914400" y="1295400"/>
            <a:ext cx="7905750"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90000"/>
              <a:buFont typeface="Wingdings" pitchFamily="2" charset="2"/>
              <a:buChar char="n"/>
            </a:pPr>
            <a:r>
              <a:rPr lang="en-US" sz="3200" dirty="0" smtClean="0">
                <a:solidFill>
                  <a:schemeClr val="accent2">
                    <a:lumMod val="75000"/>
                  </a:schemeClr>
                </a:solidFill>
              </a:rPr>
              <a:t>Procedure:</a:t>
            </a:r>
          </a:p>
          <a:p>
            <a:pPr lvl="1"/>
            <a:r>
              <a:rPr lang="en-US" sz="2400" dirty="0" smtClean="0"/>
              <a:t>Making dilutions of antimicrobial agent in melted media and pouring plates</a:t>
            </a:r>
          </a:p>
          <a:p>
            <a:pPr lvl="2"/>
            <a:r>
              <a:rPr lang="en-US" sz="2400" dirty="0" smtClean="0"/>
              <a:t>One concentration of antibiotic/ plate</a:t>
            </a:r>
          </a:p>
          <a:p>
            <a:pPr lvl="2"/>
            <a:r>
              <a:rPr lang="en-US" sz="2400" dirty="0" smtClean="0"/>
              <a:t>Possible for several different strains/plate</a:t>
            </a:r>
            <a:endParaRPr lang="en-US" sz="2400" dirty="0">
              <a:solidFill>
                <a:srgbClr val="FF0000"/>
              </a:solidFill>
            </a:endParaRPr>
          </a:p>
          <a:p>
            <a:pPr marL="742950" lvl="1" indent="-285750">
              <a:spcBef>
                <a:spcPct val="20000"/>
              </a:spcBef>
              <a:buClr>
                <a:schemeClr val="accent1"/>
              </a:buClr>
              <a:buSzPct val="75000"/>
              <a:buFont typeface="Wingdings" pitchFamily="2" charset="2"/>
              <a:buChar char="n"/>
            </a:pPr>
            <a:r>
              <a:rPr lang="en-US" sz="2400" dirty="0"/>
              <a:t>Inoculation of bacterial inoculum (McFarland No. 0.5) </a:t>
            </a:r>
          </a:p>
          <a:p>
            <a:pPr marL="1143000" lvl="2" indent="-228600">
              <a:spcBef>
                <a:spcPct val="20000"/>
              </a:spcBef>
              <a:buClr>
                <a:schemeClr val="folHlink"/>
              </a:buClr>
              <a:buSzPct val="55000"/>
              <a:buFont typeface="Wingdings" pitchFamily="2" charset="2"/>
              <a:buChar char="n"/>
            </a:pPr>
            <a:r>
              <a:rPr lang="en-US" sz="2100" dirty="0"/>
              <a:t>Using a replicating inoculator device called “</a:t>
            </a:r>
            <a:r>
              <a:rPr lang="en-US" sz="2100" dirty="0">
                <a:solidFill>
                  <a:schemeClr val="accent2"/>
                </a:solidFill>
              </a:rPr>
              <a:t>A Steers-Foltz replicator”</a:t>
            </a:r>
          </a:p>
          <a:p>
            <a:pPr marL="1143000" lvl="2" indent="-228600">
              <a:spcBef>
                <a:spcPct val="20000"/>
              </a:spcBef>
              <a:buClr>
                <a:schemeClr val="folHlink"/>
              </a:buClr>
              <a:buSzPct val="55000"/>
              <a:buFont typeface="Wingdings" pitchFamily="2" charset="2"/>
              <a:buChar char="n"/>
            </a:pPr>
            <a:r>
              <a:rPr lang="en-US" sz="2100" dirty="0"/>
              <a:t>Delivers 0.001 ml of bacterial inoculum</a:t>
            </a:r>
          </a:p>
          <a:p>
            <a:pPr marL="742950" lvl="1" indent="-285750">
              <a:spcBef>
                <a:spcPct val="20000"/>
              </a:spcBef>
              <a:buClr>
                <a:schemeClr val="accent1"/>
              </a:buClr>
              <a:buSzPct val="75000"/>
              <a:buFont typeface="Wingdings" pitchFamily="2" charset="2"/>
              <a:buChar char="n"/>
            </a:pPr>
            <a:r>
              <a:rPr lang="en-US" sz="2600" dirty="0"/>
              <a:t>Incubation</a:t>
            </a:r>
          </a:p>
          <a:p>
            <a:pPr marL="742950" lvl="1" indent="-285750">
              <a:spcBef>
                <a:spcPct val="20000"/>
              </a:spcBef>
              <a:buClr>
                <a:schemeClr val="accent1"/>
              </a:buClr>
              <a:buSzPct val="75000"/>
              <a:buFont typeface="Wingdings" pitchFamily="2" charset="2"/>
              <a:buChar char="n"/>
            </a:pPr>
            <a:r>
              <a:rPr lang="en-US" sz="2600" dirty="0">
                <a:sym typeface="Wingdings" pitchFamily="2" charset="2"/>
              </a:rPr>
              <a:t>Spot of growth</a:t>
            </a:r>
            <a:endParaRPr lang="en-US" sz="2600" dirty="0">
              <a:solidFill>
                <a:schemeClr val="accent2"/>
              </a:solidFill>
              <a:sym typeface="Wingdings" pitchFamily="2" charset="2"/>
            </a:endParaRPr>
          </a:p>
        </p:txBody>
      </p:sp>
      <p:sp>
        <p:nvSpPr>
          <p:cNvPr id="39009" name="AutoShape 97"/>
          <p:cNvSpPr>
            <a:spLocks noChangeArrowheads="1"/>
          </p:cNvSpPr>
          <p:nvPr/>
        </p:nvSpPr>
        <p:spPr bwMode="auto">
          <a:xfrm>
            <a:off x="4284663" y="4797425"/>
            <a:ext cx="1223962" cy="431800"/>
          </a:xfrm>
          <a:prstGeom prst="rightArrow">
            <a:avLst>
              <a:gd name="adj1" fmla="val 50000"/>
              <a:gd name="adj2" fmla="val 7086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 name="Group 113"/>
          <p:cNvGrpSpPr>
            <a:grpSpLocks/>
          </p:cNvGrpSpPr>
          <p:nvPr/>
        </p:nvGrpSpPr>
        <p:grpSpPr bwMode="auto">
          <a:xfrm>
            <a:off x="6781800" y="4495800"/>
            <a:ext cx="1871663" cy="1831975"/>
            <a:chOff x="3742" y="2730"/>
            <a:chExt cx="1343" cy="1290"/>
          </a:xfrm>
        </p:grpSpPr>
        <p:sp>
          <p:nvSpPr>
            <p:cNvPr id="23564" name="AutoShape 81"/>
            <p:cNvSpPr>
              <a:spLocks noChangeArrowheads="1"/>
            </p:cNvSpPr>
            <p:nvPr/>
          </p:nvSpPr>
          <p:spPr bwMode="auto">
            <a:xfrm>
              <a:off x="3742" y="2730"/>
              <a:ext cx="1343" cy="129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 name="Group 82"/>
            <p:cNvGrpSpPr>
              <a:grpSpLocks/>
            </p:cNvGrpSpPr>
            <p:nvPr/>
          </p:nvGrpSpPr>
          <p:grpSpPr bwMode="auto">
            <a:xfrm>
              <a:off x="3842" y="2842"/>
              <a:ext cx="1134" cy="1089"/>
              <a:chOff x="1927" y="2659"/>
              <a:chExt cx="1225" cy="1225"/>
            </a:xfrm>
          </p:grpSpPr>
          <p:grpSp>
            <p:nvGrpSpPr>
              <p:cNvPr id="4" name="Group 83"/>
              <p:cNvGrpSpPr>
                <a:grpSpLocks/>
              </p:cNvGrpSpPr>
              <p:nvPr/>
            </p:nvGrpSpPr>
            <p:grpSpPr bwMode="auto">
              <a:xfrm>
                <a:off x="1927" y="2660"/>
                <a:ext cx="1225" cy="1224"/>
                <a:chOff x="1927" y="2614"/>
                <a:chExt cx="1225" cy="1088"/>
              </a:xfrm>
            </p:grpSpPr>
            <p:sp>
              <p:nvSpPr>
                <p:cNvPr id="23589" name="Rectangle 84"/>
                <p:cNvSpPr>
                  <a:spLocks noChangeArrowheads="1"/>
                </p:cNvSpPr>
                <p:nvPr/>
              </p:nvSpPr>
              <p:spPr bwMode="auto">
                <a:xfrm>
                  <a:off x="1927" y="2614"/>
                  <a:ext cx="1225" cy="1088"/>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90" name="Line 85"/>
                <p:cNvSpPr>
                  <a:spLocks noChangeShapeType="1"/>
                </p:cNvSpPr>
                <p:nvPr/>
              </p:nvSpPr>
              <p:spPr bwMode="auto">
                <a:xfrm>
                  <a:off x="1927" y="3158"/>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91" name="Line 86"/>
                <p:cNvSpPr>
                  <a:spLocks noChangeShapeType="1"/>
                </p:cNvSpPr>
                <p:nvPr/>
              </p:nvSpPr>
              <p:spPr bwMode="auto">
                <a:xfrm>
                  <a:off x="1927" y="3339"/>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92" name="Line 87"/>
                <p:cNvSpPr>
                  <a:spLocks noChangeShapeType="1"/>
                </p:cNvSpPr>
                <p:nvPr/>
              </p:nvSpPr>
              <p:spPr bwMode="auto">
                <a:xfrm>
                  <a:off x="1927" y="2795"/>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93" name="Line 88"/>
                <p:cNvSpPr>
                  <a:spLocks noChangeShapeType="1"/>
                </p:cNvSpPr>
                <p:nvPr/>
              </p:nvSpPr>
              <p:spPr bwMode="auto">
                <a:xfrm>
                  <a:off x="1927" y="2976"/>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94" name="Line 89"/>
                <p:cNvSpPr>
                  <a:spLocks noChangeShapeType="1"/>
                </p:cNvSpPr>
                <p:nvPr/>
              </p:nvSpPr>
              <p:spPr bwMode="auto">
                <a:xfrm>
                  <a:off x="1927" y="3521"/>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 name="Group 90"/>
              <p:cNvGrpSpPr>
                <a:grpSpLocks/>
              </p:cNvGrpSpPr>
              <p:nvPr/>
            </p:nvGrpSpPr>
            <p:grpSpPr bwMode="auto">
              <a:xfrm rot="5400000">
                <a:off x="1927" y="2659"/>
                <a:ext cx="1225" cy="1225"/>
                <a:chOff x="1927" y="2614"/>
                <a:chExt cx="1225" cy="1088"/>
              </a:xfrm>
            </p:grpSpPr>
            <p:sp>
              <p:nvSpPr>
                <p:cNvPr id="23583" name="Rectangle 91"/>
                <p:cNvSpPr>
                  <a:spLocks noChangeArrowheads="1"/>
                </p:cNvSpPr>
                <p:nvPr/>
              </p:nvSpPr>
              <p:spPr bwMode="auto">
                <a:xfrm>
                  <a:off x="1927" y="2614"/>
                  <a:ext cx="1225" cy="10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FFFF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84" name="Line 92"/>
                <p:cNvSpPr>
                  <a:spLocks noChangeShapeType="1"/>
                </p:cNvSpPr>
                <p:nvPr/>
              </p:nvSpPr>
              <p:spPr bwMode="auto">
                <a:xfrm>
                  <a:off x="1927" y="3158"/>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85" name="Line 93"/>
                <p:cNvSpPr>
                  <a:spLocks noChangeShapeType="1"/>
                </p:cNvSpPr>
                <p:nvPr/>
              </p:nvSpPr>
              <p:spPr bwMode="auto">
                <a:xfrm>
                  <a:off x="1927" y="3339"/>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86" name="Line 94"/>
                <p:cNvSpPr>
                  <a:spLocks noChangeShapeType="1"/>
                </p:cNvSpPr>
                <p:nvPr/>
              </p:nvSpPr>
              <p:spPr bwMode="auto">
                <a:xfrm>
                  <a:off x="1927" y="2795"/>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87" name="Line 95"/>
                <p:cNvSpPr>
                  <a:spLocks noChangeShapeType="1"/>
                </p:cNvSpPr>
                <p:nvPr/>
              </p:nvSpPr>
              <p:spPr bwMode="auto">
                <a:xfrm>
                  <a:off x="1927" y="2976"/>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88" name="Line 96"/>
                <p:cNvSpPr>
                  <a:spLocks noChangeShapeType="1"/>
                </p:cNvSpPr>
                <p:nvPr/>
              </p:nvSpPr>
              <p:spPr bwMode="auto">
                <a:xfrm>
                  <a:off x="1927" y="3521"/>
                  <a:ext cx="1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23566" name="Oval 98"/>
            <p:cNvSpPr>
              <a:spLocks noChangeArrowheads="1"/>
            </p:cNvSpPr>
            <p:nvPr/>
          </p:nvSpPr>
          <p:spPr bwMode="auto">
            <a:xfrm>
              <a:off x="3878" y="2886"/>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67" name="Oval 99"/>
            <p:cNvSpPr>
              <a:spLocks noChangeArrowheads="1"/>
            </p:cNvSpPr>
            <p:nvPr/>
          </p:nvSpPr>
          <p:spPr bwMode="auto">
            <a:xfrm>
              <a:off x="4083" y="3249"/>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68" name="Oval 100"/>
            <p:cNvSpPr>
              <a:spLocks noChangeArrowheads="1"/>
            </p:cNvSpPr>
            <p:nvPr/>
          </p:nvSpPr>
          <p:spPr bwMode="auto">
            <a:xfrm>
              <a:off x="4080" y="3077"/>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69" name="Oval 101"/>
            <p:cNvSpPr>
              <a:spLocks noChangeArrowheads="1"/>
            </p:cNvSpPr>
            <p:nvPr/>
          </p:nvSpPr>
          <p:spPr bwMode="auto">
            <a:xfrm>
              <a:off x="4241" y="3431"/>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0" name="Oval 102"/>
            <p:cNvSpPr>
              <a:spLocks noChangeArrowheads="1"/>
            </p:cNvSpPr>
            <p:nvPr/>
          </p:nvSpPr>
          <p:spPr bwMode="auto">
            <a:xfrm>
              <a:off x="4238" y="3259"/>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1" name="Oval 103"/>
            <p:cNvSpPr>
              <a:spLocks noChangeArrowheads="1"/>
            </p:cNvSpPr>
            <p:nvPr/>
          </p:nvSpPr>
          <p:spPr bwMode="auto">
            <a:xfrm>
              <a:off x="4652" y="3082"/>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2" name="Oval 104"/>
            <p:cNvSpPr>
              <a:spLocks noChangeArrowheads="1"/>
            </p:cNvSpPr>
            <p:nvPr/>
          </p:nvSpPr>
          <p:spPr bwMode="auto">
            <a:xfrm>
              <a:off x="4649" y="2910"/>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3" name="Oval 105"/>
            <p:cNvSpPr>
              <a:spLocks noChangeArrowheads="1"/>
            </p:cNvSpPr>
            <p:nvPr/>
          </p:nvSpPr>
          <p:spPr bwMode="auto">
            <a:xfrm>
              <a:off x="4821" y="3615"/>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4" name="Oval 106"/>
            <p:cNvSpPr>
              <a:spLocks noChangeArrowheads="1"/>
            </p:cNvSpPr>
            <p:nvPr/>
          </p:nvSpPr>
          <p:spPr bwMode="auto">
            <a:xfrm>
              <a:off x="4818" y="3443"/>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5" name="Oval 107"/>
            <p:cNvSpPr>
              <a:spLocks noChangeArrowheads="1"/>
            </p:cNvSpPr>
            <p:nvPr/>
          </p:nvSpPr>
          <p:spPr bwMode="auto">
            <a:xfrm>
              <a:off x="4243" y="3772"/>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6" name="Oval 108"/>
            <p:cNvSpPr>
              <a:spLocks noChangeArrowheads="1"/>
            </p:cNvSpPr>
            <p:nvPr/>
          </p:nvSpPr>
          <p:spPr bwMode="auto">
            <a:xfrm>
              <a:off x="4059" y="3602"/>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7" name="Oval 109"/>
            <p:cNvSpPr>
              <a:spLocks noChangeArrowheads="1"/>
            </p:cNvSpPr>
            <p:nvPr/>
          </p:nvSpPr>
          <p:spPr bwMode="auto">
            <a:xfrm>
              <a:off x="4465" y="3044"/>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8" name="Oval 110"/>
            <p:cNvSpPr>
              <a:spLocks noChangeArrowheads="1"/>
            </p:cNvSpPr>
            <p:nvPr/>
          </p:nvSpPr>
          <p:spPr bwMode="auto">
            <a:xfrm>
              <a:off x="4467" y="3385"/>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9" name="Oval 111"/>
            <p:cNvSpPr>
              <a:spLocks noChangeArrowheads="1"/>
            </p:cNvSpPr>
            <p:nvPr/>
          </p:nvSpPr>
          <p:spPr bwMode="auto">
            <a:xfrm>
              <a:off x="4464" y="3213"/>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80" name="Oval 112"/>
            <p:cNvSpPr>
              <a:spLocks noChangeArrowheads="1"/>
            </p:cNvSpPr>
            <p:nvPr/>
          </p:nvSpPr>
          <p:spPr bwMode="auto">
            <a:xfrm>
              <a:off x="4649" y="3612"/>
              <a:ext cx="91" cy="9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9026" name="AutoShape 114"/>
          <p:cNvSpPr>
            <a:spLocks noChangeArrowheads="1"/>
          </p:cNvSpPr>
          <p:nvPr/>
        </p:nvSpPr>
        <p:spPr bwMode="auto">
          <a:xfrm rot="10774750" flipV="1">
            <a:off x="4211638" y="5518150"/>
            <a:ext cx="1223962" cy="431800"/>
          </a:xfrm>
          <a:prstGeom prst="rightArrow">
            <a:avLst>
              <a:gd name="adj1" fmla="val 50000"/>
              <a:gd name="adj2" fmla="val 7086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027" name="Text Box 115"/>
          <p:cNvSpPr txBox="1">
            <a:spLocks noChangeArrowheads="1"/>
          </p:cNvSpPr>
          <p:nvPr/>
        </p:nvSpPr>
        <p:spPr bwMode="auto">
          <a:xfrm>
            <a:off x="3132138" y="5516563"/>
            <a:ext cx="792162" cy="457200"/>
          </a:xfrm>
          <a:prstGeom prst="rect">
            <a:avLst/>
          </a:prstGeom>
          <a:solidFill>
            <a:srgbClr val="DBD9B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50000"/>
              </a:spcBef>
            </a:pPr>
            <a:r>
              <a:rPr lang="en-US" sz="2400" b="1" dirty="0">
                <a:solidFill>
                  <a:schemeClr val="hlink"/>
                </a:solidFill>
              </a:rPr>
              <a:t>MIC</a:t>
            </a:r>
            <a:endParaRPr lang="th-TH" sz="2400" b="1">
              <a:solidFill>
                <a:schemeClr val="hlink"/>
              </a:solidFill>
            </a:endParaRPr>
          </a:p>
        </p:txBody>
      </p:sp>
      <p:sp>
        <p:nvSpPr>
          <p:cNvPr id="23563" name="Text Box 116"/>
          <p:cNvSpPr txBox="1">
            <a:spLocks noChangeArrowheads="1"/>
          </p:cNvSpPr>
          <p:nvPr/>
        </p:nvSpPr>
        <p:spPr bwMode="auto">
          <a:xfrm>
            <a:off x="7086600" y="6324600"/>
            <a:ext cx="151288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50000"/>
              </a:spcBef>
            </a:pPr>
            <a:r>
              <a:rPr lang="en-US" dirty="0"/>
              <a:t>32 ug/ml </a:t>
            </a:r>
            <a:endParaRPr lang="th-TH" dirty="0"/>
          </a:p>
        </p:txBody>
      </p:sp>
    </p:spTree>
    <p:extLst>
      <p:ext uri="{BB962C8B-B14F-4D97-AF65-F5344CB8AC3E}">
        <p14:creationId xmlns="" xmlns:p14="http://schemas.microsoft.com/office/powerpoint/2010/main" val="3048745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9009"/>
                                        </p:tgtEl>
                                        <p:attrNameLst>
                                          <p:attrName>style.visibility</p:attrName>
                                        </p:attrNameLst>
                                      </p:cBhvr>
                                      <p:to>
                                        <p:strVal val="visible"/>
                                      </p:to>
                                    </p:set>
                                    <p:animEffect transition="in" filter="wipe(left)">
                                      <p:cBhvr>
                                        <p:cTn id="11" dur="1000"/>
                                        <p:tgtEl>
                                          <p:spTgt spid="390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1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9026"/>
                                        </p:tgtEl>
                                        <p:attrNameLst>
                                          <p:attrName>style.visibility</p:attrName>
                                        </p:attrNameLst>
                                      </p:cBhvr>
                                      <p:to>
                                        <p:strVal val="visible"/>
                                      </p:to>
                                    </p:set>
                                    <p:animEffect transition="in" filter="wipe(right)">
                                      <p:cBhvr>
                                        <p:cTn id="21" dur="1000"/>
                                        <p:tgtEl>
                                          <p:spTgt spid="390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9027"/>
                                        </p:tgtEl>
                                        <p:attrNameLst>
                                          <p:attrName>style.visibility</p:attrName>
                                        </p:attrNameLst>
                                      </p:cBhvr>
                                      <p:to>
                                        <p:strVal val="visible"/>
                                      </p:to>
                                    </p:set>
                                    <p:animEffect transition="in" filter="box(in)">
                                      <p:cBhvr>
                                        <p:cTn id="26" dur="1000"/>
                                        <p:tgtEl>
                                          <p:spTgt spid="3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39009" grpId="0" animBg="1"/>
      <p:bldP spid="39026" grpId="0" animBg="1"/>
      <p:bldP spid="390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756263" cy="1295400"/>
          </a:xfrm>
        </p:spPr>
        <p:txBody>
          <a:bodyPr>
            <a:normAutofit fontScale="90000"/>
          </a:bodyPr>
          <a:lstStyle/>
          <a:p>
            <a:r>
              <a:rPr lang="en-US" b="1" dirty="0" smtClean="0">
                <a:solidFill>
                  <a:schemeClr val="accent4">
                    <a:lumMod val="75000"/>
                  </a:schemeClr>
                </a:solidFill>
              </a:rPr>
              <a:t>The </a:t>
            </a:r>
            <a:r>
              <a:rPr lang="en-US" b="1" dirty="0">
                <a:solidFill>
                  <a:schemeClr val="accent4">
                    <a:lumMod val="75000"/>
                  </a:schemeClr>
                </a:solidFill>
              </a:rPr>
              <a:t>gradient </a:t>
            </a:r>
            <a:r>
              <a:rPr lang="en-US" b="1" dirty="0" smtClean="0">
                <a:solidFill>
                  <a:schemeClr val="accent4">
                    <a:lumMod val="75000"/>
                  </a:schemeClr>
                </a:solidFill>
              </a:rPr>
              <a:t>technique</a:t>
            </a:r>
            <a:r>
              <a:rPr lang="en-US" b="1" dirty="0" smtClean="0">
                <a:solidFill>
                  <a:schemeClr val="accent3">
                    <a:lumMod val="50000"/>
                  </a:schemeClr>
                </a:solidFill>
              </a:rPr>
              <a:t/>
            </a:r>
            <a:br>
              <a:rPr lang="en-US" b="1" dirty="0" smtClean="0">
                <a:solidFill>
                  <a:schemeClr val="accent3">
                    <a:lumMod val="50000"/>
                  </a:schemeClr>
                </a:solidFill>
              </a:rPr>
            </a:br>
            <a:r>
              <a:rPr lang="en-US" b="1" dirty="0" smtClean="0">
                <a:solidFill>
                  <a:schemeClr val="accent4">
                    <a:lumMod val="75000"/>
                  </a:schemeClr>
                </a:solidFill>
              </a:rPr>
              <a:t>E-test:</a:t>
            </a:r>
            <a:endParaRPr lang="en-US" dirty="0">
              <a:solidFill>
                <a:schemeClr val="accent4">
                  <a:lumMod val="75000"/>
                </a:schemeClr>
              </a:solidFill>
            </a:endParaRPr>
          </a:p>
        </p:txBody>
      </p:sp>
      <p:sp>
        <p:nvSpPr>
          <p:cNvPr id="5" name="Content Placeholder 4"/>
          <p:cNvSpPr>
            <a:spLocks noGrp="1"/>
          </p:cNvSpPr>
          <p:nvPr>
            <p:ph sz="quarter" idx="4294967295"/>
          </p:nvPr>
        </p:nvSpPr>
        <p:spPr>
          <a:xfrm>
            <a:off x="685800" y="1752600"/>
            <a:ext cx="4343400" cy="4724400"/>
          </a:xfrm>
          <a:prstGeom prst="rect">
            <a:avLst/>
          </a:prstGeom>
        </p:spPr>
        <p:txBody>
          <a:bodyPr>
            <a:normAutofit fontScale="92500" lnSpcReduction="20000"/>
          </a:bodyPr>
          <a:lstStyle/>
          <a:p>
            <a:r>
              <a:rPr lang="en-US" sz="3300" b="1" dirty="0" smtClean="0">
                <a:solidFill>
                  <a:schemeClr val="accent1">
                    <a:lumMod val="75000"/>
                  </a:schemeClr>
                </a:solidFill>
              </a:rPr>
              <a:t>E-test</a:t>
            </a:r>
            <a:r>
              <a:rPr lang="en-US" dirty="0" smtClean="0"/>
              <a:t> </a:t>
            </a:r>
            <a:r>
              <a:rPr lang="en-US" dirty="0"/>
              <a:t>is a well established AST method in microbiology laboratories around the </a:t>
            </a:r>
            <a:r>
              <a:rPr lang="en-US" dirty="0" smtClean="0"/>
              <a:t>world</a:t>
            </a:r>
            <a:r>
              <a:rPr lang="en-US" dirty="0">
                <a:solidFill>
                  <a:schemeClr val="tx1">
                    <a:lumMod val="95000"/>
                  </a:schemeClr>
                </a:solidFill>
              </a:rPr>
              <a:t>.</a:t>
            </a:r>
            <a:r>
              <a:rPr lang="en-US" dirty="0" smtClean="0">
                <a:solidFill>
                  <a:schemeClr val="accent1">
                    <a:lumMod val="75000"/>
                  </a:schemeClr>
                </a:solidFill>
              </a:rPr>
              <a:t> </a:t>
            </a:r>
            <a:r>
              <a:rPr lang="en-US" b="1" dirty="0">
                <a:solidFill>
                  <a:schemeClr val="accent1">
                    <a:lumMod val="75000"/>
                  </a:schemeClr>
                </a:solidFill>
              </a:rPr>
              <a:t>The Etest technique comprises a predefined gradient of antibiotic concentrations </a:t>
            </a:r>
            <a:r>
              <a:rPr lang="en-US" dirty="0"/>
              <a:t>on a plastic strip, and can be used to determine the Minimum Inhibitory Concentration (MIC) of antibiotics, antifungal agents and antimycobacterial agents.</a:t>
            </a:r>
          </a:p>
        </p:txBody>
      </p:sp>
      <p:pic>
        <p:nvPicPr>
          <p:cNvPr id="8" name="Picture 4" descr="P:\susc9.t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00725" y="533400"/>
            <a:ext cx="3343275"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9" name="Picture 3" descr="PNEUMO"/>
          <p:cNvPicPr>
            <a:picLocks noGrp="1" noChangeAspect="1" noChangeArrowheads="1"/>
          </p:cNvPicPr>
          <p:nvPr>
            <p:ph sz="quarter" idx="4294967295"/>
          </p:nvPr>
        </p:nvPicPr>
        <p:blipFill>
          <a:blip r:embed="rId3">
            <a:extLst>
              <a:ext uri="{28A0092B-C50C-407E-A947-70E740481C1C}">
                <a14:useLocalDpi xmlns="" xmlns:a14="http://schemas.microsoft.com/office/drawing/2010/main" val="0"/>
              </a:ext>
            </a:extLst>
          </a:blip>
          <a:srcRect/>
          <a:stretch>
            <a:fillRect/>
          </a:stretch>
        </p:blipFill>
        <p:spPr bwMode="auto">
          <a:xfrm>
            <a:off x="5715000" y="4038600"/>
            <a:ext cx="28956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3490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152400"/>
            <a:ext cx="8229600" cy="1295400"/>
          </a:xfrm>
        </p:spPr>
        <p:txBody>
          <a:bodyPr>
            <a:normAutofit fontScale="90000"/>
          </a:bodyPr>
          <a:lstStyle/>
          <a:p>
            <a:pPr eaLnBrk="1" hangingPunct="1">
              <a:defRPr/>
            </a:pPr>
            <a:r>
              <a:rPr lang="en-IN" sz="4000" b="1" dirty="0" smtClean="0">
                <a:solidFill>
                  <a:schemeClr val="accent4">
                    <a:lumMod val="75000"/>
                  </a:schemeClr>
                </a:solidFill>
              </a:rPr>
              <a:t>Multiple drug resistant organisms</a:t>
            </a:r>
          </a:p>
        </p:txBody>
      </p:sp>
      <p:sp>
        <p:nvSpPr>
          <p:cNvPr id="55299" name="Rectangle 3"/>
          <p:cNvSpPr>
            <a:spLocks noGrp="1" noChangeArrowheads="1"/>
          </p:cNvSpPr>
          <p:nvPr>
            <p:ph type="body" idx="1"/>
          </p:nvPr>
        </p:nvSpPr>
        <p:spPr>
          <a:xfrm>
            <a:off x="457200" y="1371600"/>
            <a:ext cx="4267200" cy="5181600"/>
          </a:xfrm>
        </p:spPr>
        <p:txBody>
          <a:bodyPr>
            <a:normAutofit/>
          </a:bodyPr>
          <a:lstStyle/>
          <a:p>
            <a:pPr eaLnBrk="1" hangingPunct="1">
              <a:lnSpc>
                <a:spcPct val="90000"/>
              </a:lnSpc>
              <a:buFont typeface="Wingdings" pitchFamily="2" charset="2"/>
              <a:buChar char="Ø"/>
              <a:defRPr/>
            </a:pPr>
            <a:r>
              <a:rPr lang="en-IN" sz="2800" dirty="0" smtClean="0"/>
              <a:t>Multiple drug resistant organisms are resistant to treatment with several, often unrelated, antimicrobial agents as described above in </a:t>
            </a:r>
            <a:r>
              <a:rPr lang="en-IN" sz="2800" i="1" dirty="0" smtClean="0"/>
              <a:t>Shigella</a:t>
            </a:r>
            <a:r>
              <a:rPr lang="en-IN" sz="2800" dirty="0" smtClean="0"/>
              <a:t>. Some of the most important types of multiple drug resistant organisms that have been encountered.</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endParaRPr lang="en-IN" sz="1400" dirty="0" smtClean="0"/>
          </a:p>
        </p:txBody>
      </p:sp>
      <p:pic>
        <p:nvPicPr>
          <p:cNvPr id="4" name="Picture 5"/>
          <p:cNvPicPr>
            <a:picLocks noChangeAspect="1" noChangeArrowheads="1"/>
          </p:cNvPicPr>
          <p:nvPr/>
        </p:nvPicPr>
        <p:blipFill>
          <a:blip r:embed="rId2"/>
          <a:srcRect/>
          <a:stretch>
            <a:fillRect/>
          </a:stretch>
        </p:blipFill>
        <p:spPr>
          <a:xfrm>
            <a:off x="4724400" y="1600200"/>
            <a:ext cx="4100033"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1447800"/>
            <a:ext cx="4648200" cy="4876800"/>
          </a:xfrm>
        </p:spPr>
        <p:txBody>
          <a:bodyPr/>
          <a:lstStyle/>
          <a:p>
            <a:pPr eaLnBrk="1" hangingPunct="1">
              <a:defRPr/>
            </a:pPr>
            <a:r>
              <a:rPr lang="en-IN" dirty="0" smtClean="0"/>
              <a:t>MRSA - methicillin/</a:t>
            </a:r>
            <a:r>
              <a:rPr lang="en-IN" dirty="0" err="1" smtClean="0"/>
              <a:t>oxacillin</a:t>
            </a:r>
            <a:r>
              <a:rPr lang="en-IN" dirty="0" smtClean="0"/>
              <a:t>-resistant </a:t>
            </a:r>
            <a:r>
              <a:rPr lang="en-IN" i="1" dirty="0" smtClean="0"/>
              <a:t>Staphylococcus aureus</a:t>
            </a:r>
            <a:r>
              <a:rPr lang="en-IN" dirty="0" smtClean="0"/>
              <a:t/>
            </a:r>
            <a:br>
              <a:rPr lang="en-IN" dirty="0" smtClean="0"/>
            </a:br>
            <a:r>
              <a:rPr lang="en-IN" dirty="0" smtClean="0"/>
              <a:t>VRE - vancomycin-resistant enterococci</a:t>
            </a:r>
            <a:br>
              <a:rPr lang="en-IN" dirty="0" smtClean="0"/>
            </a:br>
            <a:r>
              <a:rPr lang="en-IN" dirty="0" smtClean="0"/>
              <a:t>ESBLs - extended-spectrum beta-</a:t>
            </a:r>
            <a:r>
              <a:rPr lang="en-IN" dirty="0" err="1" smtClean="0"/>
              <a:t>lactamases</a:t>
            </a:r>
            <a:r>
              <a:rPr lang="en-IN" dirty="0" smtClean="0"/>
              <a:t> (which are resistant to cephalosporins and monobactams)</a:t>
            </a:r>
            <a:br>
              <a:rPr lang="en-IN" dirty="0" smtClean="0"/>
            </a:br>
            <a:r>
              <a:rPr lang="en-IN" dirty="0" smtClean="0"/>
              <a:t>PRSP - penicillin-resistant</a:t>
            </a:r>
            <a:r>
              <a:rPr lang="en-IN" i="1" dirty="0" smtClean="0"/>
              <a:t> Streptococcus pneumoniae.</a:t>
            </a:r>
          </a:p>
        </p:txBody>
      </p:sp>
      <p:sp>
        <p:nvSpPr>
          <p:cNvPr id="56324" name="Rectangle 4"/>
          <p:cNvSpPr>
            <a:spLocks noGrp="1" noChangeArrowheads="1"/>
          </p:cNvSpPr>
          <p:nvPr>
            <p:ph type="title"/>
          </p:nvPr>
        </p:nvSpPr>
        <p:spPr/>
        <p:txBody>
          <a:bodyPr>
            <a:normAutofit fontScale="90000"/>
          </a:bodyPr>
          <a:lstStyle/>
          <a:p>
            <a:pPr eaLnBrk="1" hangingPunct="1">
              <a:defRPr/>
            </a:pPr>
            <a:r>
              <a:rPr lang="en-US" sz="4000" b="1" dirty="0" smtClean="0">
                <a:solidFill>
                  <a:schemeClr val="accent4">
                    <a:lumMod val="75000"/>
                  </a:schemeClr>
                </a:solidFill>
              </a:rPr>
              <a:t>Examples of Bacteria of Clinical Importance.</a:t>
            </a:r>
            <a:endParaRPr lang="en-IN" sz="4000" b="1" dirty="0" smtClean="0">
              <a:solidFill>
                <a:schemeClr val="accent4">
                  <a:lumMod val="75000"/>
                </a:schemeClr>
              </a:solidFill>
            </a:endParaRPr>
          </a:p>
        </p:txBody>
      </p:sp>
      <p:pic>
        <p:nvPicPr>
          <p:cNvPr id="4" name="Picture 2"/>
          <p:cNvPicPr>
            <a:picLocks noChangeAspect="1" noChangeArrowheads="1"/>
          </p:cNvPicPr>
          <p:nvPr/>
        </p:nvPicPr>
        <p:blipFill>
          <a:blip r:embed="rId2"/>
          <a:srcRect/>
          <a:stretch>
            <a:fillRect/>
          </a:stretch>
        </p:blipFill>
        <p:spPr>
          <a:xfrm>
            <a:off x="5181600" y="1524000"/>
            <a:ext cx="3505200" cy="4114800"/>
          </a:xfrm>
          <a:prstGeom prst="rect">
            <a:avLst/>
          </a:prstGeom>
        </p:spPr>
      </p:pic>
      <p:sp>
        <p:nvSpPr>
          <p:cNvPr id="5" name="Rectangle 4"/>
          <p:cNvSpPr/>
          <p:nvPr/>
        </p:nvSpPr>
        <p:spPr>
          <a:xfrm>
            <a:off x="5486400" y="5715000"/>
            <a:ext cx="3505200" cy="646331"/>
          </a:xfrm>
          <a:prstGeom prst="rect">
            <a:avLst/>
          </a:prstGeom>
        </p:spPr>
        <p:txBody>
          <a:bodyPr wrap="square">
            <a:spAutoFit/>
          </a:bodyPr>
          <a:lstStyle/>
          <a:p>
            <a:r>
              <a:rPr lang="en-US" b="1" dirty="0" smtClean="0">
                <a:solidFill>
                  <a:schemeClr val="accent4">
                    <a:lumMod val="75000"/>
                  </a:schemeClr>
                </a:solidFill>
              </a:rPr>
              <a:t>Methicillin resistance in Staphylococcus aureus</a:t>
            </a:r>
            <a:endParaRPr lang="en-US"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63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447800"/>
            <a:ext cx="8763000" cy="1865126"/>
          </a:xfrm>
          <a:prstGeom prst="rect">
            <a:avLst/>
          </a:prstGeom>
        </p:spPr>
        <p:txBody>
          <a:bodyPr wrap="square">
            <a:spAutoFit/>
          </a:bodyPr>
          <a:lstStyle/>
          <a:p>
            <a:pPr>
              <a:lnSpc>
                <a:spcPct val="80000"/>
              </a:lnSpc>
            </a:pPr>
            <a:r>
              <a:rPr lang="en-US" sz="2400" dirty="0" smtClean="0"/>
              <a:t>1)</a:t>
            </a:r>
            <a:r>
              <a:rPr lang="en-US" sz="2400" dirty="0" err="1" smtClean="0"/>
              <a:t>Usanee</a:t>
            </a:r>
            <a:r>
              <a:rPr lang="en-US" sz="2400" dirty="0" smtClean="0"/>
              <a:t> Anukool (Ph.D.) Clinical Microbiology,AMS,</a:t>
            </a:r>
          </a:p>
          <a:p>
            <a:pPr>
              <a:lnSpc>
                <a:spcPct val="80000"/>
              </a:lnSpc>
            </a:pPr>
            <a:r>
              <a:rPr lang="en-US" sz="2400" dirty="0" smtClean="0"/>
              <a:t>Chiang Mai University</a:t>
            </a:r>
          </a:p>
          <a:p>
            <a:pPr>
              <a:lnSpc>
                <a:spcPct val="80000"/>
              </a:lnSpc>
            </a:pPr>
            <a:r>
              <a:rPr lang="en-US" sz="2400" dirty="0" smtClean="0">
                <a:cs typeface="Arial" charset="0"/>
              </a:rPr>
              <a:t> 2)</a:t>
            </a:r>
            <a:r>
              <a:rPr lang="th-TH" sz="2400" dirty="0" smtClean="0">
                <a:cs typeface="Arial" charset="0"/>
              </a:rPr>
              <a:t>National Committee For Clinical Laboratory Standards. 1998. </a:t>
            </a:r>
            <a:r>
              <a:rPr lang="en-US" sz="2400" dirty="0" smtClean="0">
                <a:cs typeface="Arial" charset="0"/>
              </a:rPr>
              <a:t> </a:t>
            </a:r>
            <a:r>
              <a:rPr lang="th-TH" sz="2400" dirty="0" smtClean="0">
                <a:cs typeface="Arial" charset="0"/>
              </a:rPr>
              <a:t>NCCLS document M100 - S8 . Performance Standards for Antimicrobial Susceptibility Testing. 8th edition, NCCLS, Waynae, Pa. </a:t>
            </a:r>
            <a:endParaRPr lang="th-TH" sz="2400" dirty="0">
              <a:cs typeface="Arial" charset="0"/>
            </a:endParaRPr>
          </a:p>
        </p:txBody>
      </p:sp>
      <p:sp>
        <p:nvSpPr>
          <p:cNvPr id="6" name="Rectangle 5"/>
          <p:cNvSpPr/>
          <p:nvPr/>
        </p:nvSpPr>
        <p:spPr>
          <a:xfrm>
            <a:off x="381000" y="381000"/>
            <a:ext cx="8174324" cy="1015663"/>
          </a:xfrm>
          <a:prstGeom prst="rect">
            <a:avLst/>
          </a:prstGeom>
        </p:spPr>
        <p:txBody>
          <a:bodyPr wrap="square">
            <a:spAutoFit/>
          </a:bodyPr>
          <a:lstStyle/>
          <a:p>
            <a:r>
              <a:rPr lang="en-US" sz="6000" b="1" dirty="0" smtClean="0">
                <a:solidFill>
                  <a:schemeClr val="accent4">
                    <a:lumMod val="75000"/>
                  </a:schemeClr>
                </a:solidFill>
              </a:rPr>
              <a:t>References</a:t>
            </a:r>
            <a:endParaRPr lang="en-US" sz="6000" b="1" dirty="0">
              <a:solidFill>
                <a:schemeClr val="accent4">
                  <a:lumMod val="75000"/>
                </a:schemeClr>
              </a:solidFill>
            </a:endParaRPr>
          </a:p>
        </p:txBody>
      </p:sp>
      <p:pic>
        <p:nvPicPr>
          <p:cNvPr id="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609601" y="3276600"/>
            <a:ext cx="79248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ank you v2.jpg"/>
          <p:cNvPicPr>
            <a:picLocks noGrp="1" noChangeAspect="1"/>
          </p:cNvPicPr>
          <p:nvPr>
            <p:ph idx="4294967295"/>
          </p:nvPr>
        </p:nvPicPr>
        <p:blipFill>
          <a:blip r:embed="rId2" cstate="print"/>
          <a:stretch>
            <a:fillRect/>
          </a:stretch>
        </p:blipFill>
        <p:spPr>
          <a:xfrm>
            <a:off x="152400" y="152400"/>
            <a:ext cx="8839200" cy="658528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99247" y="2057401"/>
            <a:ext cx="7745505" cy="4068762"/>
          </a:xfrm>
        </p:spPr>
        <p:txBody>
          <a:bodyPr>
            <a:normAutofit fontScale="92500" lnSpcReduction="10000"/>
          </a:bodyPr>
          <a:lstStyle/>
          <a:p>
            <a:r>
              <a:rPr lang="en-US" dirty="0"/>
              <a:t>The goal of antimicrobial susceptibility testing is to predict the </a:t>
            </a:r>
            <a:r>
              <a:rPr lang="en-US" i="1" dirty="0"/>
              <a:t>in vivo</a:t>
            </a:r>
            <a:r>
              <a:rPr lang="en-US" dirty="0"/>
              <a:t> success or failure of antibiotic therapy. Tests are performed </a:t>
            </a:r>
            <a:r>
              <a:rPr lang="en-US" i="1" dirty="0"/>
              <a:t>in vitro</a:t>
            </a:r>
            <a:r>
              <a:rPr lang="en-US" dirty="0"/>
              <a:t>, and measure the growth response of an isolated organism to a particular drug or drugs. The tests are performed under standardized conditions so that the results are reproducible. The test results should be used to guide antibiotic choice. The results of </a:t>
            </a:r>
            <a:r>
              <a:rPr lang="en-US" dirty="0" smtClean="0"/>
              <a:t>AST </a:t>
            </a:r>
            <a:r>
              <a:rPr lang="en-US" dirty="0"/>
              <a:t>should be combined with clinical information and experience when selecting the most appropriate antibiotic for </a:t>
            </a:r>
            <a:r>
              <a:rPr lang="en-US" dirty="0" smtClean="0"/>
              <a:t>our patients.</a:t>
            </a:r>
            <a:r>
              <a:rPr lang="en-US" dirty="0"/>
              <a:t/>
            </a:r>
            <a:br>
              <a:rPr lang="en-US" dirty="0"/>
            </a:br>
            <a:endParaRPr lang="en-US" dirty="0"/>
          </a:p>
        </p:txBody>
      </p:sp>
      <p:sp>
        <p:nvSpPr>
          <p:cNvPr id="9" name="Title 8"/>
          <p:cNvSpPr>
            <a:spLocks noGrp="1"/>
          </p:cNvSpPr>
          <p:nvPr>
            <p:ph type="title"/>
          </p:nvPr>
        </p:nvSpPr>
        <p:spPr>
          <a:xfrm>
            <a:off x="457200" y="152400"/>
            <a:ext cx="8229600" cy="1600200"/>
          </a:xfrm>
        </p:spPr>
        <p:txBody>
          <a:bodyPr>
            <a:normAutofit/>
          </a:bodyPr>
          <a:lstStyle/>
          <a:p>
            <a:r>
              <a:rPr lang="en-US" sz="4400" b="1" dirty="0">
                <a:solidFill>
                  <a:schemeClr val="accent4">
                    <a:lumMod val="75000"/>
                  </a:schemeClr>
                </a:solidFill>
              </a:rPr>
              <a:t>What is the goal of </a:t>
            </a:r>
            <a:r>
              <a:rPr lang="en-US" sz="4400" b="1" dirty="0" smtClean="0">
                <a:solidFill>
                  <a:schemeClr val="accent4">
                    <a:lumMod val="75000"/>
                  </a:schemeClr>
                </a:solidFill>
              </a:rPr>
              <a:t>Antibiotic Sensitivity testing</a:t>
            </a:r>
            <a:r>
              <a:rPr lang="en-US" sz="4400" b="1" dirty="0">
                <a:solidFill>
                  <a:schemeClr val="accent4">
                    <a:lumMod val="75000"/>
                  </a:schemeClr>
                </a:solidFill>
              </a:rPr>
              <a:t>?</a:t>
            </a:r>
          </a:p>
        </p:txBody>
      </p:sp>
    </p:spTree>
    <p:extLst>
      <p:ext uri="{BB962C8B-B14F-4D97-AF65-F5344CB8AC3E}">
        <p14:creationId xmlns="" xmlns:p14="http://schemas.microsoft.com/office/powerpoint/2010/main" val="7464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457200" y="0"/>
            <a:ext cx="8229600" cy="1219200"/>
          </a:xfrm>
        </p:spPr>
        <p:txBody>
          <a:bodyPr/>
          <a:lstStyle/>
          <a:p>
            <a:pPr eaLnBrk="1" hangingPunct="1"/>
            <a:r>
              <a:rPr lang="en-US" sz="6000" b="1" dirty="0" smtClean="0">
                <a:solidFill>
                  <a:schemeClr val="accent4">
                    <a:lumMod val="75000"/>
                  </a:schemeClr>
                </a:solidFill>
              </a:rPr>
              <a:t>Introduction</a:t>
            </a:r>
            <a:endParaRPr lang="th-TH" b="1" dirty="0" smtClean="0">
              <a:solidFill>
                <a:schemeClr val="accent4">
                  <a:lumMod val="75000"/>
                </a:schemeClr>
              </a:solidFill>
            </a:endParaRPr>
          </a:p>
        </p:txBody>
      </p:sp>
      <p:sp>
        <p:nvSpPr>
          <p:cNvPr id="7171" name="Rectangle 3"/>
          <p:cNvSpPr>
            <a:spLocks noGrp="1" noChangeArrowheads="1"/>
          </p:cNvSpPr>
          <p:nvPr>
            <p:ph type="body" idx="1"/>
          </p:nvPr>
        </p:nvSpPr>
        <p:spPr>
          <a:xfrm>
            <a:off x="457200" y="1143000"/>
            <a:ext cx="8229600" cy="5562600"/>
          </a:xfrm>
        </p:spPr>
        <p:txBody>
          <a:bodyPr>
            <a:normAutofit fontScale="92500" lnSpcReduction="10000"/>
          </a:bodyPr>
          <a:lstStyle/>
          <a:p>
            <a:pPr>
              <a:lnSpc>
                <a:spcPct val="90000"/>
              </a:lnSpc>
            </a:pPr>
            <a:r>
              <a:rPr lang="en-IN" sz="2800" b="1" dirty="0" smtClean="0">
                <a:solidFill>
                  <a:schemeClr val="accent1">
                    <a:lumMod val="75000"/>
                  </a:schemeClr>
                </a:solidFill>
              </a:rPr>
              <a:t>Antibiotic sensitivity test</a:t>
            </a:r>
            <a:r>
              <a:rPr lang="en-IN" sz="2800" b="1" dirty="0" smtClean="0"/>
              <a:t>:</a:t>
            </a:r>
            <a:r>
              <a:rPr lang="en-IN" sz="2800" dirty="0" smtClean="0"/>
              <a:t> A laboratory test which determines how effective antibiotic therapy is against a bacterial infections. </a:t>
            </a:r>
          </a:p>
          <a:p>
            <a:pPr>
              <a:lnSpc>
                <a:spcPct val="90000"/>
              </a:lnSpc>
              <a:buNone/>
            </a:pPr>
            <a:endParaRPr lang="en-US" sz="2800" dirty="0" smtClean="0"/>
          </a:p>
          <a:p>
            <a:pPr eaLnBrk="1" hangingPunct="1">
              <a:lnSpc>
                <a:spcPct val="90000"/>
              </a:lnSpc>
            </a:pPr>
            <a:r>
              <a:rPr lang="en-US" sz="2800" dirty="0" smtClean="0"/>
              <a:t>The main purpose of AST is:</a:t>
            </a:r>
          </a:p>
          <a:p>
            <a:pPr lvl="1" eaLnBrk="1" hangingPunct="1">
              <a:lnSpc>
                <a:spcPct val="90000"/>
              </a:lnSpc>
            </a:pPr>
            <a:r>
              <a:rPr lang="en-US" sz="2400" b="1" i="1" dirty="0" smtClean="0">
                <a:solidFill>
                  <a:schemeClr val="accent2"/>
                </a:solidFill>
              </a:rPr>
              <a:t>As a guide for treatment</a:t>
            </a:r>
          </a:p>
          <a:p>
            <a:pPr lvl="2" eaLnBrk="1" hangingPunct="1">
              <a:lnSpc>
                <a:spcPct val="90000"/>
              </a:lnSpc>
            </a:pPr>
            <a:r>
              <a:rPr lang="en-US" sz="2400" dirty="0" smtClean="0"/>
              <a:t>Sensitivity of a given micro organism to known concentration of drugs.</a:t>
            </a:r>
          </a:p>
          <a:p>
            <a:pPr lvl="2" eaLnBrk="1" hangingPunct="1">
              <a:lnSpc>
                <a:spcPct val="90000"/>
              </a:lnSpc>
            </a:pPr>
            <a:r>
              <a:rPr lang="en-US" sz="2400" dirty="0" smtClean="0"/>
              <a:t>Its concentration in body fluids or tissues.</a:t>
            </a:r>
          </a:p>
          <a:p>
            <a:pPr lvl="3" eaLnBrk="1" hangingPunct="1">
              <a:lnSpc>
                <a:spcPct val="90000"/>
              </a:lnSpc>
            </a:pPr>
            <a:endParaRPr lang="en-US" sz="2000" dirty="0" smtClean="0"/>
          </a:p>
          <a:p>
            <a:pPr lvl="1" eaLnBrk="1" hangingPunct="1">
              <a:lnSpc>
                <a:spcPct val="90000"/>
              </a:lnSpc>
            </a:pPr>
            <a:r>
              <a:rPr lang="en-US" sz="2400" b="1" i="1" dirty="0" smtClean="0">
                <a:solidFill>
                  <a:schemeClr val="accent2"/>
                </a:solidFill>
              </a:rPr>
              <a:t>As an epidemiological tool</a:t>
            </a:r>
          </a:p>
          <a:p>
            <a:pPr lvl="2" eaLnBrk="1" hangingPunct="1">
              <a:lnSpc>
                <a:spcPct val="90000"/>
              </a:lnSpc>
            </a:pPr>
            <a:r>
              <a:rPr lang="en-US" sz="2400" dirty="0" smtClean="0"/>
              <a:t>The emergence of resistant strains of major pathogens (e. g. Shigella, </a:t>
            </a:r>
            <a:r>
              <a:rPr lang="en-US" sz="2400" i="1" dirty="0" smtClean="0"/>
              <a:t>Salmonella typhi</a:t>
            </a:r>
            <a:r>
              <a:rPr lang="en-US" sz="2400" dirty="0" smtClean="0"/>
              <a:t>)</a:t>
            </a:r>
          </a:p>
          <a:p>
            <a:pPr lvl="2" eaLnBrk="1" hangingPunct="1">
              <a:lnSpc>
                <a:spcPct val="90000"/>
              </a:lnSpc>
            </a:pPr>
            <a:r>
              <a:rPr lang="en-US" sz="2400" dirty="0" smtClean="0"/>
              <a:t>Continued surveillance of the susceptibility pattern of the prevalent strains (e. g. Staphylococci, Gram-negative bacilli)</a:t>
            </a:r>
          </a:p>
          <a:p>
            <a:pPr lvl="2" eaLnBrk="1" hangingPunct="1">
              <a:lnSpc>
                <a:spcPct val="90000"/>
              </a:lnSpc>
            </a:pPr>
            <a:endParaRPr lang="en-US" dirty="0" smtClean="0"/>
          </a:p>
          <a:p>
            <a:pPr lvl="2" eaLnBrk="1" hangingPunct="1">
              <a:lnSpc>
                <a:spcPct val="90000"/>
              </a:lnSpc>
            </a:pPr>
            <a:endParaRPr lang="en-US" dirty="0" smtClean="0"/>
          </a:p>
          <a:p>
            <a:pPr lvl="2" eaLnBrk="1" hangingPunct="1">
              <a:lnSpc>
                <a:spcPct val="90000"/>
              </a:lnSpc>
              <a:buNone/>
            </a:pPr>
            <a:endParaRPr lang="en-US" dirty="0" smtClean="0"/>
          </a:p>
        </p:txBody>
      </p:sp>
    </p:spTree>
    <p:extLst>
      <p:ext uri="{BB962C8B-B14F-4D97-AF65-F5344CB8AC3E}">
        <p14:creationId xmlns="" xmlns:p14="http://schemas.microsoft.com/office/powerpoint/2010/main" val="91923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990600"/>
            <a:ext cx="8229600" cy="6019800"/>
          </a:xfrm>
        </p:spPr>
        <p:txBody>
          <a:bodyPr>
            <a:normAutofit fontScale="92500" lnSpcReduction="20000"/>
          </a:bodyPr>
          <a:lstStyle/>
          <a:p>
            <a:pPr marL="274320" lvl="1">
              <a:spcBef>
                <a:spcPts val="600"/>
              </a:spcBef>
              <a:buClr>
                <a:schemeClr val="accent2"/>
              </a:buClr>
              <a:buNone/>
            </a:pPr>
            <a:r>
              <a:rPr lang="en-US" dirty="0" smtClean="0">
                <a:solidFill>
                  <a:schemeClr val="accent1">
                    <a:lumMod val="75000"/>
                  </a:schemeClr>
                </a:solidFill>
              </a:rPr>
              <a:t>Diffusion tests: </a:t>
            </a:r>
            <a:r>
              <a:rPr lang="en-US" dirty="0" smtClean="0"/>
              <a:t>(filter disc, or a porous cup/a bottomless cylinder containing measured quantity of drugs on the a solid medium</a:t>
            </a:r>
          </a:p>
          <a:p>
            <a:pPr marL="274320" lvl="1">
              <a:spcBef>
                <a:spcPts val="600"/>
              </a:spcBef>
              <a:buClr>
                <a:schemeClr val="accent2"/>
              </a:buClr>
              <a:buNone/>
            </a:pPr>
            <a:r>
              <a:rPr lang="en-US" dirty="0" smtClean="0"/>
              <a:t> that has been seeded with test bacteria)</a:t>
            </a:r>
          </a:p>
          <a:p>
            <a:pPr marL="274320" lvl="1">
              <a:spcBef>
                <a:spcPts val="600"/>
              </a:spcBef>
              <a:buClr>
                <a:schemeClr val="accent2"/>
              </a:buClr>
              <a:buNone/>
            </a:pPr>
            <a:endParaRPr lang="en-US" dirty="0" smtClean="0"/>
          </a:p>
          <a:p>
            <a:pPr eaLnBrk="1" hangingPunct="1">
              <a:buFont typeface="Wingdings" pitchFamily="2" charset="2"/>
              <a:buChar char="Ø"/>
            </a:pPr>
            <a:r>
              <a:rPr lang="en-US" dirty="0" smtClean="0"/>
              <a:t>Kirby-Bauer disk diffusion method.</a:t>
            </a:r>
          </a:p>
          <a:p>
            <a:pPr eaLnBrk="1" hangingPunct="1">
              <a:buFont typeface="Wingdings" pitchFamily="2" charset="2"/>
              <a:buChar char="Ø"/>
            </a:pPr>
            <a:r>
              <a:rPr lang="en-US" dirty="0" smtClean="0"/>
              <a:t>Strokes disk diffusion method.</a:t>
            </a:r>
          </a:p>
          <a:p>
            <a:pPr eaLnBrk="1" hangingPunct="1">
              <a:buNone/>
            </a:pPr>
            <a:endParaRPr lang="en-US" dirty="0" smtClean="0"/>
          </a:p>
          <a:p>
            <a:pPr marL="274320" lvl="1">
              <a:spcBef>
                <a:spcPts val="600"/>
              </a:spcBef>
              <a:buClr>
                <a:schemeClr val="accent2"/>
              </a:buClr>
              <a:buNone/>
            </a:pPr>
            <a:r>
              <a:rPr lang="en-US" dirty="0" smtClean="0">
                <a:solidFill>
                  <a:schemeClr val="accent1">
                    <a:lumMod val="75000"/>
                  </a:schemeClr>
                </a:solidFill>
              </a:rPr>
              <a:t>Dilution method tests: </a:t>
            </a:r>
            <a:r>
              <a:rPr lang="en-US" dirty="0" smtClean="0"/>
              <a:t>(vary amount of</a:t>
            </a:r>
          </a:p>
          <a:p>
            <a:pPr marL="274320" lvl="1">
              <a:spcBef>
                <a:spcPts val="600"/>
              </a:spcBef>
              <a:buClr>
                <a:schemeClr val="accent2"/>
              </a:buClr>
              <a:buNone/>
            </a:pPr>
            <a:r>
              <a:rPr lang="en-US" dirty="0" smtClean="0"/>
              <a:t> antimicrobial substances incorporated </a:t>
            </a:r>
          </a:p>
          <a:p>
            <a:pPr marL="274320" lvl="1">
              <a:spcBef>
                <a:spcPts val="600"/>
              </a:spcBef>
              <a:buClr>
                <a:schemeClr val="accent2"/>
              </a:buClr>
              <a:buNone/>
            </a:pPr>
            <a:r>
              <a:rPr lang="en-US" dirty="0" smtClean="0"/>
              <a:t>Into </a:t>
            </a:r>
            <a:r>
              <a:rPr lang="en-US" i="1" dirty="0" smtClean="0"/>
              <a:t>liquid or solid</a:t>
            </a:r>
            <a:r>
              <a:rPr lang="en-US" dirty="0" smtClean="0"/>
              <a:t> media )</a:t>
            </a:r>
          </a:p>
          <a:p>
            <a:pPr eaLnBrk="1" hangingPunct="1">
              <a:buNone/>
            </a:pPr>
            <a:endParaRPr lang="en-US" dirty="0" smtClean="0"/>
          </a:p>
          <a:p>
            <a:pPr eaLnBrk="1" hangingPunct="1">
              <a:buFont typeface="Wingdings" pitchFamily="2" charset="2"/>
              <a:buChar char="Ø"/>
            </a:pPr>
            <a:r>
              <a:rPr lang="en-US" dirty="0" smtClean="0"/>
              <a:t>Broth dilution method.</a:t>
            </a:r>
          </a:p>
          <a:p>
            <a:pPr eaLnBrk="1" hangingPunct="1">
              <a:buFont typeface="Wingdings" pitchFamily="2" charset="2"/>
              <a:buChar char="Ø"/>
            </a:pPr>
            <a:r>
              <a:rPr lang="en-US" dirty="0" smtClean="0"/>
              <a:t>Agar dilution method.</a:t>
            </a:r>
          </a:p>
          <a:p>
            <a:pPr eaLnBrk="1" hangingPunct="1">
              <a:buNone/>
            </a:pPr>
            <a:endParaRPr lang="en-US" dirty="0" smtClean="0">
              <a:solidFill>
                <a:schemeClr val="accent1">
                  <a:lumMod val="75000"/>
                </a:schemeClr>
              </a:solidFill>
            </a:endParaRPr>
          </a:p>
          <a:p>
            <a:pPr eaLnBrk="1" hangingPunct="1">
              <a:buNone/>
            </a:pPr>
            <a:r>
              <a:rPr lang="en-US" dirty="0" smtClean="0">
                <a:solidFill>
                  <a:schemeClr val="accent1">
                    <a:lumMod val="75000"/>
                  </a:schemeClr>
                </a:solidFill>
              </a:rPr>
              <a:t>Diffusion and Dilution test:</a:t>
            </a:r>
          </a:p>
          <a:p>
            <a:pPr eaLnBrk="1" hangingPunct="1">
              <a:buFont typeface="Wingdings" pitchFamily="2" charset="2"/>
              <a:buChar char="Ø"/>
            </a:pPr>
            <a:r>
              <a:rPr lang="en-US" dirty="0" smtClean="0"/>
              <a:t>E test.</a:t>
            </a:r>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Font typeface="Wingdings" pitchFamily="2" charset="2"/>
              <a:buChar char="Ø"/>
            </a:pPr>
            <a:endParaRPr lang="en-US" dirty="0" smtClean="0"/>
          </a:p>
          <a:p>
            <a:pPr eaLnBrk="1" hangingPunct="1">
              <a:buNone/>
            </a:pPr>
            <a:endParaRPr lang="en-US" dirty="0" smtClean="0"/>
          </a:p>
        </p:txBody>
      </p:sp>
      <p:sp>
        <p:nvSpPr>
          <p:cNvPr id="7174" name="Rectangle 4"/>
          <p:cNvSpPr>
            <a:spLocks noGrp="1" noChangeArrowheads="1"/>
          </p:cNvSpPr>
          <p:nvPr>
            <p:ph type="title"/>
          </p:nvPr>
        </p:nvSpPr>
        <p:spPr>
          <a:xfrm>
            <a:off x="457200" y="304800"/>
            <a:ext cx="8229600" cy="1219200"/>
          </a:xfrm>
          <a:noFill/>
        </p:spPr>
        <p:txBody>
          <a:bodyPr>
            <a:normAutofit fontScale="90000"/>
          </a:bodyPr>
          <a:lstStyle/>
          <a:p>
            <a:r>
              <a:rPr sz="5300" b="1" smtClean="0">
                <a:solidFill>
                  <a:schemeClr val="accent4">
                    <a:lumMod val="75000"/>
                  </a:schemeClr>
                </a:solidFill>
              </a:rPr>
              <a:t>Types of AST :</a:t>
            </a:r>
            <a:r>
              <a:rPr smtClean="0"/>
              <a:t/>
            </a:r>
            <a:br>
              <a:rPr smtClean="0"/>
            </a:br>
            <a:endParaRPr lang="th-TH"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62600" y="1981200"/>
            <a:ext cx="3399064"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6549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5">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7200"/>
            <a:ext cx="8229600" cy="1219200"/>
          </a:xfrm>
        </p:spPr>
        <p:txBody>
          <a:bodyPr>
            <a:noAutofit/>
          </a:bodyPr>
          <a:lstStyle/>
          <a:p>
            <a:pPr eaLnBrk="1" hangingPunct="1">
              <a:defRPr/>
            </a:pPr>
            <a:r>
              <a:rPr lang="en-US" sz="3200" b="1" dirty="0" smtClean="0">
                <a:solidFill>
                  <a:schemeClr val="accent4">
                    <a:lumMod val="75000"/>
                  </a:schemeClr>
                </a:solidFill>
              </a:rPr>
              <a:t>Kirby-Bauer method:</a:t>
            </a:r>
            <a:br>
              <a:rPr lang="en-US" sz="3200" b="1" dirty="0" smtClean="0">
                <a:solidFill>
                  <a:schemeClr val="accent4">
                    <a:lumMod val="75000"/>
                  </a:schemeClr>
                </a:solidFill>
              </a:rPr>
            </a:br>
            <a:r>
              <a:rPr lang="en-US" sz="3200" b="1" dirty="0" smtClean="0">
                <a:solidFill>
                  <a:schemeClr val="accent4">
                    <a:lumMod val="75000"/>
                  </a:schemeClr>
                </a:solidFill>
              </a:rPr>
              <a:t>A commonly  used method in basic laboratories.</a:t>
            </a:r>
            <a:endParaRPr lang="en-IN" sz="3200" b="1" dirty="0" smtClean="0">
              <a:solidFill>
                <a:schemeClr val="accent4">
                  <a:lumMod val="75000"/>
                </a:schemeClr>
              </a:solidFill>
            </a:endParaRPr>
          </a:p>
        </p:txBody>
      </p:sp>
      <p:sp>
        <p:nvSpPr>
          <p:cNvPr id="44035" name="Rectangle 3"/>
          <p:cNvSpPr>
            <a:spLocks noGrp="1" noChangeArrowheads="1"/>
          </p:cNvSpPr>
          <p:nvPr>
            <p:ph type="body" idx="1"/>
          </p:nvPr>
        </p:nvSpPr>
        <p:spPr>
          <a:xfrm>
            <a:off x="457200" y="1676400"/>
            <a:ext cx="8229600" cy="5334000"/>
          </a:xfrm>
        </p:spPr>
        <p:txBody>
          <a:bodyPr>
            <a:normAutofit/>
          </a:bodyPr>
          <a:lstStyle/>
          <a:p>
            <a:pPr eaLnBrk="1" hangingPunct="1">
              <a:buNone/>
              <a:defRPr/>
            </a:pPr>
            <a:r>
              <a:rPr lang="en-IN" b="1" dirty="0" smtClean="0"/>
              <a:t>Kirby-Bauer antibiotic testing </a:t>
            </a:r>
            <a:r>
              <a:rPr lang="en-IN" dirty="0" smtClean="0"/>
              <a:t>is a test which uses </a:t>
            </a:r>
            <a:r>
              <a:rPr lang="en-IN" dirty="0" smtClean="0">
                <a:hlinkClick r:id="rId2" tooltip="Antibiotic"/>
              </a:rPr>
              <a:t>antibiotic</a:t>
            </a:r>
            <a:r>
              <a:rPr lang="en-IN" dirty="0" smtClean="0"/>
              <a:t>-impregnated wafers to test whether particular </a:t>
            </a:r>
            <a:r>
              <a:rPr lang="en-IN" dirty="0" smtClean="0">
                <a:hlinkClick r:id="rId3" tooltip="Bacteria"/>
              </a:rPr>
              <a:t>bacteria</a:t>
            </a:r>
            <a:r>
              <a:rPr lang="en-IN" dirty="0" smtClean="0"/>
              <a:t> are susceptible to specific antibiotics </a:t>
            </a:r>
          </a:p>
          <a:p>
            <a:pPr>
              <a:buNone/>
              <a:defRPr/>
            </a:pPr>
            <a:r>
              <a:rPr lang="en-US" sz="2800" b="1" dirty="0" smtClean="0">
                <a:solidFill>
                  <a:srgbClr val="FFFF00"/>
                </a:solidFill>
              </a:rPr>
              <a:t>How to perform Kirby- Bauer testing:</a:t>
            </a:r>
          </a:p>
          <a:p>
            <a:pPr>
              <a:buNone/>
              <a:defRPr/>
            </a:pPr>
            <a:r>
              <a:rPr lang="en-IN" sz="2400" dirty="0" smtClean="0"/>
              <a:t>The basics are easy:  The bacterium is swabbed on the agar and the antibiotic discs are placed on top.  The antibiotic diffuses from the disc into the agar in decreasing amounts the further it is away from the disc.  If the organism is killed or inhibited by the concentration of the antibiotic, there will be </a:t>
            </a:r>
            <a:r>
              <a:rPr lang="en-IN" sz="2400" b="1" dirty="0" smtClean="0"/>
              <a:t>NO growth </a:t>
            </a:r>
            <a:r>
              <a:rPr lang="en-IN" sz="2400" dirty="0" smtClean="0"/>
              <a:t>in the immediate area around the disc: This is called the </a:t>
            </a:r>
            <a:r>
              <a:rPr lang="en-IN" sz="2400" b="1" dirty="0" smtClean="0">
                <a:hlinkClick r:id="rId4"/>
              </a:rPr>
              <a:t>zone of inhibition</a:t>
            </a:r>
            <a:r>
              <a:rPr lang="en-IN" sz="2400" b="1" dirty="0" smtClean="0"/>
              <a:t> </a:t>
            </a:r>
            <a:r>
              <a:rPr lang="en-IN" sz="2400" dirty="0" smtClean="0"/>
              <a:t>.</a:t>
            </a:r>
            <a:endParaRPr lang="en-IN" dirty="0" smtClean="0"/>
          </a:p>
          <a:p>
            <a:pPr eaLnBrk="1" hangingPunct="1">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susc4.t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2057400"/>
            <a:ext cx="2227263" cy="2209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052" name="Picture 4" descr="P:\susc5.t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05200" y="2057400"/>
            <a:ext cx="2133600" cy="2209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053" name="Picture 5" descr="P:\susc6.t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29400" y="2057400"/>
            <a:ext cx="2057400" cy="2209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054" name="Line 6"/>
          <p:cNvSpPr>
            <a:spLocks noChangeShapeType="1"/>
          </p:cNvSpPr>
          <p:nvPr/>
        </p:nvSpPr>
        <p:spPr bwMode="auto">
          <a:xfrm>
            <a:off x="2743200" y="3505200"/>
            <a:ext cx="685800" cy="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5" name="Line 7"/>
          <p:cNvSpPr>
            <a:spLocks noChangeShapeType="1"/>
          </p:cNvSpPr>
          <p:nvPr/>
        </p:nvSpPr>
        <p:spPr bwMode="auto">
          <a:xfrm>
            <a:off x="5791200" y="3505200"/>
            <a:ext cx="685800" cy="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80" name="Text Box 8"/>
          <p:cNvSpPr txBox="1">
            <a:spLocks noChangeArrowheads="1"/>
          </p:cNvSpPr>
          <p:nvPr/>
        </p:nvSpPr>
        <p:spPr bwMode="auto">
          <a:xfrm>
            <a:off x="381000" y="4495800"/>
            <a:ext cx="249299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b="1" dirty="0" smtClean="0">
                <a:effectLst>
                  <a:outerShdw blurRad="38100" dist="38100" dir="2700000" algn="tl">
                    <a:srgbClr val="C0C0C0"/>
                  </a:outerShdw>
                </a:effectLst>
              </a:rPr>
              <a:t>Inoculation on a</a:t>
            </a:r>
            <a:endParaRPr lang="en-US" b="1" dirty="0">
              <a:effectLst>
                <a:outerShdw blurRad="38100" dist="38100" dir="2700000" algn="tl">
                  <a:srgbClr val="C0C0C0"/>
                </a:outerShdw>
              </a:effectLst>
            </a:endParaRPr>
          </a:p>
          <a:p>
            <a:pPr eaLnBrk="0" hangingPunct="0">
              <a:defRPr/>
            </a:pPr>
            <a:r>
              <a:rPr lang="en-US" b="1" dirty="0" smtClean="0">
                <a:effectLst>
                  <a:outerShdw blurRad="38100" dist="38100" dir="2700000" algn="tl">
                    <a:srgbClr val="C0C0C0"/>
                  </a:outerShdw>
                </a:effectLst>
              </a:rPr>
              <a:t>Muller -Hilton agar</a:t>
            </a:r>
          </a:p>
          <a:p>
            <a:pPr eaLnBrk="0" hangingPunct="0">
              <a:defRPr/>
            </a:pPr>
            <a:r>
              <a:rPr lang="en-US" b="1" dirty="0" smtClean="0">
                <a:effectLst>
                  <a:outerShdw blurRad="38100" dist="38100" dir="2700000" algn="tl">
                    <a:srgbClr val="C0C0C0"/>
                  </a:outerShdw>
                </a:effectLst>
              </a:rPr>
              <a:t>Plate.</a:t>
            </a:r>
            <a:endParaRPr lang="en-US" dirty="0"/>
          </a:p>
        </p:txBody>
      </p:sp>
      <p:sp>
        <p:nvSpPr>
          <p:cNvPr id="3081" name="Text Box 9"/>
          <p:cNvSpPr txBox="1">
            <a:spLocks noChangeArrowheads="1"/>
          </p:cNvSpPr>
          <p:nvPr/>
        </p:nvSpPr>
        <p:spPr bwMode="auto">
          <a:xfrm>
            <a:off x="3581400" y="4495800"/>
            <a:ext cx="1893888"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b="1" dirty="0">
                <a:effectLst>
                  <a:outerShdw blurRad="38100" dist="38100" dir="2700000" algn="tl">
                    <a:srgbClr val="C0C0C0"/>
                  </a:outerShdw>
                </a:effectLst>
              </a:rPr>
              <a:t>Place disks</a:t>
            </a:r>
          </a:p>
          <a:p>
            <a:pPr eaLnBrk="0" hangingPunct="0">
              <a:defRPr/>
            </a:pPr>
            <a:r>
              <a:rPr lang="en-US" b="1" dirty="0">
                <a:effectLst>
                  <a:outerShdw blurRad="38100" dist="38100" dir="2700000" algn="tl">
                    <a:srgbClr val="C0C0C0"/>
                  </a:outerShdw>
                </a:effectLst>
              </a:rPr>
              <a:t>on agar plate</a:t>
            </a:r>
            <a:endParaRPr lang="en-US" dirty="0"/>
          </a:p>
        </p:txBody>
      </p:sp>
      <p:sp>
        <p:nvSpPr>
          <p:cNvPr id="3082" name="Text Box 10"/>
          <p:cNvSpPr txBox="1">
            <a:spLocks noChangeArrowheads="1"/>
          </p:cNvSpPr>
          <p:nvPr/>
        </p:nvSpPr>
        <p:spPr bwMode="auto">
          <a:xfrm>
            <a:off x="6624638" y="4343401"/>
            <a:ext cx="2519362"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000" b="1" dirty="0">
                <a:effectLst>
                  <a:outerShdw blurRad="38100" dist="38100" dir="2700000" algn="tl">
                    <a:srgbClr val="C0C0C0"/>
                  </a:outerShdw>
                </a:effectLst>
              </a:rPr>
              <a:t>Incubate plate</a:t>
            </a:r>
          </a:p>
          <a:p>
            <a:pPr eaLnBrk="0" hangingPunct="0">
              <a:defRPr/>
            </a:pPr>
            <a:r>
              <a:rPr lang="en-US" sz="2000" b="1" dirty="0">
                <a:effectLst>
                  <a:outerShdw blurRad="38100" dist="38100" dir="2700000" algn="tl">
                    <a:srgbClr val="C0C0C0"/>
                  </a:outerShdw>
                </a:effectLst>
              </a:rPr>
              <a:t>18-24 hr, 35 C</a:t>
            </a:r>
          </a:p>
          <a:p>
            <a:pPr eaLnBrk="0" hangingPunct="0">
              <a:defRPr/>
            </a:pPr>
            <a:r>
              <a:rPr lang="en-US" sz="2000" b="1" dirty="0">
                <a:effectLst>
                  <a:outerShdw blurRad="38100" dist="38100" dir="2700000" algn="tl">
                    <a:srgbClr val="C0C0C0"/>
                  </a:outerShdw>
                </a:effectLst>
              </a:rPr>
              <a:t>Measure and record zone of inhibition around each disk</a:t>
            </a:r>
            <a:endParaRPr lang="en-US" sz="2000" dirty="0"/>
          </a:p>
        </p:txBody>
      </p:sp>
      <p:sp>
        <p:nvSpPr>
          <p:cNvPr id="11" name="Title 10"/>
          <p:cNvSpPr>
            <a:spLocks noGrp="1"/>
          </p:cNvSpPr>
          <p:nvPr>
            <p:ph type="title"/>
          </p:nvPr>
        </p:nvSpPr>
        <p:spPr/>
        <p:txBody>
          <a:bodyPr/>
          <a:lstStyle/>
          <a:p>
            <a:r>
              <a:rPr lang="en-US" b="1" dirty="0" smtClean="0">
                <a:solidFill>
                  <a:schemeClr val="accent4">
                    <a:lumMod val="75000"/>
                  </a:schemeClr>
                </a:solidFill>
              </a:rPr>
              <a:t>D</a:t>
            </a:r>
            <a:r>
              <a:rPr b="1" smtClean="0">
                <a:solidFill>
                  <a:schemeClr val="accent4">
                    <a:lumMod val="75000"/>
                  </a:schemeClr>
                </a:solidFill>
              </a:rPr>
              <a:t>isk diffusion method</a:t>
            </a:r>
            <a:endParaRPr lang="en-US" b="1" dirty="0">
              <a:solidFill>
                <a:schemeClr val="accent4">
                  <a:lumMod val="75000"/>
                </a:schemeClr>
              </a:solidFill>
            </a:endParaRPr>
          </a:p>
        </p:txBody>
      </p:sp>
    </p:spTree>
    <p:extLst>
      <p:ext uri="{BB962C8B-B14F-4D97-AF65-F5344CB8AC3E}">
        <p14:creationId xmlns="" xmlns:p14="http://schemas.microsoft.com/office/powerpoint/2010/main" val="960951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7813"/>
            <a:ext cx="8229600" cy="1246187"/>
          </a:xfrm>
        </p:spPr>
        <p:txBody>
          <a:bodyPr>
            <a:normAutofit fontScale="90000"/>
          </a:bodyPr>
          <a:lstStyle/>
          <a:p>
            <a:pPr eaLnBrk="1" hangingPunct="1">
              <a:defRPr/>
            </a:pPr>
            <a:r>
              <a:rPr lang="en-US" sz="4000" b="1" dirty="0" smtClean="0">
                <a:solidFill>
                  <a:schemeClr val="accent4">
                    <a:lumMod val="75000"/>
                  </a:schemeClr>
                </a:solidFill>
              </a:rPr>
              <a:t>Limitation of Disk Diffusion Methods</a:t>
            </a:r>
            <a:endParaRPr lang="en-IN" sz="4000" b="1" dirty="0" smtClean="0">
              <a:solidFill>
                <a:schemeClr val="accent4">
                  <a:lumMod val="75000"/>
                </a:schemeClr>
              </a:solidFill>
            </a:endParaRPr>
          </a:p>
        </p:txBody>
      </p:sp>
      <p:sp>
        <p:nvSpPr>
          <p:cNvPr id="144388" name="Rectangle 4"/>
          <p:cNvSpPr>
            <a:spLocks noGrp="1" noChangeArrowheads="1"/>
          </p:cNvSpPr>
          <p:nvPr>
            <p:ph type="body" sz="half" idx="1"/>
          </p:nvPr>
        </p:nvSpPr>
        <p:spPr>
          <a:xfrm>
            <a:off x="457200" y="1600200"/>
            <a:ext cx="4191000" cy="4876800"/>
          </a:xfrm>
        </p:spPr>
        <p:txBody>
          <a:bodyPr/>
          <a:lstStyle/>
          <a:p>
            <a:pPr eaLnBrk="1" hangingPunct="1">
              <a:defRPr/>
            </a:pPr>
            <a:r>
              <a:rPr lang="en-US" sz="2400" dirty="0" smtClean="0"/>
              <a:t>Disk diffusion methods are not suitable for slow growing bacterial pathogens</a:t>
            </a:r>
          </a:p>
          <a:p>
            <a:pPr eaLnBrk="1" hangingPunct="1">
              <a:defRPr/>
            </a:pPr>
            <a:r>
              <a:rPr lang="en-US" sz="2400" dirty="0" smtClean="0"/>
              <a:t>The great limitation being for testing on </a:t>
            </a:r>
            <a:r>
              <a:rPr lang="en-US" sz="2400" b="1" dirty="0" smtClean="0">
                <a:solidFill>
                  <a:srgbClr val="66FF33"/>
                </a:solidFill>
              </a:rPr>
              <a:t>Mycobacterium tuberculosis</a:t>
            </a:r>
            <a:r>
              <a:rPr lang="en-US" sz="2400" dirty="0" smtClean="0"/>
              <a:t> which needs varied, technically demanding methods</a:t>
            </a:r>
          </a:p>
          <a:p>
            <a:pPr eaLnBrk="1" hangingPunct="1">
              <a:defRPr/>
            </a:pPr>
            <a:endParaRPr lang="en-IN" sz="2400" dirty="0" smtClean="0"/>
          </a:p>
        </p:txBody>
      </p:sp>
      <p:pic>
        <p:nvPicPr>
          <p:cNvPr id="53252" name="Picture 5"/>
          <p:cNvPicPr>
            <a:picLocks noGrp="1" noChangeAspect="1" noChangeArrowheads="1"/>
          </p:cNvPicPr>
          <p:nvPr>
            <p:ph sz="half" idx="2"/>
          </p:nvPr>
        </p:nvPicPr>
        <p:blipFill>
          <a:blip r:embed="rId2"/>
          <a:srcRect/>
          <a:stretch>
            <a:fillRect/>
          </a:stretch>
        </p:blipFill>
        <p:spPr>
          <a:xfrm>
            <a:off x="4800600" y="1600200"/>
            <a:ext cx="4114800" cy="481222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b="1" dirty="0" smtClean="0">
                <a:solidFill>
                  <a:schemeClr val="accent4">
                    <a:lumMod val="75000"/>
                  </a:schemeClr>
                </a:solidFill>
              </a:rPr>
              <a:t>Stokes’ Method</a:t>
            </a:r>
            <a:endParaRPr lang="en-IN" b="1" dirty="0" smtClean="0">
              <a:solidFill>
                <a:schemeClr val="accent4">
                  <a:lumMod val="75000"/>
                </a:schemeClr>
              </a:solidFill>
            </a:endParaRPr>
          </a:p>
        </p:txBody>
      </p:sp>
      <p:sp>
        <p:nvSpPr>
          <p:cNvPr id="136196" name="Rectangle 4"/>
          <p:cNvSpPr>
            <a:spLocks noGrp="1" noChangeArrowheads="1"/>
          </p:cNvSpPr>
          <p:nvPr>
            <p:ph type="body" sz="half" idx="1"/>
          </p:nvPr>
        </p:nvSpPr>
        <p:spPr/>
        <p:txBody>
          <a:bodyPr/>
          <a:lstStyle/>
          <a:p>
            <a:pPr eaLnBrk="1" hangingPunct="1">
              <a:lnSpc>
                <a:spcPct val="90000"/>
              </a:lnSpc>
              <a:defRPr/>
            </a:pPr>
            <a:r>
              <a:rPr lang="en-US" sz="2400" dirty="0" smtClean="0"/>
              <a:t>In original Stokes’ method the inoculum of the control strain is evenly spread over the upper and lower thirds of a plate and that of the test strain over the central third; uninoculated gaps 2 – 3 mm wide are left to test from the control areas.</a:t>
            </a:r>
          </a:p>
        </p:txBody>
      </p:sp>
      <p:pic>
        <p:nvPicPr>
          <p:cNvPr id="31748" name="Picture 5"/>
          <p:cNvPicPr>
            <a:picLocks noGrp="1" noChangeAspect="1" noChangeArrowheads="1"/>
          </p:cNvPicPr>
          <p:nvPr>
            <p:ph sz="half" idx="2"/>
          </p:nvPr>
        </p:nvPicPr>
        <p:blipFill>
          <a:blip r:embed="rId2"/>
          <a:srcRect/>
          <a:stretch>
            <a:fillRect/>
          </a:stretch>
        </p:blipFill>
        <p:spPr>
          <a:xfrm>
            <a:off x="4800600" y="1371600"/>
            <a:ext cx="4038600" cy="472310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81000" y="0"/>
            <a:ext cx="8305800" cy="1295400"/>
          </a:xfrm>
        </p:spPr>
        <p:txBody>
          <a:bodyPr>
            <a:normAutofit fontScale="90000"/>
          </a:bodyPr>
          <a:lstStyle/>
          <a:p>
            <a:pPr eaLnBrk="1" hangingPunct="1">
              <a:defRPr/>
            </a:pPr>
            <a:r>
              <a:rPr lang="en-US" sz="4000" b="1" dirty="0" smtClean="0">
                <a:solidFill>
                  <a:schemeClr val="accent4">
                    <a:lumMod val="75000"/>
                  </a:schemeClr>
                </a:solidFill>
              </a:rPr>
              <a:t>Control strains in Stokes’ Method</a:t>
            </a:r>
            <a:endParaRPr lang="en-IN" sz="4000" b="1" dirty="0" smtClean="0">
              <a:solidFill>
                <a:schemeClr val="accent4">
                  <a:lumMod val="75000"/>
                </a:schemeClr>
              </a:solidFill>
            </a:endParaRPr>
          </a:p>
        </p:txBody>
      </p:sp>
      <p:sp>
        <p:nvSpPr>
          <p:cNvPr id="140291" name="Rectangle 3"/>
          <p:cNvSpPr>
            <a:spLocks noGrp="1" noChangeArrowheads="1"/>
          </p:cNvSpPr>
          <p:nvPr>
            <p:ph type="body" idx="1"/>
          </p:nvPr>
        </p:nvSpPr>
        <p:spPr>
          <a:xfrm>
            <a:off x="457200" y="1524000"/>
            <a:ext cx="8305800" cy="4876800"/>
          </a:xfrm>
        </p:spPr>
        <p:txBody>
          <a:bodyPr>
            <a:normAutofit/>
          </a:bodyPr>
          <a:lstStyle/>
          <a:p>
            <a:pPr eaLnBrk="1" hangingPunct="1">
              <a:defRPr/>
            </a:pPr>
            <a:r>
              <a:rPr lang="en-US" dirty="0" smtClean="0"/>
              <a:t>The Microbiology laboratories should always practice to test the quality control of their work with the use of standard strains in Stokes method with following standard strains and results are compared</a:t>
            </a:r>
          </a:p>
          <a:p>
            <a:pPr eaLnBrk="1" hangingPunct="1">
              <a:buFont typeface="Wingdings" pitchFamily="2" charset="2"/>
              <a:buNone/>
              <a:defRPr/>
            </a:pPr>
            <a:r>
              <a:rPr lang="en-US" dirty="0" smtClean="0"/>
              <a:t>    </a:t>
            </a:r>
            <a:r>
              <a:rPr lang="en-US" dirty="0" smtClean="0">
                <a:solidFill>
                  <a:srgbClr val="FFFF00"/>
                </a:solidFill>
              </a:rPr>
              <a:t>1</a:t>
            </a:r>
            <a:r>
              <a:rPr lang="en-US" dirty="0" smtClean="0"/>
              <a:t> </a:t>
            </a:r>
            <a:r>
              <a:rPr lang="en-US" i="1" dirty="0" smtClean="0">
                <a:solidFill>
                  <a:srgbClr val="FFFF00"/>
                </a:solidFill>
              </a:rPr>
              <a:t>Escherichia coli NCTC 10418</a:t>
            </a:r>
          </a:p>
          <a:p>
            <a:pPr eaLnBrk="1" hangingPunct="1">
              <a:buFont typeface="Wingdings" pitchFamily="2" charset="2"/>
              <a:buNone/>
              <a:defRPr/>
            </a:pPr>
            <a:r>
              <a:rPr lang="en-US" i="1" dirty="0" smtClean="0">
                <a:solidFill>
                  <a:srgbClr val="FFFF00"/>
                </a:solidFill>
              </a:rPr>
              <a:t>    2 Pseudomonas aeruginosa NCTC 10662</a:t>
            </a:r>
          </a:p>
          <a:p>
            <a:pPr eaLnBrk="1" hangingPunct="1">
              <a:buFont typeface="Wingdings" pitchFamily="2" charset="2"/>
              <a:buNone/>
              <a:defRPr/>
            </a:pPr>
            <a:r>
              <a:rPr lang="en-US" i="1" dirty="0" smtClean="0">
                <a:solidFill>
                  <a:srgbClr val="FFFF00"/>
                </a:solidFill>
              </a:rPr>
              <a:t>    3 Staphylococcus aureus NCTC 6571</a:t>
            </a:r>
            <a:endParaRPr lang="en-IN" i="1"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175</TotalTime>
  <Words>943</Words>
  <Application>Microsoft Office PowerPoint</Application>
  <PresentationFormat>On-screen Show (4:3)</PresentationFormat>
  <Paragraphs>110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ANTIBIOTIC SENSITIVITY TESTS</vt:lpstr>
      <vt:lpstr>What is the goal of Antibiotic Sensitivity testing?</vt:lpstr>
      <vt:lpstr>Introduction</vt:lpstr>
      <vt:lpstr>Types of AST : </vt:lpstr>
      <vt:lpstr>Kirby-Bauer method: A commonly  used method in basic laboratories.</vt:lpstr>
      <vt:lpstr>Disk diffusion method</vt:lpstr>
      <vt:lpstr>Limitation of Disk Diffusion Methods</vt:lpstr>
      <vt:lpstr>Stokes’ Method</vt:lpstr>
      <vt:lpstr>Control strains in Stokes’ Method</vt:lpstr>
      <vt:lpstr>Stokes Method for Antibiotic Sensitivity testing</vt:lpstr>
      <vt:lpstr>Slide 11</vt:lpstr>
      <vt:lpstr>Dilution Method</vt:lpstr>
      <vt:lpstr>Broth Dilution Method</vt:lpstr>
      <vt:lpstr>Agar Dilution Method</vt:lpstr>
      <vt:lpstr>The gradient technique E-test:</vt:lpstr>
      <vt:lpstr>Multiple drug resistant organisms</vt:lpstr>
      <vt:lpstr>Examples of Bacteria of Clinical Importance.</vt:lpstr>
      <vt:lpstr>Slide 18</vt:lpstr>
      <vt:lpstr>Slide 19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SENSITIVITY TESTS</dc:title>
  <dc:creator>sai</dc:creator>
  <cp:lastModifiedBy>user</cp:lastModifiedBy>
  <cp:revision>28</cp:revision>
  <dcterms:created xsi:type="dcterms:W3CDTF">2014-02-18T15:18:21Z</dcterms:created>
  <dcterms:modified xsi:type="dcterms:W3CDTF">2020-08-17T04:54:40Z</dcterms:modified>
</cp:coreProperties>
</file>