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8" r:id="rId2"/>
    <p:sldId id="260" r:id="rId3"/>
    <p:sldId id="262" r:id="rId4"/>
    <p:sldId id="257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1" r:id="rId16"/>
    <p:sldId id="275" r:id="rId17"/>
    <p:sldId id="276" r:id="rId18"/>
    <p:sldId id="277" r:id="rId19"/>
    <p:sldId id="279" r:id="rId20"/>
    <p:sldId id="278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0EFBD-D691-48DB-91FD-66803EB5360F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CA95C-64D6-4D0C-8D81-66ABC9541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82EC-2DED-4D21-BB9E-43CFC94556B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EC7C-0BAB-45CA-89A9-D51060211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809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5DA17-9B89-4CF5-AF4E-9931FC96062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5577B0-A7FE-4713-81E0-6DAF1023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3050" y="152401"/>
            <a:ext cx="5829300" cy="1920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DISTRACTION </a:t>
            </a:r>
            <a:br>
              <a:rPr lang="en-US" altLang="en-US" dirty="0"/>
            </a:br>
            <a:r>
              <a:rPr lang="en-US" altLang="en-US" dirty="0"/>
              <a:t>OSTEOGENESIS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750844" cy="1905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200" dirty="0" smtClean="0"/>
              <a:t>Dr. </a:t>
            </a:r>
            <a:r>
              <a:rPr lang="en-IN" sz="3200" dirty="0" err="1" smtClean="0"/>
              <a:t>Priyank</a:t>
            </a:r>
            <a:r>
              <a:rPr lang="en-IN" sz="3200" dirty="0" smtClean="0"/>
              <a:t> </a:t>
            </a:r>
            <a:r>
              <a:rPr lang="en-IN" sz="3200" dirty="0" err="1" smtClean="0"/>
              <a:t>Katwala</a:t>
            </a:r>
            <a:endParaRPr lang="en-IN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IN" sz="3200" dirty="0" smtClean="0"/>
              <a:t>Assistant Professor</a:t>
            </a:r>
            <a:endParaRPr lang="en-IN" sz="3200" dirty="0"/>
          </a:p>
          <a:p>
            <a:pPr fontAlgn="auto">
              <a:spcAft>
                <a:spcPts val="0"/>
              </a:spcAft>
              <a:defRPr/>
            </a:pPr>
            <a:r>
              <a:rPr lang="en-IN" sz="3200" dirty="0" smtClean="0"/>
              <a:t>Department </a:t>
            </a:r>
            <a:r>
              <a:rPr lang="en-IN" sz="3200" dirty="0"/>
              <a:t>of </a:t>
            </a:r>
            <a:r>
              <a:rPr lang="en-IN" sz="3200" dirty="0" smtClean="0"/>
              <a:t>Plastic Surgery</a:t>
            </a:r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0831" y="1676401"/>
            <a:ext cx="2395182" cy="30269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distraction </a:t>
            </a:r>
            <a:r>
              <a:rPr lang="en-US" dirty="0" err="1" smtClean="0"/>
              <a:t>osteogenesis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Unifocal</a:t>
            </a:r>
            <a:endParaRPr lang="en-US" dirty="0" smtClean="0"/>
          </a:p>
          <a:p>
            <a:r>
              <a:rPr lang="en-US" dirty="0" smtClean="0"/>
              <a:t>Bifocal</a:t>
            </a:r>
          </a:p>
          <a:p>
            <a:r>
              <a:rPr lang="en-US" dirty="0" smtClean="0"/>
              <a:t>Trifocal</a:t>
            </a:r>
          </a:p>
          <a:p>
            <a:endParaRPr lang="en-US" dirty="0" smtClean="0"/>
          </a:p>
          <a:p>
            <a:r>
              <a:rPr lang="en-US" dirty="0" err="1" smtClean="0"/>
              <a:t>Transosteotomy</a:t>
            </a:r>
            <a:r>
              <a:rPr lang="en-US" dirty="0" smtClean="0"/>
              <a:t>/</a:t>
            </a:r>
            <a:r>
              <a:rPr lang="en-US" dirty="0" err="1" smtClean="0"/>
              <a:t>transcorticotomy</a:t>
            </a:r>
            <a:r>
              <a:rPr lang="en-US" dirty="0" smtClean="0"/>
              <a:t> distraction</a:t>
            </a:r>
          </a:p>
          <a:p>
            <a:r>
              <a:rPr lang="en-US" dirty="0" err="1" smtClean="0"/>
              <a:t>Transsutural</a:t>
            </a:r>
            <a:r>
              <a:rPr lang="en-US" dirty="0" smtClean="0"/>
              <a:t> distraction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Histologic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fibrous zone– longitudinally oriented fibrous bundles</a:t>
            </a:r>
          </a:p>
          <a:p>
            <a:r>
              <a:rPr lang="en-US" dirty="0" err="1" smtClean="0"/>
              <a:t>Transistion</a:t>
            </a:r>
            <a:r>
              <a:rPr lang="en-US" dirty="0" smtClean="0"/>
              <a:t> zone</a:t>
            </a:r>
          </a:p>
          <a:p>
            <a:r>
              <a:rPr lang="en-US" dirty="0" err="1" smtClean="0"/>
              <a:t>Remodelling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Mature bone zone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mechanical environment in the distraction zone is determined by the following factors: </a:t>
            </a:r>
          </a:p>
          <a:p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	the rigidity of the distraction device,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	the applied distraction forces,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	the inherent physiologic loading (muscle 	action), and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	the properties of all of the local soft tissues.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Tensile strain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is defined as the amount of elongation as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fraction of the original bone length.</a:t>
            </a:r>
          </a:p>
          <a:p>
            <a:endParaRPr lang="en-US" dirty="0" smtClean="0"/>
          </a:p>
          <a:p>
            <a:r>
              <a:rPr lang="en-US" dirty="0" smtClean="0"/>
              <a:t>The process by which mechanical forces are converted to cellular signals is termed </a:t>
            </a:r>
            <a:r>
              <a:rPr lang="en-US" i="1" dirty="0" smtClean="0"/>
              <a:t>mechanical transduction.</a:t>
            </a:r>
          </a:p>
          <a:p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 err="1" smtClean="0"/>
              <a:t>integrin</a:t>
            </a:r>
            <a:r>
              <a:rPr lang="en-US" dirty="0" smtClean="0"/>
              <a:t> mediated signal transduction cascade.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bone in which changes can be documented by radiographic and </a:t>
            </a:r>
            <a:r>
              <a:rPr lang="en-US" dirty="0" err="1" smtClean="0"/>
              <a:t>occlusal</a:t>
            </a:r>
            <a:r>
              <a:rPr lang="en-US" dirty="0" smtClean="0"/>
              <a:t> changes.</a:t>
            </a:r>
          </a:p>
          <a:p>
            <a:endParaRPr lang="en-US" dirty="0" smtClean="0"/>
          </a:p>
          <a:p>
            <a:r>
              <a:rPr lang="en-US" dirty="0" smtClean="0"/>
              <a:t>Advantages over classical </a:t>
            </a:r>
            <a:r>
              <a:rPr lang="en-US" dirty="0" err="1" smtClean="0"/>
              <a:t>osteotomies</a:t>
            </a:r>
            <a:r>
              <a:rPr lang="en-US" dirty="0" smtClean="0"/>
              <a:t>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No need of bone grafts/ plates or screws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infection/blood transfusion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relapse rate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Less need of lengthy surgeries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overall hospital stay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Indications: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Craniofacial </a:t>
            </a:r>
            <a:r>
              <a:rPr lang="en-US" dirty="0" err="1" smtClean="0"/>
              <a:t>Microsomia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Developmental </a:t>
            </a:r>
            <a:r>
              <a:rPr lang="en-US" dirty="0" err="1" smtClean="0"/>
              <a:t>Micrognathia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Treacher</a:t>
            </a:r>
            <a:r>
              <a:rPr lang="en-US" dirty="0" smtClean="0"/>
              <a:t> Collins syndrome</a:t>
            </a:r>
          </a:p>
          <a:p>
            <a:pPr>
              <a:buNone/>
            </a:pPr>
            <a:r>
              <a:rPr lang="en-US" dirty="0" err="1" smtClean="0"/>
              <a:t>Postablative</a:t>
            </a:r>
            <a:r>
              <a:rPr lang="en-US" dirty="0" smtClean="0"/>
              <a:t> </a:t>
            </a:r>
            <a:r>
              <a:rPr lang="en-US" dirty="0" err="1" smtClean="0"/>
              <a:t>mandibular</a:t>
            </a:r>
            <a:r>
              <a:rPr lang="en-US" dirty="0" smtClean="0"/>
              <a:t> defects</a:t>
            </a:r>
          </a:p>
          <a:p>
            <a:pPr>
              <a:buNone/>
            </a:pPr>
            <a:r>
              <a:rPr lang="en-US" dirty="0" smtClean="0"/>
              <a:t>TM joint </a:t>
            </a:r>
            <a:r>
              <a:rPr lang="en-US" dirty="0" err="1" smtClean="0"/>
              <a:t>ankylosis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Alveolar ridge distraction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Devices:</a:t>
            </a:r>
          </a:p>
          <a:p>
            <a:pPr>
              <a:buNone/>
            </a:pPr>
            <a:r>
              <a:rPr lang="en-US" dirty="0" smtClean="0"/>
              <a:t>	Intraoral (Buried)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Extraoral</a:t>
            </a:r>
            <a:r>
              <a:rPr lang="en-US" dirty="0" smtClean="0"/>
              <a:t>– more successful and consistent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Advantages</a:t>
            </a:r>
          </a:p>
          <a:p>
            <a:pPr>
              <a:buNone/>
            </a:pPr>
            <a:r>
              <a:rPr lang="en-US" dirty="0" smtClean="0"/>
              <a:t>Disadvantages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Incision</a:t>
            </a:r>
            <a:r>
              <a:rPr lang="en-US" dirty="0" smtClean="0"/>
              <a:t>–	</a:t>
            </a:r>
            <a:r>
              <a:rPr lang="en-US" dirty="0" err="1" smtClean="0"/>
              <a:t>Submandibular</a:t>
            </a:r>
            <a:r>
              <a:rPr lang="en-US" dirty="0" smtClean="0"/>
              <a:t> (</a:t>
            </a:r>
            <a:r>
              <a:rPr lang="en-US" dirty="0" err="1" smtClean="0"/>
              <a:t>transcutaneous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		Intraoral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599" y="0"/>
            <a:ext cx="47244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3997" y="3200400"/>
            <a:ext cx="42200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7172"/>
            <a:ext cx="4953000" cy="365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400"/>
            <a:ext cx="464714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2149257"/>
            <a:ext cx="403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Internal/</a:t>
            </a:r>
            <a:r>
              <a:rPr lang="en-US" sz="2800" dirty="0" err="1" smtClean="0"/>
              <a:t>semiburied</a:t>
            </a:r>
            <a:r>
              <a:rPr lang="en-US" sz="2800" dirty="0" smtClean="0"/>
              <a:t>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distraction device. The device is shown in the consolidation phase after completing activation.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5182" y="228600"/>
            <a:ext cx="7765256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0" u="sng" dirty="0">
                <a:latin typeface="Verdana" panose="020B0604030504040204" pitchFamily="34" charset="0"/>
                <a:cs typeface="Times New Roman" panose="02020603050405020304" pitchFamily="18" charset="0"/>
              </a:rPr>
              <a:t>Definition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143000"/>
            <a:ext cx="5029200" cy="502920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Distraction osteogenesis is a biologic process of new bone formation between the surfaces of bone segments that are gradually separated by incremental traction.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4" name="Picture 5" descr="DO14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5385876" y="2209800"/>
            <a:ext cx="345332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Approach– Incision</a:t>
            </a:r>
          </a:p>
          <a:p>
            <a:endParaRPr lang="en-US" dirty="0" smtClean="0"/>
          </a:p>
          <a:p>
            <a:r>
              <a:rPr lang="en-US" dirty="0" smtClean="0"/>
              <a:t>Choice of vector–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Vertical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Horizontal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Oblique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133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4953000" y="5562600"/>
            <a:ext cx="20574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24400" y="5181600"/>
            <a:ext cx="20574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0"/>
            <a:ext cx="4133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571500" y="3695700"/>
            <a:ext cx="251460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76800" y="4953000"/>
            <a:ext cx="20574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33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5448300" y="4000500"/>
            <a:ext cx="2362200" cy="152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4876800"/>
            <a:ext cx="20574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76800" y="4876800"/>
            <a:ext cx="20574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Unilateral distraction</a:t>
            </a:r>
          </a:p>
          <a:p>
            <a:r>
              <a:rPr lang="en-US" dirty="0" smtClean="0"/>
              <a:t>Bilateral distraction</a:t>
            </a:r>
          </a:p>
          <a:p>
            <a:endParaRPr lang="en-US" dirty="0" smtClean="0"/>
          </a:p>
          <a:p>
            <a:r>
              <a:rPr lang="en-US" dirty="0" smtClean="0"/>
              <a:t>Treatment end point:--</a:t>
            </a:r>
          </a:p>
          <a:p>
            <a:pPr>
              <a:buNone/>
            </a:pPr>
            <a:r>
              <a:rPr lang="en-US" dirty="0" smtClean="0"/>
              <a:t> in unilateral</a:t>
            </a:r>
          </a:p>
          <a:p>
            <a:pPr>
              <a:buNone/>
            </a:pPr>
            <a:r>
              <a:rPr lang="en-US" dirty="0" smtClean="0"/>
              <a:t>In bilateral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Indications:</a:t>
            </a:r>
          </a:p>
          <a:p>
            <a:pPr>
              <a:buNone/>
            </a:pPr>
            <a:r>
              <a:rPr lang="en-US" dirty="0" smtClean="0"/>
              <a:t>Maxillary </a:t>
            </a:r>
            <a:r>
              <a:rPr lang="en-US" dirty="0" err="1" smtClean="0"/>
              <a:t>retrusion</a:t>
            </a:r>
            <a:r>
              <a:rPr lang="en-US" dirty="0" smtClean="0"/>
              <a:t> in cleft lip and palate</a:t>
            </a:r>
          </a:p>
          <a:p>
            <a:pPr>
              <a:buNone/>
            </a:pPr>
            <a:r>
              <a:rPr lang="en-US" dirty="0" smtClean="0"/>
              <a:t>Maxillary deformity in craniofacial </a:t>
            </a:r>
            <a:r>
              <a:rPr lang="en-US" dirty="0" err="1" smtClean="0"/>
              <a:t>microsomia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Advantages:</a:t>
            </a:r>
          </a:p>
          <a:p>
            <a:pPr>
              <a:buNone/>
            </a:pPr>
            <a:r>
              <a:rPr lang="en-US" dirty="0" smtClean="0"/>
              <a:t>Can be done in child at young age with respiratory obstruction or severe malocclusion</a:t>
            </a:r>
          </a:p>
          <a:p>
            <a:pPr>
              <a:buNone/>
            </a:pPr>
            <a:r>
              <a:rPr lang="en-US" dirty="0" smtClean="0"/>
              <a:t>Low relapse rate</a:t>
            </a:r>
          </a:p>
          <a:p>
            <a:pPr>
              <a:buNone/>
            </a:pPr>
            <a:r>
              <a:rPr lang="en-US" dirty="0" smtClean="0"/>
              <a:t>Greater advancement can be achieved (15mm)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Devices:</a:t>
            </a:r>
          </a:p>
          <a:p>
            <a:pPr>
              <a:buNone/>
            </a:pPr>
            <a:r>
              <a:rPr lang="en-US" dirty="0" smtClean="0"/>
              <a:t>External head frame</a:t>
            </a:r>
          </a:p>
          <a:p>
            <a:pPr>
              <a:buNone/>
            </a:pPr>
            <a:r>
              <a:rPr lang="en-US" dirty="0" smtClean="0"/>
              <a:t>Buried or intraoral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Incision—Maxillary </a:t>
            </a:r>
            <a:r>
              <a:rPr lang="en-US" dirty="0" err="1" smtClean="0"/>
              <a:t>degloving</a:t>
            </a:r>
            <a:r>
              <a:rPr lang="en-US" dirty="0" smtClean="0"/>
              <a:t> along Le Fort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Vector– forward and downwards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End point--- class 2 malocclusion or </a:t>
            </a:r>
            <a:r>
              <a:rPr lang="en-US" dirty="0" err="1" smtClean="0"/>
              <a:t>overjet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Consolidation period– 2 months.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Midface</a:t>
            </a:r>
            <a:r>
              <a:rPr lang="en-US" dirty="0" smtClean="0"/>
              <a:t>/</a:t>
            </a:r>
            <a:r>
              <a:rPr lang="en-US" dirty="0" err="1" smtClean="0"/>
              <a:t>subcranial</a:t>
            </a:r>
            <a:r>
              <a:rPr lang="en-US" dirty="0" smtClean="0"/>
              <a:t>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Indications: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Syndromic</a:t>
            </a:r>
            <a:r>
              <a:rPr lang="en-US" dirty="0" smtClean="0"/>
              <a:t> craniofacial </a:t>
            </a:r>
            <a:r>
              <a:rPr lang="en-US" dirty="0" err="1" smtClean="0"/>
              <a:t>synostosis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Orbitofacial</a:t>
            </a:r>
            <a:r>
              <a:rPr lang="en-US" dirty="0" smtClean="0"/>
              <a:t> clefts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Second procedure may be required after child attains skeletal growth.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No need of bone grafts/ plates or screws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infection/blood transfusion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relapse rate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Less need of lengthy surgeries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Reduced overall hospital stay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Better aesthetic results due to more </a:t>
            </a:r>
            <a:r>
              <a:rPr lang="en-US" dirty="0" err="1" smtClean="0"/>
              <a:t>zygomatic</a:t>
            </a:r>
            <a:r>
              <a:rPr lang="en-US" dirty="0" smtClean="0"/>
              <a:t> projection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Greater degree of distraction can be achieved (20mm)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Expansion of nasopharyngeal space with relief of </a:t>
            </a:r>
            <a:r>
              <a:rPr lang="en-US" dirty="0" err="1" smtClean="0"/>
              <a:t>obstrutive</a:t>
            </a:r>
            <a:r>
              <a:rPr lang="en-US" dirty="0" smtClean="0"/>
              <a:t> sleep apnea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r>
              <a:rPr lang="en-US" dirty="0" smtClean="0"/>
              <a:t>Devices:</a:t>
            </a:r>
          </a:p>
          <a:p>
            <a:pPr>
              <a:buNone/>
            </a:pPr>
            <a:r>
              <a:rPr lang="en-US" dirty="0" smtClean="0"/>
              <a:t>External head frame</a:t>
            </a:r>
          </a:p>
          <a:p>
            <a:pPr>
              <a:buNone/>
            </a:pPr>
            <a:r>
              <a:rPr lang="en-US" dirty="0" smtClean="0"/>
              <a:t>Buried or intraoral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Vector– anterior along plane parallel to maxillary </a:t>
            </a:r>
            <a:r>
              <a:rPr lang="en-US" dirty="0" err="1" smtClean="0"/>
              <a:t>occlusal</a:t>
            </a:r>
            <a:r>
              <a:rPr lang="en-US" dirty="0" smtClean="0"/>
              <a:t> plane</a:t>
            </a:r>
          </a:p>
          <a:p>
            <a:endParaRPr lang="en-US" dirty="0" smtClean="0"/>
          </a:p>
          <a:p>
            <a:r>
              <a:rPr lang="en-US" dirty="0" smtClean="0"/>
              <a:t>End point--- class 2 malocclusion or </a:t>
            </a:r>
            <a:r>
              <a:rPr lang="en-US" dirty="0" err="1" smtClean="0"/>
              <a:t>overjet</a:t>
            </a:r>
            <a:r>
              <a:rPr lang="en-US" dirty="0" smtClean="0"/>
              <a:t> and maximal </a:t>
            </a:r>
            <a:r>
              <a:rPr lang="en-US" dirty="0" err="1" smtClean="0"/>
              <a:t>orbitozygomatic</a:t>
            </a:r>
            <a:r>
              <a:rPr lang="en-US" dirty="0" smtClean="0"/>
              <a:t> advancement</a:t>
            </a:r>
          </a:p>
          <a:p>
            <a:endParaRPr lang="en-US" dirty="0" smtClean="0"/>
          </a:p>
          <a:p>
            <a:r>
              <a:rPr lang="en-US" dirty="0" smtClean="0"/>
              <a:t>Consolidation period– 2 months.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Frontofacial</a:t>
            </a:r>
            <a:r>
              <a:rPr lang="en-US" dirty="0" smtClean="0"/>
              <a:t> (</a:t>
            </a:r>
            <a:r>
              <a:rPr lang="en-US" dirty="0" err="1" smtClean="0"/>
              <a:t>Monobloc</a:t>
            </a:r>
            <a:r>
              <a:rPr lang="en-US" dirty="0" smtClean="0"/>
              <a:t>)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midface</a:t>
            </a:r>
            <a:r>
              <a:rPr lang="en-US" dirty="0" smtClean="0"/>
              <a:t> distraction</a:t>
            </a:r>
          </a:p>
          <a:p>
            <a:r>
              <a:rPr lang="en-US" dirty="0" smtClean="0"/>
              <a:t>Superior part of orbit and frontal bones distracted</a:t>
            </a:r>
          </a:p>
          <a:p>
            <a:endParaRPr lang="en-US" dirty="0" smtClean="0"/>
          </a:p>
          <a:p>
            <a:r>
              <a:rPr lang="en-US" b="1" dirty="0" smtClean="0"/>
              <a:t>Indications:</a:t>
            </a:r>
          </a:p>
          <a:p>
            <a:pPr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exorbitism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Raised ICT for expansion of anterior cranial vault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Neurosurgeon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Does not create intracranial dead space </a:t>
            </a:r>
          </a:p>
          <a:p>
            <a:pPr>
              <a:buNone/>
            </a:pPr>
            <a:r>
              <a:rPr lang="en-US" dirty="0" smtClean="0"/>
              <a:t>Reduce risk of infection and CSF leakage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304800"/>
            <a:ext cx="8343900" cy="5791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process initiated when a </a:t>
            </a:r>
            <a:r>
              <a:rPr lang="en-US" alt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traction force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is applied to bone segments and </a:t>
            </a:r>
            <a:r>
              <a:rPr lang="en-US" alt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as long as the </a:t>
            </a:r>
            <a:r>
              <a:rPr lang="en-US" alt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callus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tissue are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stretched.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Distraction forces applied to bone also create tension in the surrounding soft tissues, initiating a sequence of adaptive changes termed </a:t>
            </a:r>
            <a:r>
              <a:rPr lang="en-US" alt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distraction </a:t>
            </a:r>
            <a:r>
              <a:rPr lang="en-US" alt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histiogenesis</a:t>
            </a:r>
            <a:endParaRPr lang="en-US" alt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26" r="24074"/>
          <a:stretch/>
        </p:blipFill>
        <p:spPr>
          <a:xfrm>
            <a:off x="2286000" y="3444522"/>
            <a:ext cx="4038600" cy="3184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Form of bifocal or trifocal distraction</a:t>
            </a:r>
          </a:p>
          <a:p>
            <a:r>
              <a:rPr lang="en-US" dirty="0" smtClean="0"/>
              <a:t>For single suture </a:t>
            </a:r>
            <a:r>
              <a:rPr lang="en-US" dirty="0" err="1" smtClean="0"/>
              <a:t>synostoses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fronto</a:t>
            </a:r>
            <a:r>
              <a:rPr lang="en-US" dirty="0" smtClean="0"/>
              <a:t>-orbital deformities and </a:t>
            </a:r>
            <a:r>
              <a:rPr lang="en-US" dirty="0" err="1" smtClean="0"/>
              <a:t>biparietal</a:t>
            </a:r>
            <a:r>
              <a:rPr lang="en-US" dirty="0" smtClean="0"/>
              <a:t> narrowness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9607"/>
          <a:stretch>
            <a:fillRect/>
          </a:stretch>
        </p:blipFill>
        <p:spPr bwMode="auto">
          <a:xfrm>
            <a:off x="228600" y="4191001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861" y="3352800"/>
            <a:ext cx="347509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Skin infection and inflammation</a:t>
            </a:r>
          </a:p>
          <a:p>
            <a:r>
              <a:rPr lang="en-US" dirty="0" smtClean="0"/>
              <a:t>Device dislodgement</a:t>
            </a:r>
          </a:p>
          <a:p>
            <a:r>
              <a:rPr lang="en-US" dirty="0" smtClean="0"/>
              <a:t>Device deformation or breakage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User\Downloads\IMG-20160725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00150" y="-228600"/>
            <a:ext cx="27432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0" dirty="0">
                <a:latin typeface="Verdana" panose="020B0604030504040204" pitchFamily="34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89038"/>
            <a:ext cx="4914900" cy="5516563"/>
          </a:xfrm>
        </p:spPr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Banon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in 1826, is credited with being the first to perform a surgical division of bone, or osteotomy.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Codivilla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combined these techniques to perform the first limb lengthening using external skeletal traction after an oblique osteotomy of the femur.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9220" name="Picture 4" descr="scan0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524000"/>
            <a:ext cx="3349783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515350" cy="57912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 significant contribution was made by the Russian surgeon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Gavril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Ilizarov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1951.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He designed a new apparatus for bone fixation consisting of two metal rings joined together with three or four threaded rods.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Carthy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collegues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applied this technique to craniofacial skeleton in 1989.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1" y="228600"/>
            <a:ext cx="7765256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>
                <a:latin typeface="Verdana" panose="020B0604030504040204" pitchFamily="34" charset="0"/>
                <a:cs typeface="Times New Roman" panose="02020603050405020304" pitchFamily="18" charset="0"/>
              </a:rPr>
              <a:t>Distraction techniques:</a:t>
            </a:r>
            <a:br>
              <a:rPr lang="en-US" altLang="en-US" sz="3600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65256" cy="51054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Verdana" panose="020B0604030504040204" pitchFamily="34" charset="0"/>
                <a:cs typeface="Times New Roman" panose="02020603050405020304" pitchFamily="18" charset="0"/>
              </a:rPr>
              <a:t>  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1927 Rosenthal performed first mandibular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osteodistraction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1937 Kazanjian performed mandibular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osteodistraction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with incremental traction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Crawford 1948 – gradual incremental traction to fracture callus of mandible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Kole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1959 described method of surgically correcting anterior open bite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In 1973 Snyder introduced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Ilizarov’s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principles to craniofacial skeleton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distraction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err="1" smtClean="0"/>
              <a:t>seperated</a:t>
            </a:r>
            <a:r>
              <a:rPr lang="en-US" dirty="0" smtClean="0"/>
              <a:t> into segments– </a:t>
            </a:r>
            <a:r>
              <a:rPr lang="en-US" dirty="0" err="1" smtClean="0"/>
              <a:t>osteotomy</a:t>
            </a:r>
            <a:r>
              <a:rPr lang="en-US" dirty="0" smtClean="0"/>
              <a:t>/</a:t>
            </a:r>
            <a:r>
              <a:rPr lang="en-US" dirty="0" err="1" smtClean="0"/>
              <a:t>corticotomy</a:t>
            </a:r>
            <a:endParaRPr lang="en-US" dirty="0" smtClean="0"/>
          </a:p>
          <a:p>
            <a:r>
              <a:rPr lang="en-US" dirty="0" smtClean="0"/>
              <a:t>Latency period</a:t>
            </a:r>
          </a:p>
          <a:p>
            <a:r>
              <a:rPr lang="en-US" dirty="0" smtClean="0"/>
              <a:t>Gradual distraction with device (Activation period)</a:t>
            </a:r>
          </a:p>
          <a:p>
            <a:pPr>
              <a:buNone/>
            </a:pPr>
            <a:r>
              <a:rPr lang="en-US" dirty="0" smtClean="0"/>
              <a:t>	rhythm of 0.25mm four times/day</a:t>
            </a:r>
          </a:p>
          <a:p>
            <a:r>
              <a:rPr lang="en-US" dirty="0" smtClean="0"/>
              <a:t>Consolidation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860323"/>
            <a:ext cx="2286000" cy="2286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Osteotomy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742950" y="3516261"/>
            <a:ext cx="1771650" cy="2286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>
                <a:latin typeface="Verdana" panose="020B0604030504040204" pitchFamily="34" charset="0"/>
                <a:cs typeface="Times New Roman" panose="02020603050405020304" pitchFamily="18" charset="0"/>
              </a:rPr>
              <a:t>Latency</a:t>
            </a:r>
            <a:endParaRPr lang="en-IN"/>
          </a:p>
        </p:txBody>
      </p:sp>
      <p:sp>
        <p:nvSpPr>
          <p:cNvPr id="3" name="Pentagon 2"/>
          <p:cNvSpPr/>
          <p:nvPr/>
        </p:nvSpPr>
        <p:spPr>
          <a:xfrm flipH="1">
            <a:off x="2438400" y="2971801"/>
            <a:ext cx="5791200" cy="320039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is the period from bone division to the onset of traction and represents the time required for reparative callus formation between the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osteotomized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bone segments. 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2514600" y="1230262"/>
            <a:ext cx="5715000" cy="154612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is the surgical separation of a bone into two segments.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750" y="838200"/>
            <a:ext cx="3829050" cy="518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4286"/>
          <a:stretch/>
        </p:blipFill>
        <p:spPr>
          <a:xfrm>
            <a:off x="1250249" y="2724150"/>
            <a:ext cx="190005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57250" y="1828800"/>
            <a:ext cx="268605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Verdana" panose="020B0604030504040204" pitchFamily="34" charset="0"/>
                <a:cs typeface="Times New Roman" panose="02020603050405020304" pitchFamily="18" charset="0"/>
              </a:rPr>
              <a:t>distraction period</a:t>
            </a:r>
            <a:endParaRPr lang="en-IN" sz="2000" dirty="0"/>
          </a:p>
        </p:txBody>
      </p:sp>
      <p:sp>
        <p:nvSpPr>
          <p:cNvPr id="6" name="Pentagon 5"/>
          <p:cNvSpPr/>
          <p:nvPr/>
        </p:nvSpPr>
        <p:spPr>
          <a:xfrm flipH="1">
            <a:off x="4114799" y="1495425"/>
            <a:ext cx="4597811" cy="38671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is that time when a traction force is applied to bone segments, and new bone, or distraction regenerate, is formed within the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intersegmentary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gap.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742</Words>
  <Application>Microsoft Office PowerPoint</Application>
  <PresentationFormat>On-screen Show (4:3)</PresentationFormat>
  <Paragraphs>169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DISTRACTION  OSTEOGENESIS </vt:lpstr>
      <vt:lpstr>Definition:</vt:lpstr>
      <vt:lpstr>Slide 3</vt:lpstr>
      <vt:lpstr>History</vt:lpstr>
      <vt:lpstr>Slide 5</vt:lpstr>
      <vt:lpstr>Distraction techniques: </vt:lpstr>
      <vt:lpstr>Principles of distraction</vt:lpstr>
      <vt:lpstr>Slide 8</vt:lpstr>
      <vt:lpstr>Slide 9</vt:lpstr>
      <vt:lpstr>Types of distraction osteogenesis</vt:lpstr>
      <vt:lpstr>Histologic Analysis</vt:lpstr>
      <vt:lpstr>Biomechanics</vt:lpstr>
      <vt:lpstr>Slide 13</vt:lpstr>
      <vt:lpstr>Mandible Distraction</vt:lpstr>
      <vt:lpstr>Indications: </vt:lpstr>
      <vt:lpstr>Slide 16</vt:lpstr>
      <vt:lpstr>Slide 17</vt:lpstr>
      <vt:lpstr>Slide 18</vt:lpstr>
      <vt:lpstr>Slide 19</vt:lpstr>
      <vt:lpstr>Technique</vt:lpstr>
      <vt:lpstr>Slide 21</vt:lpstr>
      <vt:lpstr>Slide 22</vt:lpstr>
      <vt:lpstr>Maxillary Distraction</vt:lpstr>
      <vt:lpstr>Slide 24</vt:lpstr>
      <vt:lpstr>Midface/subcranial Distraction</vt:lpstr>
      <vt:lpstr>Slide 26</vt:lpstr>
      <vt:lpstr>Slide 27</vt:lpstr>
      <vt:lpstr>Frontofacial (Monobloc) distraction</vt:lpstr>
      <vt:lpstr>Slide 29</vt:lpstr>
      <vt:lpstr>Cranial distraction</vt:lpstr>
      <vt:lpstr>Complications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DISTRACTION  OSTEOGENESIS </dc:title>
  <dc:creator>User</dc:creator>
  <cp:lastModifiedBy>User</cp:lastModifiedBy>
  <cp:revision>31</cp:revision>
  <dcterms:created xsi:type="dcterms:W3CDTF">2016-09-28T19:13:06Z</dcterms:created>
  <dcterms:modified xsi:type="dcterms:W3CDTF">2020-08-20T04:41:21Z</dcterms:modified>
</cp:coreProperties>
</file>