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22E60C-901D-4ABF-9ABC-669B403B883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888C49-2C70-43EE-99E8-8868BD13D80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Facial Paralysis &amp; Reanimation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1816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By:</a:t>
            </a:r>
          </a:p>
          <a:p>
            <a:pPr algn="ctr"/>
            <a:r>
              <a:rPr lang="en-US" sz="3000" dirty="0" smtClean="0"/>
              <a:t>Dr. </a:t>
            </a:r>
            <a:r>
              <a:rPr lang="en-US" sz="3000" dirty="0" err="1" smtClean="0"/>
              <a:t>Priyank</a:t>
            </a:r>
            <a:r>
              <a:rPr lang="en-US" sz="3000" dirty="0" smtClean="0"/>
              <a:t> </a:t>
            </a:r>
            <a:r>
              <a:rPr lang="en-US" sz="3000" dirty="0" err="1" smtClean="0"/>
              <a:t>Katwala</a:t>
            </a:r>
            <a:endParaRPr lang="en-US" sz="3000" dirty="0" smtClean="0"/>
          </a:p>
          <a:p>
            <a:pPr algn="ctr"/>
            <a:r>
              <a:rPr lang="en-US" sz="3000" dirty="0" smtClean="0"/>
              <a:t>Assistant Professor</a:t>
            </a:r>
            <a:endParaRPr lang="en-US" sz="3000" dirty="0" smtClean="0"/>
          </a:p>
          <a:p>
            <a:pPr algn="ctr"/>
            <a:r>
              <a:rPr lang="en-US" smtClean="0"/>
              <a:t>Department </a:t>
            </a:r>
            <a:r>
              <a:rPr lang="en-US" smtClean="0"/>
              <a:t>of </a:t>
            </a:r>
            <a:r>
              <a:rPr lang="en-US" smtClean="0"/>
              <a:t>Plastic </a:t>
            </a:r>
            <a:r>
              <a:rPr lang="en-US" smtClean="0"/>
              <a:t>Surgery, SBKSMI &amp; RC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Reanimation of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measures</a:t>
            </a:r>
          </a:p>
          <a:p>
            <a:r>
              <a:rPr lang="en-US" dirty="0" smtClean="0"/>
              <a:t>Primary repair</a:t>
            </a:r>
          </a:p>
          <a:p>
            <a:r>
              <a:rPr lang="en-US" dirty="0" smtClean="0"/>
              <a:t>Muscle transposition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temporalis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Upper eyelid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775" y="2504995"/>
            <a:ext cx="4391025" cy="409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2445536"/>
            <a:ext cx="4572000" cy="400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362200"/>
            <a:ext cx="35814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Temporalis</a:t>
            </a:r>
            <a:r>
              <a:rPr lang="en-US" dirty="0" smtClean="0"/>
              <a:t> muscle transposition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3352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447800"/>
            <a:ext cx="2514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1" y="2819400"/>
            <a:ext cx="358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Lower eyelid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3352800" cy="286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12766"/>
          <a:stretch>
            <a:fillRect/>
          </a:stretch>
        </p:blipFill>
        <p:spPr bwMode="auto">
          <a:xfrm>
            <a:off x="3200400" y="2895600"/>
            <a:ext cx="3124201" cy="289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3268" r="8998"/>
          <a:stretch>
            <a:fillRect/>
          </a:stretch>
        </p:blipFill>
        <p:spPr bwMode="auto">
          <a:xfrm>
            <a:off x="6172200" y="2971800"/>
            <a:ext cx="2971800" cy="281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Slings– tendon / facial </a:t>
            </a:r>
            <a:r>
              <a:rPr lang="en-US" sz="2800" dirty="0" err="1" smtClean="0"/>
              <a:t>lata</a:t>
            </a:r>
            <a:endParaRPr lang="en-US" sz="2800" dirty="0" smtClean="0"/>
          </a:p>
          <a:p>
            <a:r>
              <a:rPr lang="en-US" sz="2800" dirty="0" smtClean="0"/>
              <a:t>Horizontal lid shortening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lagopthalmous\20140128_144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038600" cy="4267200"/>
          </a:xfrm>
          <a:prstGeom prst="rect">
            <a:avLst/>
          </a:prstGeom>
          <a:noFill/>
        </p:spPr>
      </p:pic>
      <p:pic>
        <p:nvPicPr>
          <p:cNvPr id="1027" name="Picture 3" descr="C:\Users\User\Desktop\lagopthalmous\20140128_1504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4038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Reanimation of smile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Regional muscle transfers– </a:t>
            </a:r>
            <a:r>
              <a:rPr lang="en-US" dirty="0" err="1" smtClean="0"/>
              <a:t>temporalis</a:t>
            </a:r>
            <a:r>
              <a:rPr lang="en-US" dirty="0" smtClean="0"/>
              <a:t>, </a:t>
            </a:r>
            <a:r>
              <a:rPr lang="en-US" dirty="0" err="1" smtClean="0"/>
              <a:t>masseter</a:t>
            </a:r>
            <a:endParaRPr lang="en-US" dirty="0" smtClean="0"/>
          </a:p>
          <a:p>
            <a:r>
              <a:rPr lang="en-US" dirty="0" smtClean="0"/>
              <a:t>Free </a:t>
            </a:r>
            <a:r>
              <a:rPr lang="en-US" dirty="0" err="1" smtClean="0"/>
              <a:t>microneurovascular</a:t>
            </a:r>
            <a:r>
              <a:rPr lang="en-US" dirty="0" smtClean="0"/>
              <a:t> muscle transfer-- </a:t>
            </a:r>
            <a:r>
              <a:rPr lang="en-US" dirty="0" err="1" smtClean="0"/>
              <a:t>gracilis</a:t>
            </a:r>
            <a:endParaRPr lang="en-US" dirty="0" smtClean="0"/>
          </a:p>
          <a:p>
            <a:r>
              <a:rPr lang="en-US" dirty="0" smtClean="0"/>
              <a:t>Single stage free tissue transfer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Gracilis</a:t>
            </a:r>
            <a:r>
              <a:rPr lang="en-US" dirty="0" smtClean="0"/>
              <a:t> muscle transplantation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81200"/>
            <a:ext cx="2571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876801"/>
            <a:ext cx="42672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Reanimation of lower lip depressors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4389120"/>
          </a:xfrm>
        </p:spPr>
        <p:txBody>
          <a:bodyPr/>
          <a:lstStyle/>
          <a:p>
            <a:r>
              <a:rPr lang="en-US" dirty="0" smtClean="0"/>
              <a:t>FT wedge resection</a:t>
            </a:r>
          </a:p>
          <a:p>
            <a:r>
              <a:rPr lang="en-US" dirty="0" err="1" smtClean="0"/>
              <a:t>Digastric</a:t>
            </a:r>
            <a:r>
              <a:rPr lang="en-US" dirty="0" smtClean="0"/>
              <a:t> muscle transplantation</a:t>
            </a:r>
          </a:p>
          <a:p>
            <a:r>
              <a:rPr lang="en-US" dirty="0" smtClean="0"/>
              <a:t>Mini hypoglossal nerve transplantation (30-40%)– </a:t>
            </a:r>
            <a:r>
              <a:rPr lang="en-US" dirty="0" err="1" smtClean="0"/>
              <a:t>cervicofacial</a:t>
            </a:r>
            <a:r>
              <a:rPr lang="en-US" dirty="0" smtClean="0"/>
              <a:t> branch</a:t>
            </a:r>
          </a:p>
          <a:p>
            <a:r>
              <a:rPr lang="en-US" dirty="0" smtClean="0"/>
              <a:t>Selective </a:t>
            </a:r>
            <a:r>
              <a:rPr lang="en-US" dirty="0" err="1" smtClean="0"/>
              <a:t>myectomy</a:t>
            </a:r>
            <a:r>
              <a:rPr lang="en-US" dirty="0" smtClean="0"/>
              <a:t> (depressor </a:t>
            </a:r>
            <a:r>
              <a:rPr lang="en-US" dirty="0" err="1" smtClean="0"/>
              <a:t>labii</a:t>
            </a:r>
            <a:r>
              <a:rPr lang="en-US" dirty="0" smtClean="0"/>
              <a:t> </a:t>
            </a:r>
            <a:r>
              <a:rPr lang="en-US" dirty="0" err="1" smtClean="0"/>
              <a:t>inferioris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	of normal side</a:t>
            </a:r>
          </a:p>
          <a:p>
            <a:r>
              <a:rPr lang="en-US" dirty="0" err="1" smtClean="0"/>
              <a:t>Platysma</a:t>
            </a:r>
            <a:r>
              <a:rPr lang="en-US" dirty="0" smtClean="0"/>
              <a:t> transplantation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sling procedures</a:t>
            </a:r>
          </a:p>
          <a:p>
            <a:r>
              <a:rPr lang="en-US" dirty="0" smtClean="0"/>
              <a:t>Rejuvenation procedures</a:t>
            </a:r>
          </a:p>
          <a:p>
            <a:r>
              <a:rPr lang="en-US" dirty="0" smtClean="0"/>
              <a:t>Secondary procedures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Injury to facial nerve</a:t>
            </a:r>
          </a:p>
          <a:p>
            <a:r>
              <a:rPr lang="en-US" dirty="0" smtClean="0"/>
              <a:t>Aim of reconstruction</a:t>
            </a:r>
          </a:p>
          <a:p>
            <a:r>
              <a:rPr lang="en-US" dirty="0" smtClean="0"/>
              <a:t>Prognosis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of facial paralysis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Intracranial</a:t>
            </a:r>
          </a:p>
          <a:p>
            <a:r>
              <a:rPr lang="en-US" dirty="0" err="1" smtClean="0"/>
              <a:t>Intratemporal</a:t>
            </a:r>
            <a:endParaRPr lang="en-US" dirty="0" smtClean="0"/>
          </a:p>
          <a:p>
            <a:r>
              <a:rPr lang="en-US" dirty="0" err="1" smtClean="0"/>
              <a:t>Extracranial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Idiopathic facial palsy (Bell’s palsy)</a:t>
            </a:r>
          </a:p>
          <a:p>
            <a:r>
              <a:rPr lang="en-US" dirty="0" smtClean="0"/>
              <a:t>Congenital facial paralysis</a:t>
            </a:r>
          </a:p>
          <a:p>
            <a:r>
              <a:rPr lang="en-US" dirty="0" smtClean="0"/>
              <a:t>Developmental facial paralysis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Goals of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Facial symmetry</a:t>
            </a:r>
          </a:p>
          <a:p>
            <a:r>
              <a:rPr lang="en-US" dirty="0" smtClean="0"/>
              <a:t>Coordinated animation</a:t>
            </a:r>
          </a:p>
          <a:p>
            <a:r>
              <a:rPr lang="en-US" dirty="0" smtClean="0"/>
              <a:t>Competent ocular and oral sphincters</a:t>
            </a:r>
          </a:p>
          <a:p>
            <a:r>
              <a:rPr lang="en-US" dirty="0" smtClean="0"/>
              <a:t>Preserve residual facial function</a:t>
            </a:r>
          </a:p>
          <a:p>
            <a:r>
              <a:rPr lang="en-US" dirty="0" smtClean="0"/>
              <a:t>Minimal donor motor nerve function loss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Preoperative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Clinical features</a:t>
            </a:r>
          </a:p>
          <a:p>
            <a:r>
              <a:rPr lang="en-US" dirty="0" smtClean="0"/>
              <a:t>Complete cranial nerve</a:t>
            </a:r>
          </a:p>
          <a:p>
            <a:r>
              <a:rPr lang="en-US" dirty="0" err="1" smtClean="0"/>
              <a:t>Electroneurography</a:t>
            </a:r>
            <a:endParaRPr lang="en-US" dirty="0" smtClean="0"/>
          </a:p>
          <a:p>
            <a:r>
              <a:rPr lang="en-US" dirty="0" smtClean="0"/>
              <a:t>EMG</a:t>
            </a:r>
          </a:p>
          <a:p>
            <a:r>
              <a:rPr lang="en-US" dirty="0" smtClean="0"/>
              <a:t>NCV</a:t>
            </a:r>
          </a:p>
          <a:p>
            <a:r>
              <a:rPr lang="en-US" dirty="0" smtClean="0"/>
              <a:t>Spiral CECT</a:t>
            </a:r>
          </a:p>
          <a:p>
            <a:r>
              <a:rPr lang="en-US" dirty="0" smtClean="0"/>
              <a:t>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Operative techniques: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Primary repair</a:t>
            </a:r>
          </a:p>
          <a:p>
            <a:endParaRPr lang="en-US" dirty="0" smtClean="0"/>
          </a:p>
          <a:p>
            <a:r>
              <a:rPr lang="en-US" dirty="0" smtClean="0"/>
              <a:t>Nerve grafting</a:t>
            </a:r>
          </a:p>
          <a:p>
            <a:endParaRPr lang="en-US" dirty="0" smtClean="0"/>
          </a:p>
          <a:p>
            <a:r>
              <a:rPr lang="en-US" dirty="0" smtClean="0"/>
              <a:t>Cross facial nerve grafting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/>
          <a:lstStyle/>
          <a:p>
            <a:r>
              <a:rPr lang="en-US" dirty="0" smtClean="0"/>
              <a:t>Nerve transfers</a:t>
            </a:r>
          </a:p>
          <a:p>
            <a:endParaRPr lang="en-US" dirty="0" smtClean="0"/>
          </a:p>
          <a:p>
            <a:r>
              <a:rPr lang="en-US" dirty="0" smtClean="0"/>
              <a:t>Direct </a:t>
            </a:r>
            <a:r>
              <a:rPr lang="en-US" dirty="0" err="1" smtClean="0"/>
              <a:t>Neurotization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Muscle Transposition– </a:t>
            </a:r>
            <a:r>
              <a:rPr lang="en-US" dirty="0" err="1" smtClean="0"/>
              <a:t>temporalis</a:t>
            </a:r>
            <a:r>
              <a:rPr lang="en-US" dirty="0" smtClean="0"/>
              <a:t>, </a:t>
            </a:r>
            <a:r>
              <a:rPr lang="en-US" dirty="0" err="1" smtClean="0"/>
              <a:t>masseter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Free functional Muscle Transfer– </a:t>
            </a:r>
            <a:r>
              <a:rPr lang="en-US" dirty="0" err="1" smtClean="0"/>
              <a:t>gracilis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Babysitter principle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2562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838325"/>
            <a:ext cx="25622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1600200"/>
            <a:ext cx="17907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343400"/>
            <a:ext cx="2562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343400"/>
            <a:ext cx="25146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198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Facial Paralysis &amp; Reanimation</vt:lpstr>
      <vt:lpstr>Introduction</vt:lpstr>
      <vt:lpstr>Anatomy</vt:lpstr>
      <vt:lpstr>Etiology of facial paralysis</vt:lpstr>
      <vt:lpstr>Goals of reconstruction</vt:lpstr>
      <vt:lpstr>Preoperative Examination</vt:lpstr>
      <vt:lpstr>Operative techniques:</vt:lpstr>
      <vt:lpstr>Slide 8</vt:lpstr>
      <vt:lpstr>Babysitter principle</vt:lpstr>
      <vt:lpstr>Reanimation of eye</vt:lpstr>
      <vt:lpstr>Slide 11</vt:lpstr>
      <vt:lpstr>Temporalis muscle transposition</vt:lpstr>
      <vt:lpstr>Lower eyelid</vt:lpstr>
      <vt:lpstr>Slide 14</vt:lpstr>
      <vt:lpstr>Reanimation of smile</vt:lpstr>
      <vt:lpstr>Gracilis muscle transplantation</vt:lpstr>
      <vt:lpstr>Reanimation of lower lip depressors</vt:lpstr>
      <vt:lpstr>Slide 18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Reanimation</dc:title>
  <dc:creator>User</dc:creator>
  <cp:lastModifiedBy>User</cp:lastModifiedBy>
  <cp:revision>49</cp:revision>
  <dcterms:created xsi:type="dcterms:W3CDTF">2017-03-22T01:38:00Z</dcterms:created>
  <dcterms:modified xsi:type="dcterms:W3CDTF">2020-08-20T04:45:10Z</dcterms:modified>
</cp:coreProperties>
</file>