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5" r:id="rId1"/>
  </p:sldMasterIdLst>
  <p:notesMasterIdLst>
    <p:notesMasterId r:id="rId27"/>
  </p:notesMasterIdLst>
  <p:sldIdLst>
    <p:sldId id="257" r:id="rId2"/>
    <p:sldId id="298" r:id="rId3"/>
    <p:sldId id="299" r:id="rId4"/>
    <p:sldId id="300" r:id="rId5"/>
    <p:sldId id="301" r:id="rId6"/>
    <p:sldId id="280" r:id="rId7"/>
    <p:sldId id="282" r:id="rId8"/>
    <p:sldId id="291" r:id="rId9"/>
    <p:sldId id="290" r:id="rId10"/>
    <p:sldId id="297" r:id="rId11"/>
    <p:sldId id="302" r:id="rId12"/>
    <p:sldId id="303" r:id="rId13"/>
    <p:sldId id="304" r:id="rId14"/>
    <p:sldId id="305" r:id="rId15"/>
    <p:sldId id="306" r:id="rId16"/>
    <p:sldId id="307" r:id="rId17"/>
    <p:sldId id="308" r:id="rId18"/>
    <p:sldId id="309" r:id="rId19"/>
    <p:sldId id="310" r:id="rId20"/>
    <p:sldId id="311" r:id="rId21"/>
    <p:sldId id="312" r:id="rId22"/>
    <p:sldId id="289" r:id="rId23"/>
    <p:sldId id="281" r:id="rId24"/>
    <p:sldId id="294" r:id="rId25"/>
    <p:sldId id="295"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FFFFFF"/>
    <a:srgbClr val="CC000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B6326A8-E1B1-4D15-83E8-CD2955F385A4}" type="datetimeFigureOut">
              <a:rPr lang="en-US"/>
              <a:pPr>
                <a:defRPr/>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03DB839-DC3D-4F61-A136-A7F079FF51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A9B8B0-08FB-41F9-8E81-7A6FF31C406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F5E211-6B1C-4115-A907-9CB2B5ECA81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4004BD-7532-4760-BFDF-32F571888AC5}"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DC3192-9077-4045-896E-DEA9DBE37DB1}"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819679-D07D-4877-A918-BA35E213AB0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8B7AC1-561B-4490-BF6A-7B43392C9FAA}"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92A643-6547-42A8-90C9-7A6090E1335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5BCC12-C344-4625-80F7-7783DED1B43F}"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7F8B43-7092-4823-AAC3-2A96B62273BC}"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2BFCFA-CA91-4983-9D6D-708611DB7E57}"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CD6A63-B707-409E-AC67-C0AA66DFB5B2}"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1709DD-45E6-464D-8715-87EA94001081}"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E21C4C-92D3-438F-8951-E1F372513373}"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10D4EE-9CBF-411C-8763-2A8169AD6D5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686E66-0987-499E-8EA1-438080811775}"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121B41-E54B-409B-B656-EC29E8E5EC81}"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F972B5-BEA7-4059-B7A6-FEFEFAB9C2BD}"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EC49D5-720A-498E-8397-7C368DEE228D}" type="slidenum">
              <a:rPr lang="en-US" smtClean="0"/>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5A3481-BB5C-4105-97E3-5057DEC2CAB3}"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18F044-083A-4321-B8EC-04EA082F77D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B4F9E7-C94F-45B3-A250-81F38C89E24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4E7C3B-1318-4CE4-97A8-04DEA69CE0A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BED36D-9F38-47A9-8FE2-A0ABC470D96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0EA714-9F78-4E95-BB93-64C569E805C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9D9ABE-5736-4A88-97E8-85DEB15705B3}"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608ED0B2-6667-4CB1-95EC-C27063584CB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A76FE3D-2297-4A4F-B4AB-17484A15288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B31F8F3-23C8-4A91-AA7A-FFFF9B1CD51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276465E-DB14-4677-9DF2-6B5CD62D0C72}"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B172569A-75BC-4EE0-8637-7229850228F8}"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224097A-5009-4761-A982-090B1E4FAEE2}"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2687D32-3209-4832-96C4-2522A8ADF485}"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AA868FAA-C807-4475-8B61-95A09097855C}"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50D7E8B-F393-4DC3-8351-6EF8F4FA07A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A76A8636-89EC-489C-ACDF-2012BC01F6EE}"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6363A4FF-96B4-443E-B7DE-338C2969512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685A44C-8156-4C26-8077-304B5FFE7A6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63F41BD0-CE71-4E9A-82BE-DFC1DEC0B214}"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CDB12E3-9724-4E5C-8E7E-A78B140EE8F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743200" y="4495800"/>
            <a:ext cx="6096000" cy="1752600"/>
          </a:xfrm>
          <a:prstGeom prst="rect">
            <a:avLst/>
          </a:prstGeom>
          <a:noFill/>
          <a:ln w="9525">
            <a:noFill/>
            <a:miter lim="800000"/>
            <a:headEnd/>
            <a:tailEnd/>
          </a:ln>
        </p:spPr>
        <p:txBody>
          <a:bodyPr lIns="92075" tIns="46038" rIns="92075" bIns="46038"/>
          <a:lstStyle/>
          <a:p>
            <a:endParaRPr lang="en-US" altLang="en-US" sz="3600"/>
          </a:p>
        </p:txBody>
      </p:sp>
      <p:sp>
        <p:nvSpPr>
          <p:cNvPr id="3075" name="Rectangle 9"/>
          <p:cNvSpPr>
            <a:spLocks noGrp="1" noChangeArrowheads="1"/>
          </p:cNvSpPr>
          <p:nvPr>
            <p:ph type="ctrTitle"/>
          </p:nvPr>
        </p:nvSpPr>
        <p:spPr>
          <a:xfrm>
            <a:off x="2895600" y="1752600"/>
            <a:ext cx="6019800" cy="2209800"/>
          </a:xfrm>
        </p:spPr>
        <p:txBody>
          <a:bodyPr/>
          <a:lstStyle/>
          <a:p>
            <a:pPr eaLnBrk="1" hangingPunct="1"/>
            <a:r>
              <a:rPr lang="en-US" altLang="en-US" sz="4800" dirty="0" smtClean="0"/>
              <a:t>Forensic Anthropology</a:t>
            </a:r>
            <a:endParaRPr lang="en-US" sz="4800" dirty="0" smtClean="0"/>
          </a:p>
        </p:txBody>
      </p:sp>
      <p:sp>
        <p:nvSpPr>
          <p:cNvPr id="4" name="Rectangle 9"/>
          <p:cNvSpPr txBox="1">
            <a:spLocks noChangeArrowheads="1"/>
          </p:cNvSpPr>
          <p:nvPr/>
        </p:nvSpPr>
        <p:spPr>
          <a:xfrm>
            <a:off x="1219200" y="4876800"/>
            <a:ext cx="6019800" cy="1524000"/>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bg1"/>
                </a:solidFill>
                <a:effectLst>
                  <a:outerShdw blurRad="31750" dist="25400" dir="5400000" algn="tl" rotWithShape="0">
                    <a:srgbClr val="000000">
                      <a:alpha val="25000"/>
                    </a:srgbClr>
                  </a:outerShdw>
                </a:effectLst>
                <a:latin typeface="+mj-lt"/>
                <a:ea typeface="+mj-ea"/>
                <a:cs typeface="+mj-cs"/>
              </a:rPr>
              <a:t>- Dr Kalpesh Zanzrukiya</a:t>
            </a:r>
            <a:endParaRPr kumimoji="0" lang="en-US" sz="36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457200" y="1257300"/>
            <a:ext cx="8229600" cy="647700"/>
          </a:xfrm>
        </p:spPr>
        <p:txBody>
          <a:bodyPr/>
          <a:lstStyle/>
          <a:p>
            <a:pPr eaLnBrk="1" hangingPunct="1">
              <a:buClr>
                <a:schemeClr val="tx1"/>
              </a:buClr>
              <a:buFont typeface="Wingdings" pitchFamily="2" charset="2"/>
              <a:buNone/>
            </a:pPr>
            <a:r>
              <a:rPr lang="en-US" altLang="en-US" sz="3600" b="1" smtClean="0"/>
              <a:t>Identifying the remains</a:t>
            </a:r>
          </a:p>
        </p:txBody>
      </p:sp>
      <p:sp>
        <p:nvSpPr>
          <p:cNvPr id="12291" name="Rectangle 3"/>
          <p:cNvSpPr>
            <a:spLocks noChangeArrowheads="1"/>
          </p:cNvSpPr>
          <p:nvPr/>
        </p:nvSpPr>
        <p:spPr bwMode="auto">
          <a:xfrm>
            <a:off x="457200" y="4419600"/>
            <a:ext cx="8077200" cy="685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tx1"/>
              </a:buClr>
              <a:buSzPct val="75000"/>
            </a:pPr>
            <a:r>
              <a:rPr lang="en-US" altLang="en-US" sz="2800"/>
              <a:t>Age - look at bone length and bone fusion</a:t>
            </a:r>
            <a:endParaRPr lang="en-US" altLang="en-US" sz="2800">
              <a:solidFill>
                <a:srgbClr val="000000"/>
              </a:solidFill>
            </a:endParaRPr>
          </a:p>
        </p:txBody>
      </p:sp>
      <p:sp>
        <p:nvSpPr>
          <p:cNvPr id="12292" name="Rectangle 4"/>
          <p:cNvSpPr>
            <a:spLocks noChangeArrowheads="1"/>
          </p:cNvSpPr>
          <p:nvPr/>
        </p:nvSpPr>
        <p:spPr bwMode="auto">
          <a:xfrm>
            <a:off x="457200" y="4953000"/>
            <a:ext cx="7772400" cy="685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tx1"/>
              </a:buClr>
              <a:buSzPct val="75000"/>
            </a:pPr>
            <a:r>
              <a:rPr lang="en-US" altLang="en-US" sz="2800"/>
              <a:t>Sex - differences in pelvis, skull, femur</a:t>
            </a:r>
            <a:endParaRPr lang="en-US" altLang="en-US" sz="2800">
              <a:solidFill>
                <a:srgbClr val="000000"/>
              </a:solidFill>
            </a:endParaRPr>
          </a:p>
        </p:txBody>
      </p:sp>
      <p:sp>
        <p:nvSpPr>
          <p:cNvPr id="12293" name="Rectangle 5"/>
          <p:cNvSpPr>
            <a:spLocks noChangeArrowheads="1"/>
          </p:cNvSpPr>
          <p:nvPr/>
        </p:nvSpPr>
        <p:spPr bwMode="auto">
          <a:xfrm>
            <a:off x="457200" y="5486400"/>
            <a:ext cx="5105400" cy="685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tx1"/>
              </a:buClr>
              <a:buSzPct val="75000"/>
            </a:pPr>
            <a:r>
              <a:rPr lang="en-US" altLang="en-US" sz="2800"/>
              <a:t>Stature - size of bones</a:t>
            </a:r>
            <a:endParaRPr lang="en-US" altLang="en-US" sz="2800">
              <a:solidFill>
                <a:srgbClr val="000000"/>
              </a:solidFill>
            </a:endParaRPr>
          </a:p>
        </p:txBody>
      </p:sp>
      <p:sp>
        <p:nvSpPr>
          <p:cNvPr id="12294" name="Rectangle 6"/>
          <p:cNvSpPr>
            <a:spLocks noChangeArrowheads="1"/>
          </p:cNvSpPr>
          <p:nvPr/>
        </p:nvSpPr>
        <p:spPr bwMode="auto">
          <a:xfrm>
            <a:off x="457200" y="6019800"/>
            <a:ext cx="4724400" cy="685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tx1"/>
              </a:buClr>
              <a:buSzPct val="75000"/>
            </a:pPr>
            <a:r>
              <a:rPr lang="en-US" altLang="en-US" sz="2800"/>
              <a:t>Ancestry - teeth, skull</a:t>
            </a:r>
            <a:endParaRPr lang="en-US" altLang="en-US" sz="2800">
              <a:solidFill>
                <a:srgbClr val="000000"/>
              </a:solidFill>
            </a:endParaRPr>
          </a:p>
        </p:txBody>
      </p:sp>
      <p:pic>
        <p:nvPicPr>
          <p:cNvPr id="12295" name="Picture 7"/>
          <p:cNvPicPr>
            <a:picLocks noChangeAspect="1" noChangeArrowheads="1"/>
          </p:cNvPicPr>
          <p:nvPr/>
        </p:nvPicPr>
        <p:blipFill>
          <a:blip r:embed="rId3"/>
          <a:srcRect/>
          <a:stretch>
            <a:fillRect/>
          </a:stretch>
        </p:blipFill>
        <p:spPr bwMode="auto">
          <a:xfrm>
            <a:off x="990600" y="2286000"/>
            <a:ext cx="1981200" cy="1825625"/>
          </a:xfrm>
          <a:prstGeom prst="rect">
            <a:avLst/>
          </a:prstGeom>
          <a:noFill/>
          <a:ln w="28575">
            <a:solidFill>
              <a:srgbClr val="5F5F5F"/>
            </a:solidFill>
            <a:miter lim="800000"/>
            <a:headEnd/>
            <a:tailEnd/>
          </a:ln>
        </p:spPr>
      </p:pic>
      <p:sp>
        <p:nvSpPr>
          <p:cNvPr id="12296" name="Text Box 8"/>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pic>
        <p:nvPicPr>
          <p:cNvPr id="12297" name="Picture 9"/>
          <p:cNvPicPr>
            <a:picLocks noChangeAspect="1" noChangeArrowheads="1"/>
          </p:cNvPicPr>
          <p:nvPr/>
        </p:nvPicPr>
        <p:blipFill>
          <a:blip r:embed="rId4"/>
          <a:srcRect/>
          <a:stretch>
            <a:fillRect/>
          </a:stretch>
        </p:blipFill>
        <p:spPr bwMode="auto">
          <a:xfrm>
            <a:off x="3733800" y="2286000"/>
            <a:ext cx="2743200" cy="1798638"/>
          </a:xfrm>
          <a:prstGeom prst="rect">
            <a:avLst/>
          </a:prstGeom>
          <a:noFill/>
          <a:ln w="28575">
            <a:solidFill>
              <a:srgbClr val="5F5F5F"/>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457200" y="990600"/>
            <a:ext cx="8229600" cy="647700"/>
          </a:xfrm>
        </p:spPr>
        <p:txBody>
          <a:bodyPr/>
          <a:lstStyle/>
          <a:p>
            <a:pPr eaLnBrk="1" hangingPunct="1">
              <a:buClr>
                <a:schemeClr val="tx1"/>
              </a:buClr>
              <a:buFont typeface="Wingdings" pitchFamily="2" charset="2"/>
              <a:buNone/>
            </a:pPr>
            <a:r>
              <a:rPr lang="en-US" altLang="en-US" sz="3600" b="1" smtClean="0"/>
              <a:t>Determining Age</a:t>
            </a:r>
          </a:p>
        </p:txBody>
      </p:sp>
      <p:sp>
        <p:nvSpPr>
          <p:cNvPr id="13315" name="Rectangle 3"/>
          <p:cNvSpPr>
            <a:spLocks noChangeArrowheads="1"/>
          </p:cNvSpPr>
          <p:nvPr/>
        </p:nvSpPr>
        <p:spPr bwMode="auto">
          <a:xfrm>
            <a:off x="533400" y="1905000"/>
            <a:ext cx="8001000" cy="4495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tx1"/>
              </a:buClr>
              <a:buSzPct val="75000"/>
            </a:pPr>
            <a:r>
              <a:rPr lang="en-US" altLang="en-US" sz="2800"/>
              <a:t>A forensic anthropologist can reasonably estimate an individual’s age at the time of death by examining biological changes that took place during that person’s life.  The investigator can estimate most accurately when teeth are erupting, bones are growing, and growth plates are forming and uniting.  Closure of cranial sutures in the skull is also an age indicator.  After 25 to 30 years, age estimation becomes more difficult.</a:t>
            </a:r>
            <a:endParaRPr lang="en-US" altLang="en-US" sz="2800">
              <a:solidFill>
                <a:srgbClr val="000000"/>
              </a:solidFill>
            </a:endParaRPr>
          </a:p>
        </p:txBody>
      </p:sp>
      <p:sp>
        <p:nvSpPr>
          <p:cNvPr id="13316" name="Text Box 8"/>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457200" y="990600"/>
            <a:ext cx="8229600" cy="647700"/>
          </a:xfrm>
        </p:spPr>
        <p:txBody>
          <a:bodyPr/>
          <a:lstStyle/>
          <a:p>
            <a:pPr eaLnBrk="1" hangingPunct="1">
              <a:buClr>
                <a:schemeClr val="tx1"/>
              </a:buClr>
              <a:buFont typeface="Wingdings" pitchFamily="2" charset="2"/>
              <a:buNone/>
            </a:pPr>
            <a:r>
              <a:rPr lang="en-US" altLang="en-US" sz="3600" b="1" smtClean="0"/>
              <a:t>Determining Sex</a:t>
            </a:r>
          </a:p>
        </p:txBody>
      </p:sp>
      <p:sp>
        <p:nvSpPr>
          <p:cNvPr id="14339" name="Rectangle 3"/>
          <p:cNvSpPr>
            <a:spLocks noChangeArrowheads="1"/>
          </p:cNvSpPr>
          <p:nvPr/>
        </p:nvSpPr>
        <p:spPr bwMode="auto">
          <a:xfrm>
            <a:off x="533400" y="1905000"/>
            <a:ext cx="8001000" cy="4495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tx1"/>
              </a:buClr>
              <a:buSzPct val="75000"/>
            </a:pPr>
            <a:r>
              <a:rPr lang="en-US" altLang="en-US" sz="2800">
                <a:solidFill>
                  <a:srgbClr val="000000"/>
                </a:solidFill>
              </a:rPr>
              <a:t>Determining the sex is crucial when analyzing unidentified human remains.  The os pubis, sacrum, and ilium of the pelvis are bones that have the most obvious differences between men and women, along with the shape of the skull, shape of the mandible, and the size of the occipital protuberance (bump) at the back of the skull to determine male or female traits.</a:t>
            </a:r>
          </a:p>
        </p:txBody>
      </p:sp>
      <p:sp>
        <p:nvSpPr>
          <p:cNvPr id="14340" name="Text Box 8"/>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457200" y="876300"/>
            <a:ext cx="8229600" cy="647700"/>
          </a:xfrm>
        </p:spPr>
        <p:txBody>
          <a:bodyPr/>
          <a:lstStyle/>
          <a:p>
            <a:pPr eaLnBrk="1" hangingPunct="1">
              <a:buClr>
                <a:schemeClr val="tx1"/>
              </a:buClr>
              <a:buFont typeface="Wingdings" pitchFamily="2" charset="2"/>
              <a:buNone/>
            </a:pPr>
            <a:r>
              <a:rPr lang="en-US" altLang="en-US" sz="3600" b="1" smtClean="0"/>
              <a:t>Determining Sex using the femur</a:t>
            </a:r>
          </a:p>
        </p:txBody>
      </p:sp>
      <p:sp>
        <p:nvSpPr>
          <p:cNvPr id="15363" name="Text Box 8"/>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pic>
        <p:nvPicPr>
          <p:cNvPr id="15364" name="Picture 4" descr="3746923777_cb53b1cfe9.jpg"/>
          <p:cNvPicPr>
            <a:picLocks noChangeAspect="1"/>
          </p:cNvPicPr>
          <p:nvPr/>
        </p:nvPicPr>
        <p:blipFill>
          <a:blip r:embed="rId3"/>
          <a:srcRect/>
          <a:stretch>
            <a:fillRect/>
          </a:stretch>
        </p:blipFill>
        <p:spPr bwMode="auto">
          <a:xfrm>
            <a:off x="1095375" y="1524000"/>
            <a:ext cx="6716713"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457200" y="876300"/>
            <a:ext cx="8229600" cy="647700"/>
          </a:xfrm>
        </p:spPr>
        <p:txBody>
          <a:bodyPr/>
          <a:lstStyle/>
          <a:p>
            <a:pPr eaLnBrk="1" hangingPunct="1">
              <a:buClr>
                <a:schemeClr val="tx1"/>
              </a:buClr>
              <a:buFont typeface="Wingdings" pitchFamily="2" charset="2"/>
              <a:buNone/>
            </a:pPr>
            <a:r>
              <a:rPr lang="en-US" altLang="en-US" sz="3600" b="1" smtClean="0"/>
              <a:t>Determining Sex using the pelvis</a:t>
            </a:r>
          </a:p>
        </p:txBody>
      </p:sp>
      <p:sp>
        <p:nvSpPr>
          <p:cNvPr id="16387" name="Text Box 8"/>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pic>
        <p:nvPicPr>
          <p:cNvPr id="16388" name="Picture 5" descr="pelvis2.jpg"/>
          <p:cNvPicPr>
            <a:picLocks noChangeAspect="1"/>
          </p:cNvPicPr>
          <p:nvPr/>
        </p:nvPicPr>
        <p:blipFill>
          <a:blip r:embed="rId3"/>
          <a:srcRect/>
          <a:stretch>
            <a:fillRect/>
          </a:stretch>
        </p:blipFill>
        <p:spPr bwMode="auto">
          <a:xfrm>
            <a:off x="609600" y="1524000"/>
            <a:ext cx="77724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5"/>
          <p:cNvSpPr>
            <a:spLocks noGrp="1" noChangeArrowheads="1"/>
          </p:cNvSpPr>
          <p:nvPr>
            <p:ph type="body" sz="half" idx="1"/>
          </p:nvPr>
        </p:nvSpPr>
        <p:spPr>
          <a:xfrm>
            <a:off x="381000" y="685800"/>
            <a:ext cx="4419600" cy="5440363"/>
          </a:xfrm>
        </p:spPr>
        <p:txBody>
          <a:bodyPr/>
          <a:lstStyle/>
          <a:p>
            <a:pPr eaLnBrk="1" hangingPunct="1">
              <a:lnSpc>
                <a:spcPct val="130000"/>
              </a:lnSpc>
            </a:pPr>
            <a:r>
              <a:rPr lang="en-US" sz="2800" smtClean="0"/>
              <a:t>Subpubic angle</a:t>
            </a:r>
          </a:p>
          <a:p>
            <a:pPr lvl="1" eaLnBrk="1" hangingPunct="1">
              <a:lnSpc>
                <a:spcPct val="130000"/>
              </a:lnSpc>
            </a:pPr>
            <a:r>
              <a:rPr lang="en-US" sz="2400" smtClean="0"/>
              <a:t>Females – greater than 90°</a:t>
            </a:r>
          </a:p>
          <a:p>
            <a:pPr lvl="1" eaLnBrk="1" hangingPunct="1">
              <a:lnSpc>
                <a:spcPct val="130000"/>
              </a:lnSpc>
            </a:pPr>
            <a:r>
              <a:rPr lang="en-US" sz="2400" smtClean="0"/>
              <a:t>Males – less than 90°</a:t>
            </a:r>
          </a:p>
          <a:p>
            <a:pPr eaLnBrk="1" hangingPunct="1">
              <a:lnSpc>
                <a:spcPct val="130000"/>
              </a:lnSpc>
            </a:pPr>
            <a:r>
              <a:rPr lang="en-US" sz="2800" smtClean="0"/>
              <a:t>Sciatic notch</a:t>
            </a:r>
          </a:p>
          <a:p>
            <a:pPr lvl="1" eaLnBrk="1" hangingPunct="1">
              <a:lnSpc>
                <a:spcPct val="130000"/>
              </a:lnSpc>
            </a:pPr>
            <a:r>
              <a:rPr lang="en-US" sz="2400" smtClean="0"/>
              <a:t>Females – more than 68°</a:t>
            </a:r>
          </a:p>
          <a:p>
            <a:pPr lvl="1" eaLnBrk="1" hangingPunct="1">
              <a:lnSpc>
                <a:spcPct val="130000"/>
              </a:lnSpc>
            </a:pPr>
            <a:r>
              <a:rPr lang="en-US" sz="2400" smtClean="0"/>
              <a:t>Males – less than 68°</a:t>
            </a:r>
          </a:p>
          <a:p>
            <a:pPr eaLnBrk="1" hangingPunct="1">
              <a:lnSpc>
                <a:spcPct val="130000"/>
              </a:lnSpc>
            </a:pPr>
            <a:r>
              <a:rPr lang="en-US" sz="2800" smtClean="0"/>
              <a:t>Sacrum is straighter in women than in men.</a:t>
            </a:r>
          </a:p>
          <a:p>
            <a:pPr eaLnBrk="1" hangingPunct="1"/>
            <a:endParaRPr lang="en-US" sz="2800" smtClean="0"/>
          </a:p>
          <a:p>
            <a:pPr lvl="1" eaLnBrk="1" hangingPunct="1">
              <a:buFont typeface="Wingdings" pitchFamily="2" charset="2"/>
              <a:buNone/>
            </a:pPr>
            <a:endParaRPr lang="en-US" sz="2400" smtClean="0"/>
          </a:p>
        </p:txBody>
      </p:sp>
      <p:pic>
        <p:nvPicPr>
          <p:cNvPr id="17411" name="Picture 7" descr="pelvis1"/>
          <p:cNvPicPr>
            <a:picLocks noGrp="1" noChangeAspect="1" noChangeArrowheads="1"/>
          </p:cNvPicPr>
          <p:nvPr>
            <p:ph sz="half" idx="2"/>
          </p:nvPr>
        </p:nvPicPr>
        <p:blipFill>
          <a:blip r:embed="rId3"/>
          <a:srcRect/>
          <a:stretch>
            <a:fillRect/>
          </a:stretch>
        </p:blipFill>
        <p:spPr>
          <a:xfrm>
            <a:off x="4953000" y="838200"/>
            <a:ext cx="3871913" cy="2286000"/>
          </a:xfrm>
          <a:noFill/>
        </p:spPr>
      </p:pic>
      <p:pic>
        <p:nvPicPr>
          <p:cNvPr id="17412" name="Picture 8" descr="pelvis3"/>
          <p:cNvPicPr>
            <a:picLocks noGrp="1" noChangeAspect="1" noChangeArrowheads="1"/>
          </p:cNvPicPr>
          <p:nvPr>
            <p:ph sz="half" idx="4294967295"/>
          </p:nvPr>
        </p:nvPicPr>
        <p:blipFill>
          <a:blip r:embed="rId4"/>
          <a:srcRect/>
          <a:stretch>
            <a:fillRect/>
          </a:stretch>
        </p:blipFill>
        <p:spPr>
          <a:xfrm>
            <a:off x="5334000" y="3505200"/>
            <a:ext cx="3810000" cy="2514600"/>
          </a:xfrm>
          <a:noFill/>
        </p:spPr>
      </p:pic>
      <p:sp>
        <p:nvSpPr>
          <p:cNvPr id="17413" name="Text Box 13"/>
          <p:cNvSpPr txBox="1">
            <a:spLocks noChangeArrowheads="1"/>
          </p:cNvSpPr>
          <p:nvPr/>
        </p:nvSpPr>
        <p:spPr bwMode="auto">
          <a:xfrm>
            <a:off x="228600" y="914400"/>
            <a:ext cx="41910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457200" y="876300"/>
            <a:ext cx="8229600" cy="647700"/>
          </a:xfrm>
        </p:spPr>
        <p:txBody>
          <a:bodyPr/>
          <a:lstStyle/>
          <a:p>
            <a:pPr eaLnBrk="1" hangingPunct="1">
              <a:buClr>
                <a:schemeClr val="tx1"/>
              </a:buClr>
              <a:buFont typeface="Wingdings" pitchFamily="2" charset="2"/>
              <a:buNone/>
            </a:pPr>
            <a:r>
              <a:rPr lang="en-US" altLang="en-US" sz="3600" b="1" smtClean="0"/>
              <a:t>Determining Sex using the skull</a:t>
            </a:r>
          </a:p>
        </p:txBody>
      </p:sp>
      <p:sp>
        <p:nvSpPr>
          <p:cNvPr id="18435" name="Text Box 8"/>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sp>
        <p:nvSpPr>
          <p:cNvPr id="18436" name="Rectangle 1"/>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r>
              <a:rPr lang="en-US"/>
              <a:t>  </a:t>
            </a:r>
            <a:r>
              <a:rPr lang="en-US" sz="14700"/>
              <a:t/>
            </a:r>
            <a:br>
              <a:rPr lang="en-US" sz="14700"/>
            </a:br>
            <a:r>
              <a:rPr lang="en-US" sz="600"/>
              <a:t>Figure 2 Male (left) and female (right) skulls</a:t>
            </a:r>
            <a:r>
              <a:rPr lang="en-US" sz="900"/>
              <a:t> </a:t>
            </a:r>
            <a:endParaRPr lang="en-US"/>
          </a:p>
        </p:txBody>
      </p:sp>
      <p:pic>
        <p:nvPicPr>
          <p:cNvPr id="18437" name="Picture 6" descr="skulls.jpg"/>
          <p:cNvPicPr>
            <a:picLocks noChangeAspect="1"/>
          </p:cNvPicPr>
          <p:nvPr/>
        </p:nvPicPr>
        <p:blipFill>
          <a:blip r:embed="rId3"/>
          <a:srcRect/>
          <a:stretch>
            <a:fillRect/>
          </a:stretch>
        </p:blipFill>
        <p:spPr bwMode="auto">
          <a:xfrm>
            <a:off x="563563" y="1600200"/>
            <a:ext cx="7894637" cy="4495800"/>
          </a:xfrm>
          <a:prstGeom prst="rect">
            <a:avLst/>
          </a:prstGeom>
          <a:noFill/>
          <a:ln w="9525">
            <a:noFill/>
            <a:miter lim="800000"/>
            <a:headEnd/>
            <a:tailEnd/>
          </a:ln>
        </p:spPr>
      </p:pic>
      <p:sp>
        <p:nvSpPr>
          <p:cNvPr id="18438" name="TextBox 7"/>
          <p:cNvSpPr txBox="1">
            <a:spLocks noChangeArrowheads="1"/>
          </p:cNvSpPr>
          <p:nvPr/>
        </p:nvSpPr>
        <p:spPr bwMode="auto">
          <a:xfrm>
            <a:off x="990600" y="6183313"/>
            <a:ext cx="7010400" cy="369887"/>
          </a:xfrm>
          <a:prstGeom prst="rect">
            <a:avLst/>
          </a:prstGeom>
          <a:noFill/>
          <a:ln w="9525">
            <a:noFill/>
            <a:miter lim="800000"/>
            <a:headEnd/>
            <a:tailEnd/>
          </a:ln>
        </p:spPr>
        <p:txBody>
          <a:bodyPr>
            <a:spAutoFit/>
          </a:bodyPr>
          <a:lstStyle/>
          <a:p>
            <a:pPr algn="ctr"/>
            <a:r>
              <a:rPr lang="en-US"/>
              <a:t>Male (left) and female (right) skulls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457200" y="990600"/>
            <a:ext cx="8229600" cy="647700"/>
          </a:xfrm>
        </p:spPr>
        <p:txBody>
          <a:bodyPr/>
          <a:lstStyle/>
          <a:p>
            <a:pPr eaLnBrk="1" hangingPunct="1">
              <a:buClr>
                <a:schemeClr val="tx1"/>
              </a:buClr>
              <a:buFont typeface="Wingdings" pitchFamily="2" charset="2"/>
              <a:buNone/>
            </a:pPr>
            <a:r>
              <a:rPr lang="en-US" altLang="en-US" sz="3600" b="1" smtClean="0"/>
              <a:t>Determining Stature</a:t>
            </a:r>
          </a:p>
        </p:txBody>
      </p:sp>
      <p:sp>
        <p:nvSpPr>
          <p:cNvPr id="19459" name="Rectangle 3"/>
          <p:cNvSpPr>
            <a:spLocks noChangeArrowheads="1"/>
          </p:cNvSpPr>
          <p:nvPr/>
        </p:nvSpPr>
        <p:spPr bwMode="auto">
          <a:xfrm>
            <a:off x="533400" y="1752600"/>
            <a:ext cx="8001000" cy="22860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tx1"/>
              </a:buClr>
              <a:buSzPct val="75000"/>
            </a:pPr>
            <a:r>
              <a:rPr lang="en-US" altLang="en-US" sz="2800">
                <a:solidFill>
                  <a:srgbClr val="000000"/>
                </a:solidFill>
              </a:rPr>
              <a:t>Forensic scientists can estimate a person’s stature (height) by examining one or more of the long bones.  Men and women have different proportions of long bones to total height.</a:t>
            </a:r>
          </a:p>
        </p:txBody>
      </p:sp>
      <p:sp>
        <p:nvSpPr>
          <p:cNvPr id="19460" name="Text Box 8"/>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pic>
        <p:nvPicPr>
          <p:cNvPr id="19461" name="Picture 4" descr="real-human-skeleton-femur-scapula-clavicle-medical-use_270667544070.jpg"/>
          <p:cNvPicPr>
            <a:picLocks noChangeAspect="1"/>
          </p:cNvPicPr>
          <p:nvPr/>
        </p:nvPicPr>
        <p:blipFill>
          <a:blip r:embed="rId3"/>
          <a:srcRect/>
          <a:stretch>
            <a:fillRect/>
          </a:stretch>
        </p:blipFill>
        <p:spPr bwMode="auto">
          <a:xfrm>
            <a:off x="3124200" y="3552825"/>
            <a:ext cx="381000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457200" y="990600"/>
            <a:ext cx="8229600" cy="647700"/>
          </a:xfrm>
        </p:spPr>
        <p:txBody>
          <a:bodyPr/>
          <a:lstStyle/>
          <a:p>
            <a:pPr eaLnBrk="1" hangingPunct="1">
              <a:buClr>
                <a:schemeClr val="tx1"/>
              </a:buClr>
              <a:buFont typeface="Wingdings" pitchFamily="2" charset="2"/>
              <a:buNone/>
            </a:pPr>
            <a:r>
              <a:rPr lang="en-US" altLang="en-US" sz="3600" b="1" smtClean="0"/>
              <a:t>Determining Culture - race</a:t>
            </a:r>
          </a:p>
        </p:txBody>
      </p:sp>
      <p:sp>
        <p:nvSpPr>
          <p:cNvPr id="20483" name="Rectangle 3"/>
          <p:cNvSpPr>
            <a:spLocks noChangeArrowheads="1"/>
          </p:cNvSpPr>
          <p:nvPr/>
        </p:nvSpPr>
        <p:spPr bwMode="auto">
          <a:xfrm>
            <a:off x="533400" y="1752600"/>
            <a:ext cx="8305800" cy="44196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tx1"/>
              </a:buClr>
              <a:buSzPct val="75000"/>
            </a:pPr>
            <a:r>
              <a:rPr lang="en-US" altLang="en-US" sz="2800">
                <a:solidFill>
                  <a:srgbClr val="000000"/>
                </a:solidFill>
              </a:rPr>
              <a:t>Three major anthropological racial groups based on observable skeletal features:</a:t>
            </a:r>
          </a:p>
          <a:p>
            <a:pPr marL="342900" indent="-342900" eaLnBrk="1" hangingPunct="1">
              <a:spcBef>
                <a:spcPct val="20000"/>
              </a:spcBef>
              <a:buClr>
                <a:schemeClr val="tx1"/>
              </a:buClr>
              <a:buSzPct val="75000"/>
            </a:pPr>
            <a:endParaRPr lang="en-US" altLang="en-US" sz="1000">
              <a:solidFill>
                <a:srgbClr val="000000"/>
              </a:solidFill>
            </a:endParaRPr>
          </a:p>
          <a:p>
            <a:pPr marL="342900" indent="-342900" eaLnBrk="1" hangingPunct="1">
              <a:spcBef>
                <a:spcPct val="20000"/>
              </a:spcBef>
              <a:buClr>
                <a:schemeClr val="tx1"/>
              </a:buClr>
              <a:buSzPct val="75000"/>
              <a:buFont typeface="Wingdings" pitchFamily="2" charset="2"/>
              <a:buChar char="Ø"/>
            </a:pPr>
            <a:r>
              <a:rPr lang="en-US" altLang="en-US" sz="2800">
                <a:solidFill>
                  <a:srgbClr val="000000"/>
                </a:solidFill>
              </a:rPr>
              <a:t>Caucasoid:  European, Middle Eastern and East Indian descent</a:t>
            </a:r>
          </a:p>
          <a:p>
            <a:pPr marL="342900" indent="-342900" eaLnBrk="1" hangingPunct="1">
              <a:spcBef>
                <a:spcPct val="20000"/>
              </a:spcBef>
              <a:buClr>
                <a:schemeClr val="tx1"/>
              </a:buClr>
              <a:buSzPct val="75000"/>
              <a:buFont typeface="Wingdings" pitchFamily="2" charset="2"/>
              <a:buChar char="Ø"/>
            </a:pPr>
            <a:r>
              <a:rPr lang="en-US" altLang="en-US" sz="2800">
                <a:solidFill>
                  <a:srgbClr val="000000"/>
                </a:solidFill>
              </a:rPr>
              <a:t>Negroid:  African, Aborigine and Melanesian descent</a:t>
            </a:r>
          </a:p>
          <a:p>
            <a:pPr marL="342900" indent="-342900" eaLnBrk="1" hangingPunct="1">
              <a:spcBef>
                <a:spcPct val="20000"/>
              </a:spcBef>
              <a:buClr>
                <a:schemeClr val="tx1"/>
              </a:buClr>
              <a:buSzPct val="75000"/>
              <a:buFont typeface="Wingdings" pitchFamily="2" charset="2"/>
              <a:buChar char="Ø"/>
            </a:pPr>
            <a:r>
              <a:rPr lang="en-US" altLang="en-US" sz="2800">
                <a:solidFill>
                  <a:srgbClr val="000000"/>
                </a:solidFill>
              </a:rPr>
              <a:t>Mongoloids:  Asian, Native American and Polynesian descent</a:t>
            </a:r>
          </a:p>
        </p:txBody>
      </p:sp>
      <p:sp>
        <p:nvSpPr>
          <p:cNvPr id="20484" name="Text Box 8"/>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381000" y="1066800"/>
            <a:ext cx="3048000" cy="609600"/>
          </a:xfrm>
        </p:spPr>
        <p:txBody>
          <a:bodyPr/>
          <a:lstStyle/>
          <a:p>
            <a:pPr eaLnBrk="1" hangingPunct="1">
              <a:buClr>
                <a:schemeClr val="tx1"/>
              </a:buClr>
              <a:buFont typeface="Wingdings" pitchFamily="2" charset="2"/>
              <a:buNone/>
            </a:pPr>
            <a:r>
              <a:rPr lang="en-US" altLang="en-US" sz="3600" b="1" smtClean="0"/>
              <a:t>Caucasoid</a:t>
            </a:r>
          </a:p>
        </p:txBody>
      </p:sp>
      <p:sp>
        <p:nvSpPr>
          <p:cNvPr id="21507" name="Text Box 8"/>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pic>
        <p:nvPicPr>
          <p:cNvPr id="21508" name="Picture 4" descr="European race.jpg"/>
          <p:cNvPicPr>
            <a:picLocks noChangeAspect="1"/>
          </p:cNvPicPr>
          <p:nvPr/>
        </p:nvPicPr>
        <p:blipFill>
          <a:blip r:embed="rId3"/>
          <a:srcRect/>
          <a:stretch>
            <a:fillRect/>
          </a:stretch>
        </p:blipFill>
        <p:spPr bwMode="auto">
          <a:xfrm>
            <a:off x="3644900" y="0"/>
            <a:ext cx="55753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1066800"/>
            <a:ext cx="8382000" cy="5715000"/>
          </a:xfrm>
        </p:spPr>
        <p:txBody>
          <a:bodyPr/>
          <a:lstStyle/>
          <a:p>
            <a:pPr eaLnBrk="1" hangingPunct="1">
              <a:lnSpc>
                <a:spcPct val="140000"/>
              </a:lnSpc>
            </a:pPr>
            <a:r>
              <a:rPr lang="en-US" smtClean="0"/>
              <a:t>It’s the application of physical anthropology to the legal process.  </a:t>
            </a:r>
          </a:p>
          <a:p>
            <a:pPr eaLnBrk="1" hangingPunct="1">
              <a:lnSpc>
                <a:spcPct val="140000"/>
              </a:lnSpc>
            </a:pPr>
            <a:r>
              <a:rPr lang="en-US" smtClean="0"/>
              <a:t>Identify skeletal, badly decomposed or unidentified human remains for legal and human reasons.</a:t>
            </a:r>
          </a:p>
          <a:p>
            <a:pPr eaLnBrk="1" hangingPunct="1">
              <a:lnSpc>
                <a:spcPct val="140000"/>
              </a:lnSpc>
            </a:pPr>
            <a:r>
              <a:rPr lang="en-US" smtClean="0"/>
              <a:t>Started during the 19</a:t>
            </a:r>
            <a:r>
              <a:rPr lang="en-US" baseline="30000" smtClean="0"/>
              <a:t>th</a:t>
            </a:r>
            <a:r>
              <a:rPr lang="en-US" smtClean="0"/>
              <a:t> century, popular during 1930s because of WWII and the Korean War.</a:t>
            </a:r>
          </a:p>
          <a:p>
            <a:pPr eaLnBrk="1" hangingPunct="1">
              <a:lnSpc>
                <a:spcPct val="140000"/>
              </a:lnSpc>
            </a:pPr>
            <a:endParaRPr lang="en-US" smtClean="0"/>
          </a:p>
        </p:txBody>
      </p:sp>
      <p:sp>
        <p:nvSpPr>
          <p:cNvPr id="4098" name="Rectangle 2"/>
          <p:cNvSpPr>
            <a:spLocks noGrp="1" noRot="1" noChangeArrowheads="1"/>
          </p:cNvSpPr>
          <p:nvPr>
            <p:ph type="title"/>
          </p:nvPr>
        </p:nvSpPr>
        <p:spPr>
          <a:xfrm>
            <a:off x="457200" y="152400"/>
            <a:ext cx="8229600" cy="1143000"/>
          </a:xfrm>
        </p:spPr>
        <p:txBody>
          <a:bodyPr/>
          <a:lstStyle/>
          <a:p>
            <a:pPr eaLnBrk="1" hangingPunct="1"/>
            <a:r>
              <a:rPr lang="en-US" smtClean="0"/>
              <a:t>Forensic Anthropology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381000" y="1066800"/>
            <a:ext cx="3048000" cy="609600"/>
          </a:xfrm>
        </p:spPr>
        <p:txBody>
          <a:bodyPr/>
          <a:lstStyle/>
          <a:p>
            <a:pPr eaLnBrk="1" hangingPunct="1">
              <a:buClr>
                <a:schemeClr val="tx1"/>
              </a:buClr>
              <a:buFont typeface="Wingdings" pitchFamily="2" charset="2"/>
              <a:buNone/>
            </a:pPr>
            <a:r>
              <a:rPr lang="en-US" altLang="en-US" sz="3600" b="1" smtClean="0"/>
              <a:t>Negroid</a:t>
            </a:r>
          </a:p>
        </p:txBody>
      </p:sp>
      <p:sp>
        <p:nvSpPr>
          <p:cNvPr id="22531" name="Text Box 8"/>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pic>
        <p:nvPicPr>
          <p:cNvPr id="22532" name="Picture 5" descr="African American race.jpg"/>
          <p:cNvPicPr>
            <a:picLocks noChangeAspect="1"/>
          </p:cNvPicPr>
          <p:nvPr/>
        </p:nvPicPr>
        <p:blipFill>
          <a:blip r:embed="rId3"/>
          <a:srcRect/>
          <a:stretch>
            <a:fillRect/>
          </a:stretch>
        </p:blipFill>
        <p:spPr bwMode="auto">
          <a:xfrm>
            <a:off x="3436938" y="0"/>
            <a:ext cx="57070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381000" y="1066800"/>
            <a:ext cx="3048000" cy="609600"/>
          </a:xfrm>
        </p:spPr>
        <p:txBody>
          <a:bodyPr/>
          <a:lstStyle/>
          <a:p>
            <a:pPr eaLnBrk="1" hangingPunct="1">
              <a:buClr>
                <a:schemeClr val="tx1"/>
              </a:buClr>
              <a:buFont typeface="Wingdings" pitchFamily="2" charset="2"/>
              <a:buNone/>
            </a:pPr>
            <a:r>
              <a:rPr lang="en-US" altLang="en-US" sz="3600" b="1" smtClean="0"/>
              <a:t>Mongoloid</a:t>
            </a:r>
          </a:p>
        </p:txBody>
      </p:sp>
      <p:sp>
        <p:nvSpPr>
          <p:cNvPr id="23555" name="Text Box 8"/>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pic>
        <p:nvPicPr>
          <p:cNvPr id="23556" name="Picture 4" descr="Native American race.jpg"/>
          <p:cNvPicPr>
            <a:picLocks noChangeAspect="1"/>
          </p:cNvPicPr>
          <p:nvPr/>
        </p:nvPicPr>
        <p:blipFill>
          <a:blip r:embed="rId3"/>
          <a:srcRect/>
          <a:stretch>
            <a:fillRect/>
          </a:stretch>
        </p:blipFill>
        <p:spPr bwMode="auto">
          <a:xfrm>
            <a:off x="3429000" y="114300"/>
            <a:ext cx="5715000" cy="674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57200" y="4419600"/>
            <a:ext cx="8382000" cy="19812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tx1"/>
              </a:buClr>
              <a:buSzPct val="75000"/>
              <a:buFont typeface="Wingdings" pitchFamily="2" charset="2"/>
              <a:buNone/>
            </a:pPr>
            <a:r>
              <a:rPr lang="en-US" altLang="en-US" sz="3600"/>
              <a:t>Individuality may be determined:</a:t>
            </a:r>
          </a:p>
          <a:p>
            <a:pPr marL="342900" indent="-342900" eaLnBrk="1" hangingPunct="1">
              <a:spcBef>
                <a:spcPct val="20000"/>
              </a:spcBef>
              <a:buClr>
                <a:schemeClr val="bg2"/>
              </a:buClr>
              <a:buSzPct val="80000"/>
              <a:buFont typeface="Wingdings" pitchFamily="2" charset="2"/>
              <a:buChar char="§"/>
            </a:pPr>
            <a:r>
              <a:rPr lang="en-US" altLang="en-US" sz="3200"/>
              <a:t>from surgical procedures</a:t>
            </a:r>
          </a:p>
          <a:p>
            <a:pPr marL="342900" indent="-342900" eaLnBrk="1" hangingPunct="1">
              <a:spcBef>
                <a:spcPct val="20000"/>
              </a:spcBef>
              <a:buClr>
                <a:schemeClr val="bg2"/>
              </a:buClr>
              <a:buSzPct val="80000"/>
              <a:buFont typeface="Wingdings" pitchFamily="2" charset="2"/>
              <a:buChar char="§"/>
            </a:pPr>
            <a:r>
              <a:rPr lang="en-US" altLang="en-US" sz="3200"/>
              <a:t>from broken bones</a:t>
            </a:r>
            <a:endParaRPr lang="en-US" altLang="en-US" sz="3200">
              <a:solidFill>
                <a:srgbClr val="000000"/>
              </a:solidFill>
            </a:endParaRPr>
          </a:p>
        </p:txBody>
      </p:sp>
      <p:pic>
        <p:nvPicPr>
          <p:cNvPr id="24579" name="Picture 5"/>
          <p:cNvPicPr>
            <a:picLocks noChangeAspect="1" noChangeArrowheads="1"/>
          </p:cNvPicPr>
          <p:nvPr/>
        </p:nvPicPr>
        <p:blipFill>
          <a:blip r:embed="rId3"/>
          <a:srcRect/>
          <a:stretch>
            <a:fillRect/>
          </a:stretch>
        </p:blipFill>
        <p:spPr bwMode="auto">
          <a:xfrm>
            <a:off x="3505200" y="2133600"/>
            <a:ext cx="3048000" cy="1981200"/>
          </a:xfrm>
          <a:prstGeom prst="rect">
            <a:avLst/>
          </a:prstGeom>
          <a:noFill/>
          <a:ln w="28575">
            <a:solidFill>
              <a:srgbClr val="5F5F5F"/>
            </a:solidFill>
            <a:miter lim="800000"/>
            <a:headEnd/>
            <a:tailEnd/>
          </a:ln>
        </p:spPr>
      </p:pic>
      <p:pic>
        <p:nvPicPr>
          <p:cNvPr id="24580" name="Picture 10"/>
          <p:cNvPicPr>
            <a:picLocks noChangeAspect="1" noChangeArrowheads="1"/>
          </p:cNvPicPr>
          <p:nvPr/>
        </p:nvPicPr>
        <p:blipFill>
          <a:blip r:embed="rId4"/>
          <a:srcRect/>
          <a:stretch>
            <a:fillRect/>
          </a:stretch>
        </p:blipFill>
        <p:spPr bwMode="auto">
          <a:xfrm>
            <a:off x="1143000" y="2133600"/>
            <a:ext cx="1847850" cy="1981200"/>
          </a:xfrm>
          <a:prstGeom prst="rect">
            <a:avLst/>
          </a:prstGeom>
          <a:noFill/>
          <a:ln w="28575">
            <a:solidFill>
              <a:srgbClr val="5F5F5F"/>
            </a:solidFill>
            <a:miter lim="800000"/>
            <a:headEnd/>
            <a:tailEnd/>
          </a:ln>
        </p:spPr>
      </p:pic>
      <p:sp>
        <p:nvSpPr>
          <p:cNvPr id="24581" name="Rectangle 13"/>
          <p:cNvSpPr>
            <a:spLocks noGrp="1" noChangeArrowheads="1"/>
          </p:cNvSpPr>
          <p:nvPr>
            <p:ph idx="1"/>
          </p:nvPr>
        </p:nvSpPr>
        <p:spPr>
          <a:xfrm>
            <a:off x="457200" y="1143000"/>
            <a:ext cx="8229600" cy="647700"/>
          </a:xfrm>
          <a:noFill/>
        </p:spPr>
        <p:txBody>
          <a:bodyPr/>
          <a:lstStyle/>
          <a:p>
            <a:pPr eaLnBrk="1" hangingPunct="1">
              <a:buClr>
                <a:schemeClr val="tx1"/>
              </a:buClr>
              <a:buFont typeface="Wingdings" pitchFamily="2" charset="2"/>
              <a:buNone/>
            </a:pPr>
            <a:r>
              <a:rPr lang="en-US" altLang="en-US" sz="3600" b="1" smtClean="0"/>
              <a:t>Identifying the remains</a:t>
            </a:r>
          </a:p>
        </p:txBody>
      </p:sp>
      <p:sp>
        <p:nvSpPr>
          <p:cNvPr id="24582" name="Text Box 14"/>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half" idx="1"/>
          </p:nvPr>
        </p:nvSpPr>
        <p:spPr>
          <a:xfrm>
            <a:off x="457200" y="1181100"/>
            <a:ext cx="8382000" cy="647700"/>
          </a:xfrm>
        </p:spPr>
        <p:txBody>
          <a:bodyPr/>
          <a:lstStyle/>
          <a:p>
            <a:pPr eaLnBrk="1" hangingPunct="1">
              <a:buClr>
                <a:schemeClr val="tx1"/>
              </a:buClr>
              <a:buFont typeface="Wingdings" pitchFamily="2" charset="2"/>
              <a:buNone/>
            </a:pPr>
            <a:r>
              <a:rPr lang="en-US" altLang="en-US" b="1" smtClean="0"/>
              <a:t>Determining Time of Death</a:t>
            </a:r>
          </a:p>
        </p:txBody>
      </p:sp>
      <p:pic>
        <p:nvPicPr>
          <p:cNvPr id="25604" name="Picture 5" descr="What the Forensic Anthropologist Can and Can't Do_05_0001"/>
          <p:cNvPicPr>
            <a:picLocks noGrp="1" noChangeAspect="1" noChangeArrowheads="1"/>
          </p:cNvPicPr>
          <p:nvPr>
            <p:ph sz="half" idx="2"/>
          </p:nvPr>
        </p:nvPicPr>
        <p:blipFill>
          <a:blip r:embed="rId3"/>
          <a:srcRect l="6346" r="6346" b="14212"/>
          <a:stretch>
            <a:fillRect/>
          </a:stretch>
        </p:blipFill>
        <p:spPr>
          <a:xfrm>
            <a:off x="1600200" y="2133600"/>
            <a:ext cx="3429000" cy="2049463"/>
          </a:xfrm>
          <a:noFill/>
          <a:ln w="28575">
            <a:solidFill>
              <a:srgbClr val="5F5F5F"/>
            </a:solidFill>
          </a:ln>
        </p:spPr>
      </p:pic>
      <p:sp>
        <p:nvSpPr>
          <p:cNvPr id="25603" name="Rectangle 4"/>
          <p:cNvSpPr>
            <a:spLocks noChangeArrowheads="1"/>
          </p:cNvSpPr>
          <p:nvPr/>
        </p:nvSpPr>
        <p:spPr bwMode="auto">
          <a:xfrm>
            <a:off x="533400" y="4495800"/>
            <a:ext cx="7661275" cy="11430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bg2"/>
              </a:buClr>
              <a:buSzPct val="80000"/>
              <a:buFont typeface="Wingdings" pitchFamily="2" charset="2"/>
              <a:buChar char="§"/>
            </a:pPr>
            <a:r>
              <a:rPr lang="en-US" altLang="en-US" sz="2800"/>
              <a:t>Anthropologist helpful if soft tissues have decomposed.</a:t>
            </a:r>
            <a:endParaRPr lang="en-US" altLang="en-US" sz="2800">
              <a:solidFill>
                <a:srgbClr val="000000"/>
              </a:solidFill>
            </a:endParaRPr>
          </a:p>
        </p:txBody>
      </p:sp>
      <p:sp>
        <p:nvSpPr>
          <p:cNvPr id="25605" name="Rectangle 7"/>
          <p:cNvSpPr>
            <a:spLocks noChangeArrowheads="1"/>
          </p:cNvSpPr>
          <p:nvPr/>
        </p:nvSpPr>
        <p:spPr bwMode="auto">
          <a:xfrm>
            <a:off x="533400" y="5486400"/>
            <a:ext cx="8001000" cy="11430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bg2"/>
              </a:buClr>
              <a:buSzPct val="80000"/>
              <a:buFont typeface="Wingdings" pitchFamily="2" charset="2"/>
              <a:buChar char="§"/>
            </a:pPr>
            <a:r>
              <a:rPr lang="en-US" altLang="en-US" sz="2800"/>
              <a:t>If soft tissue is present, identification can be done by the pathologist.</a:t>
            </a:r>
            <a:endParaRPr lang="en-US" altLang="en-US" sz="2800">
              <a:solidFill>
                <a:srgbClr val="000000"/>
              </a:solidFill>
            </a:endParaRPr>
          </a:p>
        </p:txBody>
      </p:sp>
      <p:sp>
        <p:nvSpPr>
          <p:cNvPr id="25606" name="Text Box 10"/>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457200" y="4495800"/>
            <a:ext cx="8305800" cy="1828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bg2"/>
              </a:buClr>
              <a:buSzPct val="80000"/>
              <a:buFont typeface="Wingdings" pitchFamily="2" charset="2"/>
              <a:buChar char="§"/>
            </a:pPr>
            <a:r>
              <a:rPr lang="en-US" altLang="en-US" sz="3200"/>
              <a:t>Sharp force trauma (bone cut)</a:t>
            </a:r>
          </a:p>
          <a:p>
            <a:pPr marL="342900" indent="-342900" eaLnBrk="1" hangingPunct="1">
              <a:spcBef>
                <a:spcPct val="20000"/>
              </a:spcBef>
              <a:buClr>
                <a:schemeClr val="bg2"/>
              </a:buClr>
              <a:buSzPct val="80000"/>
              <a:buFont typeface="Wingdings" pitchFamily="2" charset="2"/>
              <a:buChar char="§"/>
            </a:pPr>
            <a:r>
              <a:rPr lang="en-US" altLang="en-US" sz="3200"/>
              <a:t>Blunt force trauma (broken bone)</a:t>
            </a:r>
          </a:p>
          <a:p>
            <a:pPr marL="342900" indent="-342900" eaLnBrk="1" hangingPunct="1">
              <a:spcBef>
                <a:spcPct val="20000"/>
              </a:spcBef>
              <a:buClr>
                <a:schemeClr val="bg2"/>
              </a:buClr>
              <a:buSzPct val="80000"/>
              <a:buFont typeface="Wingdings" pitchFamily="2" charset="2"/>
              <a:buChar char="§"/>
            </a:pPr>
            <a:r>
              <a:rPr lang="en-US" altLang="en-US" sz="3200"/>
              <a:t>Antemortem vs. postmortem breaks</a:t>
            </a:r>
            <a:endParaRPr lang="en-US" altLang="en-US" sz="3200">
              <a:solidFill>
                <a:srgbClr val="000000"/>
              </a:solidFill>
            </a:endParaRPr>
          </a:p>
        </p:txBody>
      </p:sp>
      <p:pic>
        <p:nvPicPr>
          <p:cNvPr id="26627" name="Picture 8"/>
          <p:cNvPicPr>
            <a:picLocks noChangeAspect="1" noChangeArrowheads="1"/>
          </p:cNvPicPr>
          <p:nvPr/>
        </p:nvPicPr>
        <p:blipFill>
          <a:blip r:embed="rId3"/>
          <a:srcRect/>
          <a:stretch>
            <a:fillRect/>
          </a:stretch>
        </p:blipFill>
        <p:spPr bwMode="auto">
          <a:xfrm>
            <a:off x="1447800" y="2133600"/>
            <a:ext cx="2590800" cy="2000250"/>
          </a:xfrm>
          <a:prstGeom prst="rect">
            <a:avLst/>
          </a:prstGeom>
          <a:noFill/>
          <a:ln w="28575">
            <a:solidFill>
              <a:srgbClr val="5F5F5F"/>
            </a:solidFill>
            <a:miter lim="800000"/>
            <a:headEnd/>
            <a:tailEnd/>
          </a:ln>
        </p:spPr>
      </p:pic>
      <p:sp>
        <p:nvSpPr>
          <p:cNvPr id="26628" name="Rectangle 11"/>
          <p:cNvSpPr>
            <a:spLocks noGrp="1" noChangeArrowheads="1"/>
          </p:cNvSpPr>
          <p:nvPr>
            <p:ph type="body" sz="half" idx="1"/>
          </p:nvPr>
        </p:nvSpPr>
        <p:spPr>
          <a:xfrm>
            <a:off x="457200" y="1257300"/>
            <a:ext cx="8382000" cy="647700"/>
          </a:xfrm>
          <a:noFill/>
        </p:spPr>
        <p:txBody>
          <a:bodyPr/>
          <a:lstStyle/>
          <a:p>
            <a:pPr eaLnBrk="1" hangingPunct="1">
              <a:buClr>
                <a:schemeClr val="tx1"/>
              </a:buClr>
              <a:buFont typeface="Wingdings" pitchFamily="2" charset="2"/>
              <a:buNone/>
            </a:pPr>
            <a:r>
              <a:rPr lang="en-US" altLang="en-US" b="1" smtClean="0"/>
              <a:t>Determining Cause of Death</a:t>
            </a:r>
          </a:p>
        </p:txBody>
      </p:sp>
      <p:sp>
        <p:nvSpPr>
          <p:cNvPr id="26629" name="Text Box 12"/>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sz="half" idx="1"/>
          </p:nvPr>
        </p:nvSpPr>
        <p:spPr>
          <a:xfrm>
            <a:off x="457200" y="1371600"/>
            <a:ext cx="6553200" cy="685800"/>
          </a:xfrm>
        </p:spPr>
        <p:txBody>
          <a:bodyPr/>
          <a:lstStyle/>
          <a:p>
            <a:pPr eaLnBrk="1" hangingPunct="1">
              <a:buClr>
                <a:schemeClr val="tx1"/>
              </a:buClr>
              <a:buFont typeface="Wingdings" pitchFamily="2" charset="2"/>
              <a:buNone/>
            </a:pPr>
            <a:r>
              <a:rPr lang="en-US" altLang="en-US" sz="3600" b="1" smtClean="0"/>
              <a:t>Final Report Should Include:</a:t>
            </a:r>
          </a:p>
        </p:txBody>
      </p:sp>
      <p:sp>
        <p:nvSpPr>
          <p:cNvPr id="27651" name="Rectangle 4"/>
          <p:cNvSpPr>
            <a:spLocks noChangeArrowheads="1"/>
          </p:cNvSpPr>
          <p:nvPr/>
        </p:nvSpPr>
        <p:spPr bwMode="auto">
          <a:xfrm>
            <a:off x="457200" y="2362200"/>
            <a:ext cx="8001000" cy="25146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bg2"/>
              </a:buClr>
              <a:buSzPct val="80000"/>
              <a:buFont typeface="Wingdings" pitchFamily="2" charset="2"/>
              <a:buChar char="§"/>
            </a:pPr>
            <a:r>
              <a:rPr lang="en-US" altLang="en-US" sz="3200"/>
              <a:t>Taphonomy (time of death)</a:t>
            </a:r>
          </a:p>
          <a:p>
            <a:pPr marL="342900" indent="-342900" eaLnBrk="1" hangingPunct="1">
              <a:spcBef>
                <a:spcPct val="20000"/>
              </a:spcBef>
              <a:buClr>
                <a:schemeClr val="bg2"/>
              </a:buClr>
              <a:buSzPct val="80000"/>
              <a:buFont typeface="Wingdings" pitchFamily="2" charset="2"/>
              <a:buChar char="§"/>
            </a:pPr>
            <a:r>
              <a:rPr lang="en-US" altLang="en-US" sz="3200"/>
              <a:t>Biological profile (age, sex, stature, race)</a:t>
            </a:r>
          </a:p>
          <a:p>
            <a:pPr marL="342900" indent="-342900" eaLnBrk="1" hangingPunct="1">
              <a:spcBef>
                <a:spcPct val="20000"/>
              </a:spcBef>
              <a:buClr>
                <a:schemeClr val="bg2"/>
              </a:buClr>
              <a:buSzPct val="80000"/>
              <a:buFont typeface="Wingdings" pitchFamily="2" charset="2"/>
              <a:buChar char="§"/>
            </a:pPr>
            <a:r>
              <a:rPr lang="en-US" altLang="en-US" sz="3200"/>
              <a:t>Individual characteristics</a:t>
            </a:r>
          </a:p>
          <a:p>
            <a:pPr marL="342900" indent="-342900" eaLnBrk="1" hangingPunct="1">
              <a:spcBef>
                <a:spcPct val="20000"/>
              </a:spcBef>
              <a:buClr>
                <a:schemeClr val="bg2"/>
              </a:buClr>
              <a:buSzPct val="80000"/>
              <a:buFont typeface="Wingdings" pitchFamily="2" charset="2"/>
              <a:buChar char="§"/>
            </a:pPr>
            <a:r>
              <a:rPr lang="en-US" altLang="en-US" sz="3200"/>
              <a:t>Evidence of possible cause of death</a:t>
            </a:r>
            <a:endParaRPr lang="en-US" altLang="en-US" sz="3200">
              <a:solidFill>
                <a:srgbClr val="000000"/>
              </a:solidFill>
            </a:endParaRPr>
          </a:p>
        </p:txBody>
      </p:sp>
      <p:sp>
        <p:nvSpPr>
          <p:cNvPr id="27652" name="Text Box 7"/>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1752600"/>
            <a:ext cx="8458200" cy="4495800"/>
          </a:xfrm>
        </p:spPr>
        <p:txBody>
          <a:bodyPr/>
          <a:lstStyle/>
          <a:p>
            <a:pPr eaLnBrk="1" hangingPunct="1">
              <a:lnSpc>
                <a:spcPct val="140000"/>
              </a:lnSpc>
            </a:pPr>
            <a:r>
              <a:rPr lang="en-US" smtClean="0"/>
              <a:t>Are the remains human?</a:t>
            </a:r>
          </a:p>
          <a:p>
            <a:pPr eaLnBrk="1" hangingPunct="1">
              <a:lnSpc>
                <a:spcPct val="140000"/>
              </a:lnSpc>
            </a:pPr>
            <a:r>
              <a:rPr lang="en-US" smtClean="0"/>
              <a:t>Are the remains a single individual or mixed remains of several individuals?</a:t>
            </a:r>
          </a:p>
          <a:p>
            <a:pPr eaLnBrk="1" hangingPunct="1">
              <a:lnSpc>
                <a:spcPct val="140000"/>
              </a:lnSpc>
            </a:pPr>
            <a:r>
              <a:rPr lang="en-US" smtClean="0"/>
              <a:t>When did the death occur?</a:t>
            </a:r>
          </a:p>
          <a:p>
            <a:pPr eaLnBrk="1" hangingPunct="1">
              <a:lnSpc>
                <a:spcPct val="140000"/>
              </a:lnSpc>
            </a:pPr>
            <a:r>
              <a:rPr lang="en-US" smtClean="0"/>
              <a:t>What are the gender, age, and race of the individual?</a:t>
            </a:r>
          </a:p>
        </p:txBody>
      </p:sp>
      <p:sp>
        <p:nvSpPr>
          <p:cNvPr id="5122" name="Rectangle 2"/>
          <p:cNvSpPr>
            <a:spLocks noGrp="1" noRot="1" noChangeArrowheads="1"/>
          </p:cNvSpPr>
          <p:nvPr>
            <p:ph type="title"/>
          </p:nvPr>
        </p:nvSpPr>
        <p:spPr>
          <a:xfrm>
            <a:off x="685800" y="381000"/>
            <a:ext cx="8686800" cy="1143000"/>
          </a:xfrm>
        </p:spPr>
        <p:txBody>
          <a:bodyPr>
            <a:normAutofit fontScale="90000"/>
          </a:bodyPr>
          <a:lstStyle/>
          <a:p>
            <a:pPr eaLnBrk="1" hangingPunct="1"/>
            <a:r>
              <a:rPr lang="en-US" smtClean="0"/>
              <a:t>Forensic Anthropologists can often answer many questions: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81000" y="1752600"/>
            <a:ext cx="8458200" cy="5105400"/>
          </a:xfrm>
        </p:spPr>
        <p:txBody>
          <a:bodyPr/>
          <a:lstStyle/>
          <a:p>
            <a:pPr eaLnBrk="1" hangingPunct="1">
              <a:lnSpc>
                <a:spcPct val="140000"/>
              </a:lnSpc>
            </a:pPr>
            <a:r>
              <a:rPr lang="en-US" smtClean="0"/>
              <a:t>What caused the death?</a:t>
            </a:r>
          </a:p>
          <a:p>
            <a:pPr eaLnBrk="1" hangingPunct="1">
              <a:lnSpc>
                <a:spcPct val="140000"/>
              </a:lnSpc>
            </a:pPr>
            <a:r>
              <a:rPr lang="en-US" smtClean="0"/>
              <a:t>What kind of death was it – a homicide, a suicide, and accident or a natural death, or is the cause still undetermined?</a:t>
            </a:r>
          </a:p>
          <a:p>
            <a:pPr eaLnBrk="1" hangingPunct="1">
              <a:lnSpc>
                <a:spcPct val="140000"/>
              </a:lnSpc>
            </a:pPr>
            <a:r>
              <a:rPr lang="en-US" smtClean="0"/>
              <a:t>Did the individual have any anatomical peculiarities, signs of disease, or old injuries?</a:t>
            </a:r>
          </a:p>
        </p:txBody>
      </p:sp>
      <p:sp>
        <p:nvSpPr>
          <p:cNvPr id="6146" name="Rectangle 2"/>
          <p:cNvSpPr>
            <a:spLocks noGrp="1" noRot="1" noChangeArrowheads="1"/>
          </p:cNvSpPr>
          <p:nvPr>
            <p:ph type="title"/>
          </p:nvPr>
        </p:nvSpPr>
        <p:spPr>
          <a:xfrm>
            <a:off x="685800" y="381000"/>
            <a:ext cx="8686800" cy="1143000"/>
          </a:xfrm>
        </p:spPr>
        <p:txBody>
          <a:bodyPr>
            <a:normAutofit fontScale="90000"/>
          </a:bodyPr>
          <a:lstStyle/>
          <a:p>
            <a:pPr eaLnBrk="1" hangingPunct="1"/>
            <a:r>
              <a:rPr lang="en-US" smtClean="0"/>
              <a:t>Forensic Anthropologists can often answer many questions: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81000" y="1752600"/>
            <a:ext cx="8458200" cy="1447800"/>
          </a:xfrm>
        </p:spPr>
        <p:txBody>
          <a:bodyPr/>
          <a:lstStyle/>
          <a:p>
            <a:pPr eaLnBrk="1" hangingPunct="1">
              <a:lnSpc>
                <a:spcPct val="140000"/>
              </a:lnSpc>
            </a:pPr>
            <a:r>
              <a:rPr lang="en-US" smtClean="0"/>
              <a:t>Can the individual’s height, body weight, and physique be estimated?</a:t>
            </a:r>
          </a:p>
        </p:txBody>
      </p:sp>
      <p:sp>
        <p:nvSpPr>
          <p:cNvPr id="7170" name="Rectangle 2"/>
          <p:cNvSpPr>
            <a:spLocks noGrp="1" noRot="1" noChangeArrowheads="1"/>
          </p:cNvSpPr>
          <p:nvPr>
            <p:ph type="title"/>
          </p:nvPr>
        </p:nvSpPr>
        <p:spPr>
          <a:xfrm>
            <a:off x="685800" y="381000"/>
            <a:ext cx="8686800" cy="1143000"/>
          </a:xfrm>
        </p:spPr>
        <p:txBody>
          <a:bodyPr>
            <a:normAutofit fontScale="90000"/>
          </a:bodyPr>
          <a:lstStyle/>
          <a:p>
            <a:pPr eaLnBrk="1" hangingPunct="1"/>
            <a:r>
              <a:rPr lang="en-US" smtClean="0"/>
              <a:t>Forensic Anthropologists can often answer many questions:</a:t>
            </a:r>
          </a:p>
        </p:txBody>
      </p:sp>
      <p:pic>
        <p:nvPicPr>
          <p:cNvPr id="7172" name="Picture 3" descr="kjemper_skjeletter_feet.jpg"/>
          <p:cNvPicPr>
            <a:picLocks noChangeAspect="1"/>
          </p:cNvPicPr>
          <p:nvPr/>
        </p:nvPicPr>
        <p:blipFill>
          <a:blip r:embed="rId3"/>
          <a:srcRect/>
          <a:stretch>
            <a:fillRect/>
          </a:stretch>
        </p:blipFill>
        <p:spPr bwMode="auto">
          <a:xfrm>
            <a:off x="5257800" y="3352800"/>
            <a:ext cx="3467100" cy="2895600"/>
          </a:xfrm>
          <a:prstGeom prst="rect">
            <a:avLst/>
          </a:prstGeom>
          <a:noFill/>
          <a:ln w="9525">
            <a:noFill/>
            <a:miter lim="800000"/>
            <a:headEnd/>
            <a:tailEnd/>
          </a:ln>
        </p:spPr>
      </p:pic>
      <p:pic>
        <p:nvPicPr>
          <p:cNvPr id="7173" name="Picture 4" descr="skeleton.jpg"/>
          <p:cNvPicPr>
            <a:picLocks noChangeAspect="1"/>
          </p:cNvPicPr>
          <p:nvPr/>
        </p:nvPicPr>
        <p:blipFill>
          <a:blip r:embed="rId4"/>
          <a:srcRect t="12022" b="4918"/>
          <a:stretch>
            <a:fillRect/>
          </a:stretch>
        </p:blipFill>
        <p:spPr bwMode="auto">
          <a:xfrm>
            <a:off x="228600" y="3352800"/>
            <a:ext cx="4648200" cy="289560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457200" y="1524000"/>
            <a:ext cx="8229600" cy="647700"/>
          </a:xfrm>
        </p:spPr>
        <p:txBody>
          <a:bodyPr>
            <a:normAutofit fontScale="92500"/>
          </a:bodyPr>
          <a:lstStyle/>
          <a:p>
            <a:pPr eaLnBrk="1" hangingPunct="1">
              <a:buClr>
                <a:schemeClr val="tx1"/>
              </a:buClr>
              <a:buFont typeface="Wingdings" pitchFamily="2" charset="2"/>
              <a:buNone/>
            </a:pPr>
            <a:r>
              <a:rPr lang="en-US" altLang="en-US" sz="3600" b="1" smtClean="0"/>
              <a:t>Role of the Forensic Anthropologist:</a:t>
            </a:r>
          </a:p>
        </p:txBody>
      </p:sp>
      <p:sp>
        <p:nvSpPr>
          <p:cNvPr id="8195" name="Rectangle 5"/>
          <p:cNvSpPr>
            <a:spLocks noChangeArrowheads="1"/>
          </p:cNvSpPr>
          <p:nvPr/>
        </p:nvSpPr>
        <p:spPr bwMode="auto">
          <a:xfrm>
            <a:off x="457200" y="2438400"/>
            <a:ext cx="8001000" cy="685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bg2"/>
              </a:buClr>
              <a:buSzPct val="75000"/>
              <a:buFont typeface="Wingdings" pitchFamily="2" charset="2"/>
              <a:buChar char="§"/>
            </a:pPr>
            <a:r>
              <a:rPr lang="en-US" altLang="en-US" sz="3200"/>
              <a:t>Recover Human Remains</a:t>
            </a:r>
          </a:p>
        </p:txBody>
      </p:sp>
      <p:sp>
        <p:nvSpPr>
          <p:cNvPr id="8196" name="Rectangle 6"/>
          <p:cNvSpPr>
            <a:spLocks noChangeArrowheads="1"/>
          </p:cNvSpPr>
          <p:nvPr/>
        </p:nvSpPr>
        <p:spPr bwMode="auto">
          <a:xfrm>
            <a:off x="457200" y="3276600"/>
            <a:ext cx="8001000" cy="685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bg2"/>
              </a:buClr>
              <a:buSzPct val="75000"/>
              <a:buFont typeface="Wingdings" pitchFamily="2" charset="2"/>
              <a:buChar char="§"/>
            </a:pPr>
            <a:r>
              <a:rPr lang="en-US" altLang="en-US" sz="3200"/>
              <a:t>Identify Human Remains</a:t>
            </a:r>
          </a:p>
        </p:txBody>
      </p:sp>
      <p:sp>
        <p:nvSpPr>
          <p:cNvPr id="8197" name="Rectangle 7"/>
          <p:cNvSpPr>
            <a:spLocks noChangeArrowheads="1"/>
          </p:cNvSpPr>
          <p:nvPr/>
        </p:nvSpPr>
        <p:spPr bwMode="auto">
          <a:xfrm>
            <a:off x="457200" y="4191000"/>
            <a:ext cx="8001000" cy="6858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bg2"/>
              </a:buClr>
              <a:buSzPct val="75000"/>
              <a:buFont typeface="Wingdings" pitchFamily="2" charset="2"/>
              <a:buChar char="§"/>
            </a:pPr>
            <a:r>
              <a:rPr lang="en-US" altLang="en-US" sz="3200"/>
              <a:t>Determine Time or Cause of Death</a:t>
            </a:r>
          </a:p>
        </p:txBody>
      </p:sp>
      <p:sp>
        <p:nvSpPr>
          <p:cNvPr id="8198" name="Text Box 9"/>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457200" y="1524000"/>
            <a:ext cx="7342188" cy="719138"/>
          </a:xfrm>
        </p:spPr>
        <p:txBody>
          <a:bodyPr/>
          <a:lstStyle/>
          <a:p>
            <a:pPr eaLnBrk="1" hangingPunct="1">
              <a:buClr>
                <a:schemeClr val="tx1"/>
              </a:buClr>
              <a:buFont typeface="Wingdings" pitchFamily="2" charset="2"/>
              <a:buNone/>
            </a:pPr>
            <a:r>
              <a:rPr lang="en-US" altLang="en-US" sz="3600" b="1" smtClean="0"/>
              <a:t>Recovering Human Remains</a:t>
            </a:r>
          </a:p>
        </p:txBody>
      </p:sp>
      <p:pic>
        <p:nvPicPr>
          <p:cNvPr id="9219" name="Picture 6" descr="What the Forensic Anthropologist Can and Can't Do_01_0001"/>
          <p:cNvPicPr>
            <a:picLocks noGrp="1" noChangeAspect="1" noChangeArrowheads="1"/>
          </p:cNvPicPr>
          <p:nvPr>
            <p:ph sz="half" idx="2"/>
          </p:nvPr>
        </p:nvPicPr>
        <p:blipFill>
          <a:blip r:embed="rId3"/>
          <a:srcRect/>
          <a:stretch>
            <a:fillRect/>
          </a:stretch>
        </p:blipFill>
        <p:spPr>
          <a:xfrm>
            <a:off x="1143000" y="2590800"/>
            <a:ext cx="6858000" cy="3167063"/>
          </a:xfrm>
          <a:noFill/>
          <a:ln w="38100">
            <a:solidFill>
              <a:srgbClr val="5F5F5F"/>
            </a:solidFill>
          </a:ln>
        </p:spPr>
      </p:pic>
      <p:sp>
        <p:nvSpPr>
          <p:cNvPr id="9220" name="Text Box 9"/>
          <p:cNvSpPr txBox="1">
            <a:spLocks noChangeArrowheads="1"/>
          </p:cNvSpPr>
          <p:nvPr/>
        </p:nvSpPr>
        <p:spPr bwMode="auto">
          <a:xfrm>
            <a:off x="457200" y="457200"/>
            <a:ext cx="2692400"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1"/>
          </p:nvPr>
        </p:nvSpPr>
        <p:spPr>
          <a:xfrm>
            <a:off x="457200" y="1676400"/>
            <a:ext cx="7342188" cy="719138"/>
          </a:xfrm>
        </p:spPr>
        <p:txBody>
          <a:bodyPr/>
          <a:lstStyle/>
          <a:p>
            <a:pPr eaLnBrk="1" hangingPunct="1">
              <a:buClr>
                <a:schemeClr val="tx1"/>
              </a:buClr>
              <a:buFont typeface="Wingdings" pitchFamily="2" charset="2"/>
              <a:buNone/>
            </a:pPr>
            <a:r>
              <a:rPr lang="en-US" altLang="en-US" sz="3600" b="1" smtClean="0"/>
              <a:t>Locating Human Remains</a:t>
            </a:r>
          </a:p>
        </p:txBody>
      </p:sp>
      <p:pic>
        <p:nvPicPr>
          <p:cNvPr id="10243" name="Picture 4" descr="What the Forensic Anthropologist Can and Can't Do_01_0001"/>
          <p:cNvPicPr>
            <a:picLocks noGrp="1" noChangeAspect="1" noChangeArrowheads="1"/>
          </p:cNvPicPr>
          <p:nvPr>
            <p:ph sz="half" idx="2"/>
          </p:nvPr>
        </p:nvPicPr>
        <p:blipFill>
          <a:blip r:embed="rId3"/>
          <a:srcRect/>
          <a:stretch>
            <a:fillRect/>
          </a:stretch>
        </p:blipFill>
        <p:spPr>
          <a:xfrm>
            <a:off x="4724400" y="2971800"/>
            <a:ext cx="3657600" cy="1908175"/>
          </a:xfrm>
          <a:ln w="28575">
            <a:solidFill>
              <a:srgbClr val="5F5F5F"/>
            </a:solidFill>
          </a:ln>
        </p:spPr>
      </p:pic>
      <p:sp>
        <p:nvSpPr>
          <p:cNvPr id="10244" name="Rectangle 5"/>
          <p:cNvSpPr>
            <a:spLocks noChangeArrowheads="1"/>
          </p:cNvSpPr>
          <p:nvPr/>
        </p:nvSpPr>
        <p:spPr bwMode="auto">
          <a:xfrm>
            <a:off x="457200" y="2895600"/>
            <a:ext cx="3886200" cy="22860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bg2"/>
              </a:buClr>
              <a:buSzPct val="80000"/>
              <a:buFont typeface="Wingdings" pitchFamily="2" charset="2"/>
              <a:buChar char="§"/>
            </a:pPr>
            <a:r>
              <a:rPr lang="en-US" altLang="en-US" sz="3200"/>
              <a:t>Cadaver dogs</a:t>
            </a:r>
          </a:p>
          <a:p>
            <a:pPr marL="342900" indent="-342900" eaLnBrk="1" hangingPunct="1">
              <a:spcBef>
                <a:spcPct val="20000"/>
              </a:spcBef>
              <a:buClr>
                <a:schemeClr val="bg2"/>
              </a:buClr>
              <a:buSzPct val="80000"/>
              <a:buFont typeface="Wingdings" pitchFamily="2" charset="2"/>
              <a:buChar char="§"/>
            </a:pPr>
            <a:r>
              <a:rPr lang="en-US" altLang="en-US" sz="3200"/>
              <a:t>Remote sensing methods</a:t>
            </a:r>
          </a:p>
        </p:txBody>
      </p:sp>
      <p:sp>
        <p:nvSpPr>
          <p:cNvPr id="10245" name="Text Box 7"/>
          <p:cNvSpPr txBox="1">
            <a:spLocks noChangeArrowheads="1"/>
          </p:cNvSpPr>
          <p:nvPr/>
        </p:nvSpPr>
        <p:spPr bwMode="auto">
          <a:xfrm>
            <a:off x="457200" y="457200"/>
            <a:ext cx="5305425"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 &gt; Recovering Remains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Forensic Anthropology (Forensic Dentistry)_14_0001"/>
          <p:cNvPicPr>
            <a:picLocks noGrp="1" noChangeAspect="1" noChangeArrowheads="1"/>
          </p:cNvPicPr>
          <p:nvPr>
            <p:ph sz="quarter" idx="2"/>
          </p:nvPr>
        </p:nvPicPr>
        <p:blipFill>
          <a:blip r:embed="rId3"/>
          <a:srcRect/>
          <a:stretch>
            <a:fillRect/>
          </a:stretch>
        </p:blipFill>
        <p:spPr>
          <a:xfrm>
            <a:off x="6705600" y="2362200"/>
            <a:ext cx="1789113" cy="3657600"/>
          </a:xfrm>
          <a:noFill/>
          <a:ln w="28575">
            <a:solidFill>
              <a:srgbClr val="5F5F5F"/>
            </a:solidFill>
          </a:ln>
        </p:spPr>
      </p:pic>
      <p:sp>
        <p:nvSpPr>
          <p:cNvPr id="11267" name="Rectangle 9"/>
          <p:cNvSpPr>
            <a:spLocks noChangeArrowheads="1"/>
          </p:cNvSpPr>
          <p:nvPr/>
        </p:nvSpPr>
        <p:spPr bwMode="auto">
          <a:xfrm>
            <a:off x="457200" y="2209800"/>
            <a:ext cx="5638800" cy="35814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bg2"/>
              </a:buClr>
              <a:buSzPct val="80000"/>
              <a:buFont typeface="Wingdings" pitchFamily="2" charset="2"/>
              <a:buChar char="§"/>
            </a:pPr>
            <a:r>
              <a:rPr lang="en-US" altLang="en-US" sz="2800"/>
              <a:t>Find small bones or bone fragments</a:t>
            </a:r>
          </a:p>
          <a:p>
            <a:pPr marL="342900" indent="-342900" eaLnBrk="1" hangingPunct="1">
              <a:spcBef>
                <a:spcPct val="20000"/>
              </a:spcBef>
              <a:buClr>
                <a:schemeClr val="bg2"/>
              </a:buClr>
              <a:buSzPct val="80000"/>
              <a:buFont typeface="Wingdings" pitchFamily="2" charset="2"/>
              <a:buChar char="§"/>
            </a:pPr>
            <a:r>
              <a:rPr lang="en-US" altLang="en-US" sz="2800"/>
              <a:t>Recover clothing and trace materials associated with bones</a:t>
            </a:r>
          </a:p>
          <a:p>
            <a:pPr marL="342900" indent="-342900" eaLnBrk="1" hangingPunct="1">
              <a:spcBef>
                <a:spcPct val="20000"/>
              </a:spcBef>
              <a:buClr>
                <a:schemeClr val="bg2"/>
              </a:buClr>
              <a:buSzPct val="80000"/>
              <a:buFont typeface="Wingdings" pitchFamily="2" charset="2"/>
              <a:buChar char="§"/>
            </a:pPr>
            <a:r>
              <a:rPr lang="en-US" altLang="en-US" sz="2800"/>
              <a:t>Prevent damage of bones</a:t>
            </a:r>
          </a:p>
          <a:p>
            <a:pPr marL="342900" indent="-342900" eaLnBrk="1" hangingPunct="1">
              <a:spcBef>
                <a:spcPct val="20000"/>
              </a:spcBef>
              <a:buClr>
                <a:schemeClr val="bg2"/>
              </a:buClr>
              <a:buSzPct val="80000"/>
              <a:buFont typeface="Wingdings" pitchFamily="2" charset="2"/>
              <a:buChar char="§"/>
            </a:pPr>
            <a:r>
              <a:rPr lang="en-US" altLang="en-US" sz="2800"/>
              <a:t>Map the location of bones and maintain chain of custody</a:t>
            </a:r>
          </a:p>
        </p:txBody>
      </p:sp>
      <p:sp>
        <p:nvSpPr>
          <p:cNvPr id="11268" name="Text Box 11"/>
          <p:cNvSpPr txBox="1">
            <a:spLocks noChangeArrowheads="1"/>
          </p:cNvSpPr>
          <p:nvPr/>
        </p:nvSpPr>
        <p:spPr bwMode="auto">
          <a:xfrm>
            <a:off x="457200" y="457200"/>
            <a:ext cx="5305425" cy="457200"/>
          </a:xfrm>
          <a:prstGeom prst="rect">
            <a:avLst/>
          </a:prstGeom>
          <a:noFill/>
          <a:ln w="12700" cap="sq">
            <a:noFill/>
            <a:miter lim="800000"/>
            <a:headEnd type="none" w="sm" len="sm"/>
            <a:tailEnd type="none" w="sm" len="sm"/>
          </a:ln>
        </p:spPr>
        <p:txBody>
          <a:bodyPr wrap="none">
            <a:spAutoFit/>
          </a:bodyPr>
          <a:lstStyle/>
          <a:p>
            <a:r>
              <a:rPr lang="en-US" sz="2400">
                <a:latin typeface="Arial Narrow" pitchFamily="34" charset="0"/>
              </a:rPr>
              <a:t>Forensic Anthropology &gt; Recovering Remains</a:t>
            </a:r>
          </a:p>
        </p:txBody>
      </p:sp>
      <p:sp>
        <p:nvSpPr>
          <p:cNvPr id="11269" name="Rectangle 13"/>
          <p:cNvSpPr>
            <a:spLocks noChangeArrowheads="1"/>
          </p:cNvSpPr>
          <p:nvPr/>
        </p:nvSpPr>
        <p:spPr bwMode="auto">
          <a:xfrm>
            <a:off x="457200" y="1295400"/>
            <a:ext cx="6553200" cy="762000"/>
          </a:xfrm>
          <a:prstGeom prst="rect">
            <a:avLst/>
          </a:prstGeom>
          <a:noFill/>
          <a:ln w="9525">
            <a:noFill/>
            <a:miter lim="800000"/>
            <a:headEnd/>
            <a:tailEnd/>
          </a:ln>
        </p:spPr>
        <p:txBody>
          <a:bodyPr lIns="92075" tIns="46038" rIns="92075" bIns="46038"/>
          <a:lstStyle/>
          <a:p>
            <a:pPr marL="342900" indent="-342900" eaLnBrk="1" hangingPunct="1">
              <a:spcBef>
                <a:spcPct val="20000"/>
              </a:spcBef>
              <a:buClr>
                <a:schemeClr val="tx1"/>
              </a:buClr>
              <a:buSzPct val="75000"/>
              <a:buFont typeface="Wingdings" pitchFamily="2" charset="2"/>
              <a:buNone/>
            </a:pPr>
            <a:r>
              <a:rPr lang="en-US" altLang="en-US" sz="3600" b="1"/>
              <a:t>Anthropologists can help:</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903</TotalTime>
  <Words>719</Words>
  <Application>Microsoft Office PowerPoint</Application>
  <PresentationFormat>On-screen Show (4:3)</PresentationFormat>
  <Paragraphs>122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Forensic Anthropology</vt:lpstr>
      <vt:lpstr>Forensic Anthropology</vt:lpstr>
      <vt:lpstr>Forensic Anthropologists can often answer many questions:</vt:lpstr>
      <vt:lpstr>Forensic Anthropologists can often answer many questions:</vt:lpstr>
      <vt:lpstr>Forensic Anthropologists can often answer many questions: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Dept. Justice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Anthropology</dc:title>
  <dc:creator>JD Wells</dc:creator>
  <cp:lastModifiedBy>Acer</cp:lastModifiedBy>
  <cp:revision>43</cp:revision>
  <dcterms:created xsi:type="dcterms:W3CDTF">2003-09-05T20:35:40Z</dcterms:created>
  <dcterms:modified xsi:type="dcterms:W3CDTF">2020-08-13T11:05:39Z</dcterms:modified>
</cp:coreProperties>
</file>