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5C1F-07F8-4E31-8E64-98C81504EF9E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1756-CC94-42D4-8EC7-93B04949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5C1F-07F8-4E31-8E64-98C81504EF9E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1756-CC94-42D4-8EC7-93B04949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5C1F-07F8-4E31-8E64-98C81504EF9E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1756-CC94-42D4-8EC7-93B04949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5C1F-07F8-4E31-8E64-98C81504EF9E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1756-CC94-42D4-8EC7-93B04949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5C1F-07F8-4E31-8E64-98C81504EF9E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1756-CC94-42D4-8EC7-93B04949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5C1F-07F8-4E31-8E64-98C81504EF9E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1756-CC94-42D4-8EC7-93B04949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5C1F-07F8-4E31-8E64-98C81504EF9E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1756-CC94-42D4-8EC7-93B04949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5C1F-07F8-4E31-8E64-98C81504EF9E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1756-CC94-42D4-8EC7-93B04949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5C1F-07F8-4E31-8E64-98C81504EF9E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1756-CC94-42D4-8EC7-93B04949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5C1F-07F8-4E31-8E64-98C81504EF9E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1756-CC94-42D4-8EC7-93B04949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5C1F-07F8-4E31-8E64-98C81504EF9E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641756-CC94-42D4-8EC7-93B04949A3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C55C1F-07F8-4E31-8E64-98C81504EF9E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641756-CC94-42D4-8EC7-93B04949A31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752600"/>
          </a:xfrm>
        </p:spPr>
        <p:txBody>
          <a:bodyPr/>
          <a:lstStyle/>
          <a:p>
            <a:pPr algn="ctr"/>
            <a:r>
              <a:rPr lang="en-US" dirty="0" smtClean="0"/>
              <a:t>Liposuction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BY: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Priyank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Katwala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M.Ch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Department of Plastic Surgery, SBKSMI &amp; RC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Dry</a:t>
            </a:r>
          </a:p>
          <a:p>
            <a:r>
              <a:rPr lang="en-US" dirty="0" smtClean="0"/>
              <a:t>Wet</a:t>
            </a:r>
          </a:p>
          <a:p>
            <a:r>
              <a:rPr lang="en-US" dirty="0" err="1" smtClean="0"/>
              <a:t>Superwet</a:t>
            </a:r>
            <a:endParaRPr lang="en-US" dirty="0" smtClean="0"/>
          </a:p>
          <a:p>
            <a:r>
              <a:rPr lang="en-US" dirty="0" smtClean="0"/>
              <a:t>Tumescent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Klein’s formula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Normal saline solution 	1000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1%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lidocaine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	50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 : 1000 epinephrine 	1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None/>
            </a:pP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8.4% sodium bicarbonate 	12.5 mL 	</a:t>
            </a:r>
          </a:p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Hunstad’s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formula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Ringer’s lactate solution 	1000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at 38–40°C 	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1%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lidocaine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	50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 : 1000 epinephrine 	1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Fodor’s formula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Ringer’s lactate solution 	1000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None/>
            </a:pP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Aspirates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&lt;2000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1 : 500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epinephrine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	1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None/>
            </a:pP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Aspirates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2000–4000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1 : 1000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epinephrine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	1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None/>
            </a:pP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Aspirates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&gt;4000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1 : 1500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epinephrine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	1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UT Southwestern formula 	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Ringer’s lactate solution 	1000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at 21°C 	</a:t>
            </a:r>
          </a:p>
          <a:p>
            <a:pPr>
              <a:buNone/>
            </a:pP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Aspirates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&lt;5000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1%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lidocaine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	30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None/>
            </a:pP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Aspirates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&gt;5000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1%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lidocaine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	15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 : 1000 epinephrine 	1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liposuction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Suction assisted liposuction (SAL)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Power assisted liposuction (PAL)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Ultrasound assisted liposuction (UAL)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Vaser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assisted liposuction (VAL)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Laser assisted liposuction (LAL)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Technique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End Points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Adil Bl Gynecomastia\Postop\IMG_31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762000"/>
            <a:ext cx="4038600" cy="5867400"/>
          </a:xfrm>
          <a:prstGeom prst="rect">
            <a:avLst/>
          </a:prstGeom>
          <a:noFill/>
        </p:spPr>
      </p:pic>
      <p:pic>
        <p:nvPicPr>
          <p:cNvPr id="6" name="Picture 2" descr="H:\Adil Bl Gynecomastia\Preop\IMG_30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56022" y="1577578"/>
            <a:ext cx="5867400" cy="4236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426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914400"/>
            <a:ext cx="533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Perioperative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Postoperative</a:t>
            </a:r>
          </a:p>
          <a:p>
            <a:pPr lvl="1"/>
            <a:r>
              <a:rPr lang="en-US" dirty="0" smtClean="0"/>
              <a:t>Early</a:t>
            </a:r>
          </a:p>
          <a:p>
            <a:pPr lvl="1"/>
            <a:r>
              <a:rPr lang="en-US" dirty="0" smtClean="0"/>
              <a:t>Late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</a:t>
            </a:r>
            <a:endParaRPr lang="en-US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pic>
        <p:nvPicPr>
          <p:cNvPr id="4" name="Content Placeholder 6" descr="Lipo-Laser-slideshow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8600" y="1828800"/>
            <a:ext cx="5105400" cy="5029200"/>
          </a:xfrm>
        </p:spPr>
      </p:pic>
      <p:sp>
        <p:nvSpPr>
          <p:cNvPr id="5" name="TextBox 4"/>
          <p:cNvSpPr txBox="1"/>
          <p:nvPr/>
        </p:nvSpPr>
        <p:spPr>
          <a:xfrm>
            <a:off x="152400" y="1600200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one of the most commonly performed technique in aesthetic plastic surgery.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surgical aspiration of fat from subcutaneous plane giving more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desirabe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body contour.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Introduced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Illouz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1980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Sugical</a:t>
            </a:r>
            <a:r>
              <a:rPr lang="en-US" dirty="0" smtClean="0"/>
              <a:t> anatomy of subcutaneous fat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482056"/>
            <a:ext cx="5181600" cy="437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1981200"/>
            <a:ext cx="289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 layers: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Superficial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Intermediate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Deep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Zones of adherence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37242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952875"/>
            <a:ext cx="37242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295400"/>
            <a:ext cx="33432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038600"/>
            <a:ext cx="3343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</a:t>
            </a:r>
            <a:r>
              <a:rPr lang="en-US" dirty="0" err="1" smtClean="0"/>
              <a:t>lipodystrophy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Localised</a:t>
            </a:r>
            <a:endParaRPr lang="en-US" dirty="0" smtClean="0"/>
          </a:p>
          <a:p>
            <a:r>
              <a:rPr lang="en-US" dirty="0" err="1" smtClean="0"/>
              <a:t>Generalised</a:t>
            </a:r>
            <a:endParaRPr lang="en-US" dirty="0" smtClean="0"/>
          </a:p>
          <a:p>
            <a:r>
              <a:rPr lang="en-US" dirty="0" err="1" smtClean="0"/>
              <a:t>Lipodystrophy</a:t>
            </a:r>
            <a:r>
              <a:rPr lang="en-US" dirty="0" smtClean="0"/>
              <a:t> with skin redundancy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/>
              <a:t>Cellulite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Indications:</a:t>
            </a:r>
          </a:p>
          <a:p>
            <a:r>
              <a:rPr lang="en-US" dirty="0" smtClean="0"/>
              <a:t>Contraindications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Liposuction should not be offered as treatment for obesity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Liposuction does not treat cellulite.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Evaluation</a:t>
            </a:r>
          </a:p>
          <a:p>
            <a:endParaRPr lang="en-US" dirty="0" smtClean="0"/>
          </a:p>
          <a:p>
            <a:r>
              <a:rPr lang="en-US" dirty="0" smtClean="0"/>
              <a:t>Physical Examination</a:t>
            </a:r>
          </a:p>
          <a:p>
            <a:endParaRPr lang="en-US" dirty="0" smtClean="0"/>
          </a:p>
          <a:p>
            <a:r>
              <a:rPr lang="en-US" dirty="0" smtClean="0"/>
              <a:t>Informed consent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Preoperative marking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133600"/>
            <a:ext cx="3922146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:\Adil Bl Gynecomastia\Preop\IMG_3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82960" y="2545159"/>
            <a:ext cx="4434681" cy="3581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Anaesthesia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Prone</a:t>
            </a:r>
          </a:p>
          <a:p>
            <a:pPr lvl="1"/>
            <a:r>
              <a:rPr lang="en-US" dirty="0" smtClean="0"/>
              <a:t>Supine</a:t>
            </a:r>
          </a:p>
          <a:p>
            <a:pPr lvl="1"/>
            <a:r>
              <a:rPr lang="en-US" dirty="0" smtClean="0"/>
              <a:t>Lateral </a:t>
            </a:r>
            <a:r>
              <a:rPr lang="en-US" dirty="0" err="1" smtClean="0"/>
              <a:t>decubitus</a:t>
            </a:r>
            <a:endParaRPr lang="en-US" dirty="0" smtClean="0"/>
          </a:p>
          <a:p>
            <a:pPr lvl="1">
              <a:buNone/>
            </a:pPr>
            <a:endParaRPr lang="en-US" sz="3200" dirty="0" smtClean="0"/>
          </a:p>
          <a:p>
            <a:pPr lvl="1"/>
            <a:r>
              <a:rPr lang="en-US" sz="3200" dirty="0" smtClean="0"/>
              <a:t>Fluid management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752600"/>
            <a:ext cx="3352800" cy="266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828800"/>
            <a:ext cx="275799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</TotalTime>
  <Words>165</Words>
  <Application>Microsoft Office PowerPoint</Application>
  <PresentationFormat>On-screen Show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Liposuction</vt:lpstr>
      <vt:lpstr>Definition</vt:lpstr>
      <vt:lpstr>Sugical anatomy of subcutaneous fat</vt:lpstr>
      <vt:lpstr>Zones of adherence</vt:lpstr>
      <vt:lpstr>Classification of lipodystrophy</vt:lpstr>
      <vt:lpstr>Slide 6</vt:lpstr>
      <vt:lpstr>Slide 7</vt:lpstr>
      <vt:lpstr>Preoperative marking</vt:lpstr>
      <vt:lpstr>Slide 9</vt:lpstr>
      <vt:lpstr>Wetting solutions</vt:lpstr>
      <vt:lpstr>Slide 11</vt:lpstr>
      <vt:lpstr>Types of liposuction</vt:lpstr>
      <vt:lpstr>Slide 13</vt:lpstr>
      <vt:lpstr>Slide 14</vt:lpstr>
      <vt:lpstr>Complications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Liposuction</dc:title>
  <dc:creator>User</dc:creator>
  <cp:lastModifiedBy>User</cp:lastModifiedBy>
  <cp:revision>31</cp:revision>
  <dcterms:created xsi:type="dcterms:W3CDTF">2017-02-04T01:46:23Z</dcterms:created>
  <dcterms:modified xsi:type="dcterms:W3CDTF">2020-08-20T05:00:15Z</dcterms:modified>
</cp:coreProperties>
</file>