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99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notesSlides/notesSlide68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71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slides/slide89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6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40.xml" ContentType="application/vnd.openxmlformats-officedocument.presentationml.notesSlide+xml"/>
  <Override PartName="/ppt/slides/slide98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1"/>
  </p:notesMasterIdLst>
  <p:sldIdLst>
    <p:sldId id="256" r:id="rId2"/>
    <p:sldId id="257" r:id="rId3"/>
    <p:sldId id="258" r:id="rId4"/>
    <p:sldId id="260" r:id="rId5"/>
    <p:sldId id="268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  <p:sldId id="274" r:id="rId19"/>
    <p:sldId id="275" r:id="rId20"/>
    <p:sldId id="259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347" r:id="rId31"/>
    <p:sldId id="285" r:id="rId32"/>
    <p:sldId id="286" r:id="rId33"/>
    <p:sldId id="287" r:id="rId34"/>
    <p:sldId id="288" r:id="rId35"/>
    <p:sldId id="290" r:id="rId36"/>
    <p:sldId id="291" r:id="rId37"/>
    <p:sldId id="350" r:id="rId38"/>
    <p:sldId id="293" r:id="rId39"/>
    <p:sldId id="294" r:id="rId40"/>
    <p:sldId id="295" r:id="rId41"/>
    <p:sldId id="296" r:id="rId42"/>
    <p:sldId id="292" r:id="rId43"/>
    <p:sldId id="353" r:id="rId44"/>
    <p:sldId id="297" r:id="rId45"/>
    <p:sldId id="351" r:id="rId46"/>
    <p:sldId id="352" r:id="rId47"/>
    <p:sldId id="298" r:id="rId48"/>
    <p:sldId id="299" r:id="rId49"/>
    <p:sldId id="348" r:id="rId50"/>
    <p:sldId id="300" r:id="rId51"/>
    <p:sldId id="301" r:id="rId52"/>
    <p:sldId id="302" r:id="rId53"/>
    <p:sldId id="371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54" r:id="rId63"/>
    <p:sldId id="355" r:id="rId64"/>
    <p:sldId id="325" r:id="rId65"/>
    <p:sldId id="369" r:id="rId66"/>
    <p:sldId id="327" r:id="rId67"/>
    <p:sldId id="372" r:id="rId68"/>
    <p:sldId id="370" r:id="rId69"/>
    <p:sldId id="328" r:id="rId70"/>
    <p:sldId id="366" r:id="rId71"/>
    <p:sldId id="368" r:id="rId72"/>
    <p:sldId id="356" r:id="rId73"/>
    <p:sldId id="357" r:id="rId74"/>
    <p:sldId id="375" r:id="rId75"/>
    <p:sldId id="358" r:id="rId76"/>
    <p:sldId id="359" r:id="rId77"/>
    <p:sldId id="376" r:id="rId78"/>
    <p:sldId id="362" r:id="rId79"/>
    <p:sldId id="364" r:id="rId80"/>
    <p:sldId id="345" r:id="rId81"/>
    <p:sldId id="373" r:id="rId82"/>
    <p:sldId id="330" r:id="rId83"/>
    <p:sldId id="331" r:id="rId84"/>
    <p:sldId id="332" r:id="rId85"/>
    <p:sldId id="333" r:id="rId86"/>
    <p:sldId id="374" r:id="rId87"/>
    <p:sldId id="334" r:id="rId88"/>
    <p:sldId id="335" r:id="rId89"/>
    <p:sldId id="336" r:id="rId90"/>
    <p:sldId id="349" r:id="rId91"/>
    <p:sldId id="380" r:id="rId92"/>
    <p:sldId id="381" r:id="rId93"/>
    <p:sldId id="341" r:id="rId94"/>
    <p:sldId id="342" r:id="rId95"/>
    <p:sldId id="343" r:id="rId96"/>
    <p:sldId id="378" r:id="rId97"/>
    <p:sldId id="377" r:id="rId98"/>
    <p:sldId id="344" r:id="rId99"/>
    <p:sldId id="379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C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6A4E9-ACB3-4D69-A47A-8285357B0047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782E0-0A64-4164-A908-0A0E829D51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862FA3-80A5-44CD-AE4F-A8E2BCEB055D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79689D-5FAD-400E-B2C6-66FD85C0A31B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6F4DBE-70B8-47DA-BAB7-5483603685AB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DA3EF-C9D9-4F02-ADCE-8836B5EEF3DC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D0678C-154F-4DB5-AFEB-D18926FB4F8E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33CD9-80B7-4991-811A-443591F5B0EE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C3CB1-AE2A-4AA0-959F-C9D2896F964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66A60-CF86-488A-83F0-4EAD9C7B4ABA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966A60-CF86-488A-83F0-4EAD9C7B4AB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031DA1-3EDF-4558-910D-FC297DAD07C7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14C20-6AA8-4C59-9FD1-BE39C23F31A2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070EE3-DA7D-4F16-8072-1043D7A9F09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C14C20-6AA8-4C59-9FD1-BE39C23F31A2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2039B3-D650-4485-8412-B3C98C04DB76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7787CB-6DA6-4765-9632-5D8D05950E40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23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77AF0E-D8E5-4422-B5A4-6A0BA5AE1BF2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4D22CD-C3A4-4973-AFE8-FAC2B327415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FADFF6-DC19-4BAF-A3E9-7B1BE07ABBA3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6951A2-4E15-4C53-A1EA-E6F8DDB19E8D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2FFDE6-592C-4171-997F-0D48CAB54070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F2CF08E-71E4-4356-B6B3-5E1F51893AD0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59E3FC-7C31-4162-B602-5C3D9790655D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5F128-3FB1-475E-B862-C1E8CCC87919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5FE0DD-0557-4C7E-8A16-57F2CD276491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1453D90-D278-4984-9467-8850E45FC16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48A368-60CF-46E6-AD35-393A7F7B1E10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BBA29F-D1F3-4EAB-BD85-7FD6A8773A80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57F979-AA1B-4AB6-8BFB-1ADA12BF96C0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D9A740-C4C6-4B98-9986-E930D05EF414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5F33E4-1C12-44B5-89F5-6C1F4687188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140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FA48AE-9984-485C-A7D6-06F1C87B45F0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8F9C88-7D71-4DC0-ACE0-8BA88B220AD6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142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66BF7A-EA8D-4B58-8082-211D5FD3FD0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BE977F-026D-48F1-9E6D-36ECA898548D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7C3C09-4314-4DDB-8322-DDAA60A6762D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3FE795-129E-4F48-B77E-B5FD993BA482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DABBC0-2B53-49C4-A086-4A97D2A200BC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157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E0A1A6-817D-4853-9954-2DF305BDE8B0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FF02FD-5065-4FBC-BCC8-C62ED2D29EDA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71AF42-FC1A-4EA7-84ED-72A987165CCC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231887-DAC4-438F-B85E-D4B5C680278B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CCA9B5-C271-4113-9650-C41853BF31A0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EDDF5-EA79-49A7-BE0F-35358B5AB9DD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14F6B8C-0463-4057-8722-DB68DA9D062D}" type="slidenum">
              <a:rPr lang="en-US" smtClean="0"/>
              <a:pPr/>
              <a:t>66</a:t>
            </a:fld>
            <a:endParaRPr lang="en-US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94540F-AB19-4971-AFAD-940833AB59D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577D45-1568-4BB5-8145-1ABE7CA5E3A5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84FAC4-5854-4C31-A2D8-8D1EA045FA72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0C2F24-1B3F-4771-8414-983666A34967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73533E-7796-4A78-AFB8-1ADA0228C290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143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6FF14B-98E8-4EE1-9D39-66ADD38B9D5C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144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E7BF1C-B0B7-4CC4-8E7C-39FB530C9433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54D777-206C-48F9-9313-9FAEFF27E79C}" type="slidenum">
              <a:rPr lang="en-US" smtClean="0"/>
              <a:pPr/>
              <a:t>75</a:t>
            </a:fld>
            <a:endParaRPr lang="en-US" smtClean="0"/>
          </a:p>
        </p:txBody>
      </p:sp>
      <p:sp>
        <p:nvSpPr>
          <p:cNvPr id="145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B360C-6599-4F86-A16D-63AA892CBFD1}" type="slidenum">
              <a:rPr lang="en-US" smtClean="0"/>
              <a:pPr/>
              <a:t>76</a:t>
            </a:fld>
            <a:endParaRPr lang="en-US" smtClean="0"/>
          </a:p>
        </p:txBody>
      </p:sp>
      <p:sp>
        <p:nvSpPr>
          <p:cNvPr id="146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5F85BC-5746-4AA1-B2D9-6DF7B57946F7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8A088D-C0D8-46A4-9469-0F4F735D0298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A43A73-3841-430B-9D11-C7BAD4172492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2153DC-F9E5-4991-951E-FFA576713342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FE5BA4-87E6-49FA-88CE-DA85011ED9FA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61AB84-CB2F-43C1-A50B-635BD5A4997A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C1EF9-728D-44E7-B4F2-636DB8EFC1F0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474BCD-ABCE-4358-A09A-29BDD8563E85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70AB959-A3E2-42DA-B25A-2FF76629C1DF}" type="slidenum">
              <a:rPr lang="en-US" smtClean="0"/>
              <a:pPr/>
              <a:t>88</a:t>
            </a:fld>
            <a:endParaRPr lang="en-US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BAADA-C049-4066-83A2-DF4A4DDDB1A7}" type="slidenum">
              <a:rPr lang="en-US" smtClean="0"/>
              <a:pPr/>
              <a:t>89</a:t>
            </a:fld>
            <a:endParaRPr lang="en-US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11F713-7BBF-4005-B940-5C6E1AA5C289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2A4AEF-A530-473A-826E-2BF030A12924}" type="slidenum">
              <a:rPr lang="en-US" smtClean="0"/>
              <a:pPr/>
              <a:t>93</a:t>
            </a:fld>
            <a:endParaRPr lang="en-US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2FDC3C-B2E2-43FC-829C-1F7D7D4AA6A7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8CFF77-5B2A-457B-AFB1-70999B091940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E1F68B-5884-4424-B8F9-347ABAF7F28D}" type="slidenum">
              <a:rPr lang="en-US" smtClean="0"/>
              <a:pPr/>
              <a:t>95</a:t>
            </a:fld>
            <a:endParaRPr lang="en-US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0774CA-7BDE-4664-962E-69A5E703C99D}" type="slidenum">
              <a:rPr lang="en-US" smtClean="0"/>
              <a:pPr/>
              <a:t>98</a:t>
            </a:fld>
            <a:endParaRPr lang="en-US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17B6666-676B-4AE0-8624-68D920CAB10F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5A8AD6-857E-4048-8ADC-EED2FF2E198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01/01/2007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dirty="0" smtClean="0"/>
              <a:t>Cerebral Venous  Thrombosis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114800"/>
            <a:ext cx="7854696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FFFF"/>
                </a:solidFill>
              </a:rPr>
              <a:t>Faculty : Dr. C. </a:t>
            </a:r>
            <a:r>
              <a:rPr lang="en-US" dirty="0" err="1" smtClean="0">
                <a:solidFill>
                  <a:srgbClr val="FFFFFF"/>
                </a:solidFill>
              </a:rPr>
              <a:t>Rathore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/>
      </p:pic>
      <p:sp>
        <p:nvSpPr>
          <p:cNvPr id="1331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Drainage territory of internal cerebral vein &amp; vein of Galen (pink)</a:t>
            </a:r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Deep white matter (</a:t>
            </a:r>
            <a:r>
              <a:rPr lang="en-US" sz="2400" dirty="0" err="1" smtClean="0"/>
              <a:t>medullary</a:t>
            </a:r>
            <a:r>
              <a:rPr lang="en-US" sz="2400" dirty="0" smtClean="0"/>
              <a:t>) venous drainage territory (blue)</a:t>
            </a:r>
          </a:p>
          <a:p>
            <a:pPr eaLnBrk="1" hangingPunct="1"/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884238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400" dirty="0" smtClean="0"/>
              <a:t> Epidemiology</a:t>
            </a:r>
            <a:endParaRPr lang="en-US" sz="4000" dirty="0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Annual incidence in adults – 0.22/100 000   </a:t>
            </a:r>
          </a:p>
          <a:p>
            <a:pPr eaLnBrk="1" hangingPunct="1"/>
            <a:r>
              <a:rPr lang="en-US" dirty="0" smtClean="0"/>
              <a:t>Frequent in patients between 20 and 40 years of age &amp; in infants and neonates</a:t>
            </a:r>
          </a:p>
          <a:p>
            <a:pPr eaLnBrk="1" hangingPunct="1"/>
            <a:r>
              <a:rPr lang="en-US" dirty="0" smtClean="0"/>
              <a:t>M:F  1:3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1143000" y="6019800"/>
            <a:ext cx="7391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>
                <a:solidFill>
                  <a:srgbClr val="CC3300"/>
                </a:solidFill>
              </a:rPr>
              <a:t>Ferro et al:</a:t>
            </a:r>
            <a:r>
              <a:rPr lang="en-US" sz="2400">
                <a:solidFill>
                  <a:srgbClr val="CC3300"/>
                </a:solidFill>
              </a:rPr>
              <a:t>Practical Neurology,2003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Etiology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Etiology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Predisposing factors and Precipitating factors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Typically </a:t>
            </a:r>
            <a:r>
              <a:rPr lang="en-US" dirty="0" err="1" smtClean="0"/>
              <a:t>multifactorial</a:t>
            </a:r>
            <a:endParaRPr lang="en-US" dirty="0" smtClean="0"/>
          </a:p>
          <a:p>
            <a:pPr eaLnBrk="1" hangingPunct="1"/>
            <a:r>
              <a:rPr lang="en-US" dirty="0" smtClean="0"/>
              <a:t>ISCVT -- 44% of the pts had &gt;1 predisposing factor</a:t>
            </a:r>
          </a:p>
          <a:p>
            <a:pPr eaLnBrk="1" hangingPunct="1"/>
            <a:r>
              <a:rPr lang="en-US" dirty="0" smtClean="0"/>
              <a:t>Congenital or genetic </a:t>
            </a:r>
            <a:r>
              <a:rPr lang="en-US" dirty="0" err="1" smtClean="0"/>
              <a:t>thrombophilia</a:t>
            </a:r>
            <a:r>
              <a:rPr lang="en-US" dirty="0" smtClean="0"/>
              <a:t> -- 22% pts 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990600" y="4662487"/>
            <a:ext cx="7086600" cy="161582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800" dirty="0"/>
          </a:p>
          <a:p>
            <a:r>
              <a:rPr lang="en-US" sz="1800" dirty="0">
                <a:solidFill>
                  <a:srgbClr val="CC3300"/>
                </a:solidFill>
              </a:rPr>
              <a:t>Prognosis of cerebral vein and </a:t>
            </a:r>
            <a:r>
              <a:rPr lang="en-US" sz="1800" dirty="0" err="1">
                <a:solidFill>
                  <a:srgbClr val="CC3300"/>
                </a:solidFill>
              </a:rPr>
              <a:t>dural</a:t>
            </a:r>
            <a:r>
              <a:rPr lang="en-US" sz="1800" dirty="0">
                <a:solidFill>
                  <a:srgbClr val="CC3300"/>
                </a:solidFill>
              </a:rPr>
              <a:t> sinus thrombosis: results of</a:t>
            </a:r>
          </a:p>
          <a:p>
            <a:r>
              <a:rPr lang="en-US" sz="1800" dirty="0">
                <a:solidFill>
                  <a:srgbClr val="CC3300"/>
                </a:solidFill>
              </a:rPr>
              <a:t>the International Study on Cerebral Vein and Dural Sinus Thrombosis (ISCVT). </a:t>
            </a:r>
            <a:r>
              <a:rPr lang="en-US" sz="1800" i="1" dirty="0">
                <a:solidFill>
                  <a:srgbClr val="CC3300"/>
                </a:solidFill>
              </a:rPr>
              <a:t>Stroke </a:t>
            </a:r>
            <a:r>
              <a:rPr lang="en-US" sz="1800" dirty="0">
                <a:solidFill>
                  <a:srgbClr val="CC3300"/>
                </a:solidFill>
              </a:rPr>
              <a:t>2004</a:t>
            </a:r>
            <a:endParaRPr lang="en-US" dirty="0">
              <a:solidFill>
                <a:srgbClr val="CC3300"/>
              </a:solidFill>
            </a:endParaRPr>
          </a:p>
          <a:p>
            <a:pPr>
              <a:spcBef>
                <a:spcPct val="50000"/>
              </a:spcBef>
            </a:pPr>
            <a:endParaRPr lang="en-US" dirty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5800" y="0"/>
            <a:ext cx="79248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0"/>
            <a:ext cx="7467600" cy="6553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0"/>
            <a:ext cx="8229600" cy="6858000"/>
          </a:xfrm>
        </p:spPr>
      </p:pic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3200400" y="6248400"/>
            <a:ext cx="25908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C55EC8"/>
                </a:solidFill>
              </a:rPr>
              <a:t>ISCVT :</a:t>
            </a:r>
            <a:r>
              <a:rPr lang="en-US" sz="2000" i="1">
                <a:solidFill>
                  <a:srgbClr val="C55EC8"/>
                </a:solidFill>
              </a:rPr>
              <a:t>Stroke </a:t>
            </a:r>
            <a:r>
              <a:rPr lang="en-US" sz="2000">
                <a:solidFill>
                  <a:srgbClr val="C55EC8"/>
                </a:solidFill>
              </a:rPr>
              <a:t>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04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" y="609600"/>
            <a:ext cx="8229600" cy="5516563"/>
          </a:xfrm>
        </p:spPr>
      </p:pic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2743200" y="5334000"/>
            <a:ext cx="33528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95600" y="5562600"/>
            <a:ext cx="3276600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C55EC8"/>
                </a:solidFill>
              </a:rPr>
              <a:t>ISCVT :</a:t>
            </a:r>
            <a:r>
              <a:rPr lang="en-US" sz="2400" i="1">
                <a:solidFill>
                  <a:srgbClr val="C55EC8"/>
                </a:solidFill>
              </a:rPr>
              <a:t>Stroke </a:t>
            </a:r>
            <a:r>
              <a:rPr lang="en-US" sz="2400">
                <a:solidFill>
                  <a:srgbClr val="C55EC8"/>
                </a:solidFill>
              </a:rPr>
              <a:t>2004</a:t>
            </a:r>
          </a:p>
          <a:p>
            <a:pPr>
              <a:spcBef>
                <a:spcPct val="50000"/>
              </a:spcBef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Rare causes (case reports)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Thalidomide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Tamoxifen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Erythropoietin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High altitude as reported in the Himalayas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Cushing’s syndrome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Shiatsu massage (an oriental technique of neck massage) 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3200" dirty="0" smtClean="0">
                <a:solidFill>
                  <a:srgbClr val="CC3300"/>
                </a:solidFill>
              </a:rPr>
              <a:t>Factor XII C46T gene polymorphism and the risk of CVT</a:t>
            </a:r>
            <a:br>
              <a:rPr lang="en-US" sz="3200" dirty="0" smtClean="0">
                <a:solidFill>
                  <a:srgbClr val="CC3300"/>
                </a:solidFill>
              </a:rPr>
            </a:br>
            <a:endParaRPr lang="en-US" sz="3200" dirty="0" smtClean="0">
              <a:solidFill>
                <a:srgbClr val="CC3300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FXII initiates </a:t>
            </a:r>
            <a:r>
              <a:rPr lang="en-US" dirty="0" err="1" smtClean="0"/>
              <a:t>procoagulatory</a:t>
            </a:r>
            <a:r>
              <a:rPr lang="en-US" dirty="0" smtClean="0"/>
              <a:t> cascade</a:t>
            </a:r>
          </a:p>
          <a:p>
            <a:pPr eaLnBrk="1" hangingPunct="1"/>
            <a:r>
              <a:rPr lang="en-US" dirty="0" smtClean="0"/>
              <a:t>Reduced FXII plasma levels were found in patients with			</a:t>
            </a:r>
          </a:p>
          <a:p>
            <a:pPr lvl="1" eaLnBrk="1" hangingPunct="1"/>
            <a:r>
              <a:rPr lang="en-US" dirty="0" smtClean="0"/>
              <a:t> retinal and peripheral venous thrombosis </a:t>
            </a:r>
          </a:p>
          <a:p>
            <a:pPr lvl="1" eaLnBrk="1" hangingPunct="1"/>
            <a:r>
              <a:rPr lang="en-US" dirty="0" smtClean="0"/>
              <a:t>in women with recurrent miscarriages.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Increased the risk for CVT</a:t>
            </a:r>
          </a:p>
          <a:p>
            <a:pPr eaLnBrk="1" hangingPunct="1"/>
            <a:endParaRPr lang="en-US" dirty="0" smtClean="0"/>
          </a:p>
          <a:p>
            <a:pPr>
              <a:buNone/>
            </a:pPr>
            <a:r>
              <a:rPr lang="en-US" sz="2800" dirty="0" err="1" smtClean="0">
                <a:solidFill>
                  <a:srgbClr val="CC3300"/>
                </a:solidFill>
              </a:rPr>
              <a:t>Reuner</a:t>
            </a:r>
            <a:r>
              <a:rPr lang="en-US" sz="2800" dirty="0" smtClean="0">
                <a:solidFill>
                  <a:srgbClr val="CC3300"/>
                </a:solidFill>
              </a:rPr>
              <a:t> et al  Neurology 2008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Scheme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endParaRPr lang="en-US" sz="2400" kern="0" dirty="0" smtClean="0">
              <a:solidFill>
                <a:srgbClr val="FFFFFF"/>
              </a:solidFill>
              <a:latin typeface="Times New Roman"/>
            </a:endParaRP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Introduction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Epidemiology 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Etiology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Clinical features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Imaging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Prognosis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Management issues</a:t>
            </a:r>
          </a:p>
          <a:p>
            <a:pPr marL="342900" lvl="0" indent="-342900" fontAlgn="base">
              <a:lnSpc>
                <a:spcPct val="90000"/>
              </a:lnSpc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dirty="0" smtClean="0">
                <a:solidFill>
                  <a:srgbClr val="FFFFFF"/>
                </a:solidFill>
              </a:rPr>
              <a:t>Guidelines</a:t>
            </a: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Clinical features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CLINICAL FEATURES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Wide spectrum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Headache – commonest – 80%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      Earliest symptom in 60%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err="1" smtClean="0"/>
              <a:t>Papilloedema</a:t>
            </a:r>
            <a:r>
              <a:rPr lang="en-US" sz="2800" dirty="0" smtClean="0"/>
              <a:t> : variable – 10- 80% 	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Associated transient visual obscurations, persistent visual loss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Focal deficits : inaugural in 15%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800" dirty="0" smtClean="0"/>
              <a:t>                             present in 50%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Motor and sensory deficit usually unilateral; legs greater than upper limb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6096000"/>
            <a:ext cx="3048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55EC8"/>
                </a:solidFill>
              </a:rPr>
              <a:t>ISCVT: Stroke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sz="2800" dirty="0" smtClean="0"/>
              <a:t>Seizures : inaugural in 15%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                present in 40%  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                focal and </a:t>
            </a:r>
            <a:r>
              <a:rPr lang="en-US" sz="2800" dirty="0" err="1" smtClean="0"/>
              <a:t>generalised</a:t>
            </a:r>
            <a:r>
              <a:rPr lang="en-US" sz="2800" dirty="0" smtClean="0"/>
              <a:t> occur equally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                   Increased in those with focal deficits </a:t>
            </a:r>
          </a:p>
          <a:p>
            <a:r>
              <a:rPr lang="en-US" sz="2800" dirty="0" smtClean="0"/>
              <a:t>Altered consciousness: present in 50%</a:t>
            </a:r>
          </a:p>
          <a:p>
            <a:pPr eaLnBrk="1" hangingPunct="1"/>
            <a:r>
              <a:rPr lang="en-US" sz="2800" dirty="0" smtClean="0"/>
              <a:t>Other signs: </a:t>
            </a:r>
            <a:r>
              <a:rPr lang="en-US" sz="2800" dirty="0" err="1" smtClean="0"/>
              <a:t>cerebellar</a:t>
            </a:r>
            <a:r>
              <a:rPr lang="en-US" sz="2800" dirty="0" smtClean="0"/>
              <a:t> ataxia, psychiatric disturbances </a:t>
            </a:r>
          </a:p>
          <a:p>
            <a:pPr eaLnBrk="1" hangingPunct="1"/>
            <a:r>
              <a:rPr lang="en-US" sz="2800" dirty="0" smtClean="0"/>
              <a:t>Classical paraplegia / alternating </a:t>
            </a:r>
            <a:r>
              <a:rPr lang="en-US" sz="2800" dirty="0" err="1" smtClean="0"/>
              <a:t>crural</a:t>
            </a:r>
            <a:r>
              <a:rPr lang="en-US" sz="2800" dirty="0" smtClean="0"/>
              <a:t> </a:t>
            </a:r>
            <a:r>
              <a:rPr lang="en-US" sz="2800" dirty="0" err="1" smtClean="0"/>
              <a:t>monoplegia</a:t>
            </a:r>
            <a:r>
              <a:rPr lang="en-US" sz="2800" dirty="0" smtClean="0"/>
              <a:t> in SSS thrombosis very rare.</a:t>
            </a:r>
          </a:p>
          <a:p>
            <a:pPr eaLnBrk="1" hangingPunct="1"/>
            <a:endParaRPr lang="en-US" sz="2800" dirty="0" smtClean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90600" y="6096000"/>
            <a:ext cx="3048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C55EC8"/>
                </a:solidFill>
              </a:rPr>
              <a:t>ISCVT: Stroke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CLINICAL FEATURES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Presentation of CVT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sz="2400" dirty="0" smtClean="0"/>
              <a:t>Acute: less than 48 hrs:	25%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sz="2400" dirty="0" smtClean="0"/>
              <a:t>Sub-acute: 3 – 30 days:	50%</a:t>
            </a:r>
          </a:p>
          <a:p>
            <a:pPr marL="762000" lvl="1" indent="-304800" eaLnBrk="1" hangingPunct="1">
              <a:lnSpc>
                <a:spcPct val="90000"/>
              </a:lnSpc>
            </a:pPr>
            <a:r>
              <a:rPr lang="en-US" sz="2400" dirty="0" smtClean="0"/>
              <a:t>Chronic &gt; 30 days:		25%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CLINICAL FEATURES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Presenting symptoms are grouped into four major syndromes (</a:t>
            </a:r>
            <a:r>
              <a:rPr lang="en-US" sz="2800" dirty="0" err="1" smtClean="0"/>
              <a:t>Bousser</a:t>
            </a:r>
            <a:r>
              <a:rPr lang="en-US" sz="2800" dirty="0" smtClean="0"/>
              <a:t> et al. 1997)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Isolated intracranial hypertension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Focal syndrome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Encephalopathy </a:t>
            </a:r>
          </a:p>
          <a:p>
            <a:pPr eaLnBrk="1" hangingPunct="1">
              <a:lnSpc>
                <a:spcPct val="90000"/>
              </a:lnSpc>
              <a:buFontTx/>
              <a:buAutoNum type="arabicPeriod"/>
            </a:pPr>
            <a:r>
              <a:rPr lang="en-US" sz="2800" dirty="0" smtClean="0"/>
              <a:t>Cavernous sinus syndrome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Topographic diagnosis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Multiple sinuses / veins involved – 75%</a:t>
            </a:r>
          </a:p>
          <a:p>
            <a:pPr eaLnBrk="1" hangingPunct="1"/>
            <a:r>
              <a:rPr lang="en-US" dirty="0" smtClean="0"/>
              <a:t>SSS – most common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1" y="2971800"/>
            <a:ext cx="5638800" cy="38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CLINICAL FEATURES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135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Isolated cortical vein occlusion can produce motor or sensory deficits and seizures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Isolated thrombosis of the lateral sinus -- isolated intracranial hypertension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3820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CLINICAL FEATURES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229600" cy="5135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r>
              <a:rPr lang="en-US" dirty="0" smtClean="0"/>
              <a:t>Left transverse sinus occluded -- aphasia </a:t>
            </a:r>
          </a:p>
          <a:p>
            <a:endParaRPr lang="en-US" dirty="0" smtClean="0"/>
          </a:p>
          <a:p>
            <a:r>
              <a:rPr lang="en-US" dirty="0" smtClean="0"/>
              <a:t>Deep cerebral venous system occluded--coma, mental changes, and  bilateral motor deficits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i="1" dirty="0" smtClean="0">
                <a:solidFill>
                  <a:srgbClr val="CC3300"/>
                </a:solidFill>
              </a:rPr>
              <a:t>Unusual presentations</a:t>
            </a:r>
            <a:r>
              <a:rPr lang="en-US" sz="5400" dirty="0" smtClean="0"/>
              <a:t> </a:t>
            </a:r>
            <a:endParaRPr lang="en-US" dirty="0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Isolated headache/ Thunderclap headache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Transient </a:t>
            </a:r>
            <a:r>
              <a:rPr lang="en-US" sz="2800" dirty="0" err="1" smtClean="0"/>
              <a:t>ischaemic</a:t>
            </a:r>
            <a:r>
              <a:rPr lang="en-US" sz="2800" dirty="0" smtClean="0"/>
              <a:t> attacks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Attacks of migraine with aura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Isolated psychiatric disturbances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Tinnitus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Isolated or multiple cranial nerve involvement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Subarachnoid </a:t>
            </a:r>
            <a:r>
              <a:rPr lang="en-US" sz="2800" dirty="0" err="1" smtClean="0"/>
              <a:t>haemorrhage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>
                <a:solidFill>
                  <a:srgbClr val="CC3300"/>
                </a:solidFill>
              </a:rPr>
              <a:t/>
            </a:r>
            <a:br>
              <a:rPr lang="en-US" sz="2400" dirty="0" smtClean="0">
                <a:solidFill>
                  <a:srgbClr val="CC3300"/>
                </a:solidFill>
              </a:rPr>
            </a:br>
            <a:r>
              <a:rPr lang="en-US" sz="2400" dirty="0" smtClean="0">
                <a:solidFill>
                  <a:srgbClr val="CC3300"/>
                </a:solidFill>
              </a:rPr>
              <a:t>Headache as the only neurological sign of cerebral venous</a:t>
            </a:r>
            <a:br>
              <a:rPr lang="en-US" sz="2400" dirty="0" smtClean="0">
                <a:solidFill>
                  <a:srgbClr val="CC3300"/>
                </a:solidFill>
              </a:rPr>
            </a:br>
            <a:r>
              <a:rPr lang="en-US" sz="2400" dirty="0" smtClean="0">
                <a:solidFill>
                  <a:srgbClr val="CC3300"/>
                </a:solidFill>
              </a:rPr>
              <a:t>thrombosis: a series of 17 cases.   </a:t>
            </a:r>
            <a:r>
              <a:rPr lang="en-US" sz="2400" dirty="0" err="1" smtClean="0">
                <a:solidFill>
                  <a:srgbClr val="CC3300"/>
                </a:solidFill>
              </a:rPr>
              <a:t>Cumurciuc</a:t>
            </a:r>
            <a:r>
              <a:rPr lang="en-US" sz="2400" dirty="0" smtClean="0">
                <a:solidFill>
                  <a:srgbClr val="CC3300"/>
                </a:solidFill>
              </a:rPr>
              <a:t> et al, JNNP  2005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17 patients among 123 consecutive CVT</a:t>
            </a:r>
          </a:p>
          <a:p>
            <a:pPr eaLnBrk="1" hangingPunct="1"/>
            <a:r>
              <a:rPr lang="en-US" dirty="0" smtClean="0"/>
              <a:t>Associated with lateral sinus thrombosis</a:t>
            </a:r>
          </a:p>
          <a:p>
            <a:pPr eaLnBrk="1" hangingPunct="1"/>
            <a:r>
              <a:rPr lang="en-US" dirty="0" smtClean="0"/>
              <a:t>Mechanism of the headache remains unknown</a:t>
            </a:r>
          </a:p>
          <a:p>
            <a:pPr lvl="1" eaLnBrk="1" hangingPunct="1"/>
            <a:r>
              <a:rPr lang="en-US" dirty="0" smtClean="0"/>
              <a:t>Stretching of nerve </a:t>
            </a:r>
            <a:r>
              <a:rPr lang="en-US" dirty="0" err="1" smtClean="0"/>
              <a:t>fibres</a:t>
            </a:r>
            <a:r>
              <a:rPr lang="en-US" dirty="0" smtClean="0"/>
              <a:t> in the walls of the occluded sinus </a:t>
            </a:r>
          </a:p>
          <a:p>
            <a:pPr lvl="1" eaLnBrk="1" hangingPunct="1"/>
            <a:r>
              <a:rPr lang="en-US" dirty="0" smtClean="0"/>
              <a:t>Local inflammatory reaction </a:t>
            </a:r>
          </a:p>
          <a:p>
            <a:endParaRPr lang="en-US" dirty="0" smtClean="0"/>
          </a:p>
          <a:p>
            <a:r>
              <a:rPr lang="en-US" dirty="0" smtClean="0"/>
              <a:t>Up to 25% in some case series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0·5% of all stroke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Can occur at any age, including in neonates</a:t>
            </a:r>
          </a:p>
          <a:p>
            <a:endParaRPr lang="en-US" dirty="0" smtClean="0">
              <a:solidFill>
                <a:srgbClr val="FFFFFF"/>
              </a:solidFill>
            </a:endParaRPr>
          </a:p>
          <a:p>
            <a:r>
              <a:rPr lang="en-US" dirty="0" smtClean="0">
                <a:solidFill>
                  <a:srgbClr val="FFFFFF"/>
                </a:solidFill>
              </a:rPr>
              <a:t>Wide spectrum of clinical presentations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Numerous causes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Usually a favorable outcome with a low mortality rate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patients with the clinical features of idiopathic intracranial hypertension, imaging of the cerebral venous system is recommended to exclude CVT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(Class I; Level of Evidence C)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715000"/>
            <a:ext cx="267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AHA/ ASA 2011 guideline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Diagnosis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7772400" cy="914400"/>
          </a:xfrm>
        </p:spPr>
        <p:txBody>
          <a:bodyPr/>
          <a:lstStyle/>
          <a:p>
            <a:pPr eaLnBrk="1" hangingPunct="1"/>
            <a:r>
              <a:rPr lang="en-US" dirty="0" smtClean="0"/>
              <a:t>CT Brain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dirty="0" smtClean="0"/>
              <a:t>                       </a:t>
            </a:r>
          </a:p>
          <a:p>
            <a:pPr>
              <a:lnSpc>
                <a:spcPct val="90000"/>
              </a:lnSpc>
              <a:buNone/>
            </a:pPr>
            <a:r>
              <a:rPr lang="en-US" b="1" dirty="0" smtClean="0"/>
              <a:t>Plain CT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Cord sign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Represents </a:t>
            </a:r>
            <a:r>
              <a:rPr lang="en-US" dirty="0" err="1" smtClean="0"/>
              <a:t>thrombosed</a:t>
            </a:r>
            <a:r>
              <a:rPr lang="en-US" dirty="0" smtClean="0"/>
              <a:t> cortical vein / internal cerebral vein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Rare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Dense triangle sign 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Opacification</a:t>
            </a:r>
            <a:r>
              <a:rPr lang="en-US" dirty="0" smtClean="0"/>
              <a:t> of fresh clot in SSS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Rare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Difficulty to access in the other sinuses, Normally </a:t>
            </a:r>
            <a:r>
              <a:rPr lang="en-US" dirty="0" err="1" smtClean="0"/>
              <a:t>hyperdense</a:t>
            </a:r>
            <a:r>
              <a:rPr lang="en-US" dirty="0" smtClean="0"/>
              <a:t> in children and in high </a:t>
            </a:r>
            <a:r>
              <a:rPr lang="en-US" dirty="0" err="1" smtClean="0"/>
              <a:t>Hb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838200"/>
            <a:ext cx="5257800" cy="560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24000"/>
            <a:ext cx="9144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/>
              <a:t>Contrast CT</a:t>
            </a:r>
          </a:p>
          <a:p>
            <a:pPr eaLnBrk="1" hangingPunct="1"/>
            <a:r>
              <a:rPr lang="en-US" dirty="0" smtClean="0"/>
              <a:t>Empty delta sign</a:t>
            </a:r>
          </a:p>
          <a:p>
            <a:pPr eaLnBrk="1" hangingPunct="1"/>
            <a:r>
              <a:rPr lang="en-US" dirty="0" smtClean="0"/>
              <a:t>Most frequent sign </a:t>
            </a:r>
          </a:p>
          <a:p>
            <a:pPr eaLnBrk="1" hangingPunct="1"/>
            <a:r>
              <a:rPr lang="en-US" dirty="0" smtClean="0"/>
              <a:t>Represents </a:t>
            </a:r>
            <a:r>
              <a:rPr lang="en-US" dirty="0" err="1" smtClean="0"/>
              <a:t>opacification</a:t>
            </a:r>
            <a:r>
              <a:rPr lang="en-US" dirty="0" smtClean="0"/>
              <a:t> of collateral veins in SSS wall with </a:t>
            </a:r>
            <a:r>
              <a:rPr lang="en-US" dirty="0" err="1" smtClean="0"/>
              <a:t>nonfilling</a:t>
            </a:r>
            <a:r>
              <a:rPr lang="en-US" dirty="0" smtClean="0"/>
              <a:t> clot inside sinus</a:t>
            </a:r>
          </a:p>
          <a:p>
            <a:pPr eaLnBrk="1" hangingPunct="1"/>
            <a:r>
              <a:rPr lang="en-US" dirty="0" smtClean="0"/>
              <a:t>Absent when posterior third of SSS is not involved</a:t>
            </a:r>
          </a:p>
          <a:p>
            <a:pPr eaLnBrk="1" hangingPunct="1"/>
            <a:r>
              <a:rPr lang="en-US" dirty="0" smtClean="0"/>
              <a:t>CT done less than 5 days / more than 2 months </a:t>
            </a:r>
            <a:r>
              <a:rPr lang="en-US" dirty="0" err="1" smtClean="0"/>
              <a:t>neg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dirty="0" smtClean="0"/>
              <a:t>False positive : early division of SSS.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09600" y="533400"/>
            <a:ext cx="7772400" cy="9144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CT Brain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521411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Venous  infarct 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Non  arterial distribution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Unilateral/bilateral   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Single/multiple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Large </a:t>
            </a:r>
            <a:r>
              <a:rPr lang="en-US" dirty="0" err="1" smtClean="0"/>
              <a:t>subcortical</a:t>
            </a:r>
            <a:r>
              <a:rPr lang="en-US" dirty="0" smtClean="0"/>
              <a:t> , multifocal hematomas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Petechial</a:t>
            </a:r>
            <a:r>
              <a:rPr lang="en-US" dirty="0" smtClean="0"/>
              <a:t> hemorrhages  within large </a:t>
            </a:r>
            <a:r>
              <a:rPr lang="en-US" dirty="0" err="1" smtClean="0"/>
              <a:t>hypodensities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it-IT" dirty="0" smtClean="0"/>
              <a:t>CE may or may not be present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Assoc  SAH/SDH.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Non hemorrhagic  infarct: almost  equally common.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01221"/>
            <a:ext cx="5181600" cy="6418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8229600" cy="868362"/>
          </a:xfrm>
        </p:spPr>
        <p:txBody>
          <a:bodyPr/>
          <a:lstStyle/>
          <a:p>
            <a:pPr eaLnBrk="1" hangingPunct="1"/>
            <a:r>
              <a:rPr lang="en-US" dirty="0" smtClean="0"/>
              <a:t>MRI Brain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983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Stages of  thrombus  evolution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Day  1-5</a:t>
            </a:r>
            <a:r>
              <a:rPr lang="en-US" sz="2800" dirty="0" smtClean="0"/>
              <a:t>  T2  : Hypo       T1 : </a:t>
            </a:r>
            <a:r>
              <a:rPr lang="en-US" sz="2800" dirty="0" err="1" smtClean="0"/>
              <a:t>Iso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Day 5 -15</a:t>
            </a:r>
            <a:r>
              <a:rPr lang="en-US" sz="2800" dirty="0" smtClean="0"/>
              <a:t> T2  : Hyper      T1 : Hyper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Day 15 to 3rd  month</a:t>
            </a:r>
            <a:r>
              <a:rPr lang="en-US" sz="2800" dirty="0" smtClean="0"/>
              <a:t> Signal  decreased  in  intensity in  both  T1  &amp; T2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4th  month onwards</a:t>
            </a:r>
            <a:r>
              <a:rPr lang="en-US" sz="2800" dirty="0" smtClean="0"/>
              <a:t>  Some </a:t>
            </a:r>
            <a:r>
              <a:rPr lang="en-US" sz="2800" dirty="0" err="1" smtClean="0"/>
              <a:t>heterogenous</a:t>
            </a:r>
            <a:r>
              <a:rPr lang="en-US" sz="2800" dirty="0" smtClean="0"/>
              <a:t>  signal changes (residual thrombus), Flow voids   reestablished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6096000" y="4114800"/>
            <a:ext cx="4572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Acute thrombus in left sigmoid sinus (arrows) </a:t>
            </a:r>
            <a:br>
              <a:rPr lang="en-US" sz="2400" dirty="0" smtClean="0"/>
            </a:br>
            <a:r>
              <a:rPr lang="en-US" sz="2400" dirty="0" smtClean="0"/>
              <a:t> T2 </a:t>
            </a:r>
            <a:r>
              <a:rPr lang="en-US" sz="2400" dirty="0" err="1" smtClean="0"/>
              <a:t>hypointense</a:t>
            </a:r>
            <a:r>
              <a:rPr lang="en-US" sz="2400" dirty="0" smtClean="0"/>
              <a:t> and T1 </a:t>
            </a:r>
            <a:r>
              <a:rPr lang="en-US" sz="2400" dirty="0" err="1" smtClean="0"/>
              <a:t>isointense</a:t>
            </a:r>
            <a:endParaRPr lang="en-US" sz="2400" dirty="0" smtClean="0"/>
          </a:p>
        </p:txBody>
      </p:sp>
      <p:pic>
        <p:nvPicPr>
          <p:cNvPr id="4403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cause cannot be found in about 15% of cases</a:t>
            </a:r>
          </a:p>
          <a:p>
            <a:r>
              <a:rPr lang="en-US" dirty="0" smtClean="0"/>
              <a:t>Individual outcome difficult to predict</a:t>
            </a:r>
          </a:p>
          <a:p>
            <a:r>
              <a:rPr lang="en-US" dirty="0" smtClean="0"/>
              <a:t>May occasionally worsen despite anticoagulation</a:t>
            </a:r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Subacute thrombus—T1,T2 hyper</a:t>
            </a:r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323975"/>
            <a:ext cx="9144000" cy="5534025"/>
          </a:xfrm>
        </p:spPr>
      </p:pic>
      <p:sp>
        <p:nvSpPr>
          <p:cNvPr id="4" name="TextBox 3"/>
          <p:cNvSpPr txBox="1"/>
          <p:nvPr/>
        </p:nvSpPr>
        <p:spPr>
          <a:xfrm>
            <a:off x="533400" y="685800"/>
            <a:ext cx="4219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Subacute</a:t>
            </a:r>
            <a:r>
              <a:rPr lang="en-US" sz="2400" dirty="0" smtClean="0">
                <a:solidFill>
                  <a:srgbClr val="FFFFFF"/>
                </a:solidFill>
                <a:latin typeface="Calibri"/>
                <a:ea typeface="+mj-ea"/>
                <a:cs typeface="+mj-cs"/>
              </a:rPr>
              <a:t> thrombus – T1 &amp; T2 HI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Chronic thrombus—</a:t>
            </a:r>
            <a:r>
              <a:rPr lang="en-US" sz="2800" smtClean="0"/>
              <a:t>T1 hypo,CE</a:t>
            </a:r>
            <a:endParaRPr lang="en-US" smtClean="0"/>
          </a:p>
        </p:txBody>
      </p:sp>
      <p:pic>
        <p:nvPicPr>
          <p:cNvPr id="4608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MRV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MRI Brain -- normal in up to 25% of patients.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Key to diagnosis is--MRV --show the occluded vessel or the intravascular thrombus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TOF: widely used</a:t>
            </a:r>
          </a:p>
          <a:p>
            <a:pPr eaLnBrk="1" hangingPunct="1"/>
            <a:r>
              <a:rPr lang="en-US" dirty="0" smtClean="0"/>
              <a:t>CE</a:t>
            </a:r>
          </a:p>
          <a:p>
            <a:pPr eaLnBrk="1" hangingPunct="1"/>
            <a:r>
              <a:rPr lang="en-US" dirty="0" smtClean="0"/>
              <a:t>Phase contrast: operator dependent</a:t>
            </a:r>
          </a:p>
          <a:p>
            <a:pPr eaLnBrk="1" hangingPunct="1"/>
            <a:endParaRPr lang="en-US" dirty="0" smtClean="0">
              <a:solidFill>
                <a:srgbClr val="C55EC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685800"/>
            <a:ext cx="4419600" cy="5959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MRV -- does not differentiate between thrombosis and </a:t>
            </a:r>
            <a:r>
              <a:rPr lang="en-US" sz="2800" dirty="0" err="1" smtClean="0"/>
              <a:t>hypoplasia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Typical diagnostic dilemma for lateral sinus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Inv of choice -- conventional angiography (Urban et al 2005)</a:t>
            </a:r>
          </a:p>
          <a:p>
            <a:pPr eaLnBrk="1" hangingPunct="1"/>
            <a:r>
              <a:rPr lang="en-US" sz="2800" dirty="0" smtClean="0"/>
              <a:t>Recommended in pts with suspected CVT with </a:t>
            </a:r>
            <a:r>
              <a:rPr lang="en-US" sz="2800" dirty="0" err="1" smtClean="0"/>
              <a:t>neg</a:t>
            </a:r>
            <a:r>
              <a:rPr lang="en-US" sz="2800" dirty="0" smtClean="0"/>
              <a:t> MRV/CTV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</a:t>
            </a:r>
            <a:r>
              <a:rPr lang="en-US" dirty="0" err="1" smtClean="0"/>
              <a:t>venogram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Equivalent to MRV</a:t>
            </a:r>
          </a:p>
          <a:p>
            <a:endParaRPr lang="en-US" dirty="0" smtClean="0"/>
          </a:p>
          <a:p>
            <a:r>
              <a:rPr lang="en-US" dirty="0" smtClean="0"/>
              <a:t>Concerns about radiation exposure</a:t>
            </a:r>
          </a:p>
          <a:p>
            <a:r>
              <a:rPr lang="en-US" dirty="0" smtClean="0"/>
              <a:t>Potential for iodine contrast material allergy</a:t>
            </a:r>
          </a:p>
          <a:p>
            <a:r>
              <a:rPr lang="en-US" dirty="0" smtClean="0"/>
              <a:t>Use of contrast in the setting of poor renal function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599"/>
            <a:ext cx="4038600" cy="399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05000"/>
            <a:ext cx="427781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>
                <a:solidFill>
                  <a:srgbClr val="3D2FF7"/>
                </a:solidFill>
              </a:rPr>
              <a:t>Idbaih</a:t>
            </a:r>
            <a:r>
              <a:rPr lang="en-US" sz="2800" dirty="0" smtClean="0">
                <a:solidFill>
                  <a:srgbClr val="3D2FF7"/>
                </a:solidFill>
              </a:rPr>
              <a:t> et al. MRI of clot in CVT high diagnostic value of SWI . Stroke 2006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err="1" smtClean="0"/>
              <a:t>Thrombosed</a:t>
            </a:r>
            <a:r>
              <a:rPr lang="en-US" sz="2800" dirty="0" smtClean="0"/>
              <a:t> cortical veins -- detected with T2*(97%),  T1 78%,  FLAIR  &lt;40%</a:t>
            </a:r>
          </a:p>
          <a:p>
            <a:pPr eaLnBrk="1" hangingPunct="1"/>
            <a:endParaRPr lang="en-US" sz="2800" dirty="0" smtClean="0">
              <a:solidFill>
                <a:srgbClr val="800000"/>
              </a:solidFill>
            </a:endParaRPr>
          </a:p>
          <a:p>
            <a:pPr eaLnBrk="1" hangingPunct="1"/>
            <a:r>
              <a:rPr lang="en-US" sz="2800" dirty="0" smtClean="0">
                <a:solidFill>
                  <a:srgbClr val="800000"/>
                </a:solidFill>
              </a:rPr>
              <a:t>T2* is useful in isolated cortical venous thrombosis and during the very early days of acute CVT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80" name="Picture 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95400" y="0"/>
            <a:ext cx="6118225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Echoplanar</a:t>
            </a:r>
            <a:r>
              <a:rPr lang="en-US" dirty="0" smtClean="0"/>
              <a:t> T2 susceptibility-weighted imaging combined with MRV are considered the most sensitive sequences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AHA/ ASA 2011 guidelines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Anatomy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38200"/>
            <a:ext cx="8229600" cy="487362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    DWI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Hyperintense</a:t>
            </a:r>
            <a:r>
              <a:rPr lang="en-US" sz="2800" dirty="0" smtClean="0"/>
              <a:t> signal of  </a:t>
            </a:r>
            <a:r>
              <a:rPr lang="en-US" sz="2800" dirty="0" err="1" smtClean="0"/>
              <a:t>thrombosed</a:t>
            </a:r>
            <a:r>
              <a:rPr lang="en-US" sz="2800" dirty="0" smtClean="0"/>
              <a:t> sinus on DWI -- low diagnostic sensitivity--detected in only 10–40%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err="1" smtClean="0"/>
              <a:t>Parenchymal</a:t>
            </a:r>
            <a:r>
              <a:rPr lang="en-US" sz="2800" dirty="0" smtClean="0"/>
              <a:t> lesions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1.Heterogeneous signal intensity with normal or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increased ADC corresponding to </a:t>
            </a:r>
            <a:r>
              <a:rPr lang="en-US" sz="2800" dirty="0" err="1" smtClean="0"/>
              <a:t>vasogenic</a:t>
            </a:r>
            <a:r>
              <a:rPr lang="en-US" sz="2800" dirty="0" smtClean="0"/>
              <a:t> </a:t>
            </a:r>
            <a:r>
              <a:rPr lang="en-US" sz="2800" dirty="0" err="1" smtClean="0"/>
              <a:t>oedema</a:t>
            </a:r>
            <a:r>
              <a:rPr lang="en-US" sz="2800" dirty="0" smtClean="0"/>
              <a:t>.            </a:t>
            </a:r>
            <a:endParaRPr lang="en-US" sz="2400" dirty="0" smtClean="0">
              <a:solidFill>
                <a:srgbClr val="3D2FF7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2. Decreased ADC suggestive of </a:t>
            </a:r>
            <a:r>
              <a:rPr lang="en-US" sz="2800" dirty="0" err="1" smtClean="0"/>
              <a:t>cytotoxic</a:t>
            </a:r>
            <a:r>
              <a:rPr lang="en-US" sz="2800" dirty="0" smtClean="0"/>
              <a:t> </a:t>
            </a:r>
            <a:r>
              <a:rPr lang="en-US" sz="2800" dirty="0" err="1" smtClean="0"/>
              <a:t>oedema</a:t>
            </a:r>
            <a:r>
              <a:rPr lang="en-US" sz="2800" dirty="0" smtClean="0"/>
              <a:t> </a:t>
            </a:r>
            <a:r>
              <a:rPr lang="en-US" sz="2400" dirty="0" smtClean="0">
                <a:solidFill>
                  <a:srgbClr val="3D2FF7"/>
                </a:solidFill>
              </a:rPr>
              <a:t>Forbes et al AJNR 2001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D-</a:t>
            </a:r>
            <a:r>
              <a:rPr lang="en-US" dirty="0" err="1" smtClean="0"/>
              <a:t>dimer</a:t>
            </a:r>
            <a:endParaRPr lang="en-US" dirty="0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D-</a:t>
            </a:r>
            <a:r>
              <a:rPr lang="en-US" dirty="0" err="1" smtClean="0"/>
              <a:t>dimer</a:t>
            </a:r>
            <a:r>
              <a:rPr lang="en-US" dirty="0" smtClean="0"/>
              <a:t> concentrations are increased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A negative D-</a:t>
            </a:r>
            <a:r>
              <a:rPr lang="en-US" dirty="0" err="1" smtClean="0"/>
              <a:t>dimer</a:t>
            </a:r>
            <a:r>
              <a:rPr lang="en-US" dirty="0" smtClean="0"/>
              <a:t> assay may make the diagnosis of CVT very unlikely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3D2FF7"/>
              </a:solidFill>
            </a:endParaRP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381000" y="5486400"/>
            <a:ext cx="845820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365125" y="3221038"/>
            <a:ext cx="184150" cy="762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1981200" y="4724400"/>
            <a:ext cx="5334000" cy="147732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3D2FF7"/>
                </a:solidFill>
              </a:rPr>
              <a:t>Tardy et al :Am J Med </a:t>
            </a:r>
            <a:r>
              <a:rPr lang="en-US" sz="2400" dirty="0" smtClean="0">
                <a:solidFill>
                  <a:srgbClr val="3D2FF7"/>
                </a:solidFill>
              </a:rPr>
              <a:t>2002 </a:t>
            </a:r>
            <a:endParaRPr lang="en-US" sz="2400" dirty="0">
              <a:solidFill>
                <a:srgbClr val="3D2FF7"/>
              </a:solidFill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400" dirty="0" err="1">
                <a:solidFill>
                  <a:srgbClr val="3D2FF7"/>
                </a:solidFill>
              </a:rPr>
              <a:t>Kosinski</a:t>
            </a:r>
            <a:r>
              <a:rPr lang="en-US" sz="2400" dirty="0">
                <a:solidFill>
                  <a:srgbClr val="3D2FF7"/>
                </a:solidFill>
              </a:rPr>
              <a:t> :Stroke 2004</a:t>
            </a:r>
          </a:p>
          <a:p>
            <a:pPr>
              <a:spcBef>
                <a:spcPct val="50000"/>
              </a:spcBef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D-</a:t>
            </a:r>
            <a:r>
              <a:rPr lang="en-US" dirty="0" err="1" smtClean="0"/>
              <a:t>dimer</a:t>
            </a:r>
            <a:endParaRPr lang="en-US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This holds true in patients who present with neurologic signs (D-</a:t>
            </a:r>
            <a:r>
              <a:rPr lang="en-US" dirty="0" err="1" smtClean="0"/>
              <a:t>dimers</a:t>
            </a:r>
            <a:r>
              <a:rPr lang="en-US" dirty="0" smtClean="0"/>
              <a:t> are normal in only 4% of cases)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FFFF"/>
                </a:solidFill>
              </a:rPr>
              <a:t>Not in those who present with isolated headache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Series of 73 patients with CVT of &lt; 30 days: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26% of those who presented with isolated headache had normal D-</a:t>
            </a:r>
            <a:r>
              <a:rPr lang="en-US" dirty="0" err="1" smtClean="0"/>
              <a:t>dimer</a:t>
            </a:r>
            <a:r>
              <a:rPr lang="en-US" dirty="0" smtClean="0"/>
              <a:t> concentrations.</a:t>
            </a:r>
          </a:p>
          <a:p>
            <a:pPr eaLnBrk="1" hangingPunct="1"/>
            <a:r>
              <a:rPr lang="en-US" dirty="0" err="1" smtClean="0">
                <a:solidFill>
                  <a:srgbClr val="CC3300"/>
                </a:solidFill>
              </a:rPr>
              <a:t>Crassard</a:t>
            </a:r>
            <a:r>
              <a:rPr lang="en-US" dirty="0" smtClean="0">
                <a:solidFill>
                  <a:srgbClr val="CC3300"/>
                </a:solidFill>
              </a:rPr>
              <a:t>  et al :Stroke 2005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Prothrombotic</a:t>
            </a:r>
            <a:r>
              <a:rPr lang="en-US" dirty="0" smtClean="0"/>
              <a:t> W/U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Factor V Leiden mutation</a:t>
            </a:r>
          </a:p>
          <a:p>
            <a:r>
              <a:rPr lang="en-US" dirty="0" err="1" smtClean="0"/>
              <a:t>Prothrombin</a:t>
            </a:r>
            <a:r>
              <a:rPr lang="en-US" dirty="0" smtClean="0"/>
              <a:t> G20210A  mutation</a:t>
            </a:r>
          </a:p>
          <a:p>
            <a:r>
              <a:rPr lang="en-US" dirty="0" smtClean="0"/>
              <a:t>Deficiencies of protein C, S, or </a:t>
            </a:r>
            <a:r>
              <a:rPr lang="en-US" dirty="0" err="1" smtClean="0"/>
              <a:t>antithrombin</a:t>
            </a:r>
            <a:endParaRPr lang="en-US" dirty="0" smtClean="0"/>
          </a:p>
          <a:p>
            <a:pPr lvl="1"/>
            <a:r>
              <a:rPr lang="en-US" dirty="0" smtClean="0"/>
              <a:t>difficult to interpret during treatment with </a:t>
            </a:r>
            <a:r>
              <a:rPr lang="en-US" dirty="0" err="1" smtClean="0"/>
              <a:t>warfarin</a:t>
            </a:r>
            <a:endParaRPr lang="en-US" dirty="0" smtClean="0"/>
          </a:p>
          <a:p>
            <a:r>
              <a:rPr lang="en-US" dirty="0" err="1" smtClean="0"/>
              <a:t>Hyperhomocysteinemia</a:t>
            </a:r>
            <a:endParaRPr lang="en-US" dirty="0" smtClean="0"/>
          </a:p>
          <a:p>
            <a:r>
              <a:rPr lang="en-US" dirty="0" smtClean="0"/>
              <a:t>Elevated factor VIII</a:t>
            </a:r>
          </a:p>
          <a:p>
            <a:r>
              <a:rPr lang="en-US" dirty="0" smtClean="0"/>
              <a:t>APLA</a:t>
            </a:r>
          </a:p>
          <a:p>
            <a:pPr lvl="1"/>
            <a:r>
              <a:rPr lang="en-US" dirty="0" smtClean="0"/>
              <a:t>2 or more occasions at least 12 weeks apart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Treatment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 smtClean="0"/>
              <a:t>Treatment of CVT with anticoagulants has been controversial. </a:t>
            </a:r>
          </a:p>
          <a:p>
            <a:pPr eaLnBrk="1" hangingPunct="1"/>
            <a:r>
              <a:rPr lang="en-US" sz="2800" dirty="0" smtClean="0"/>
              <a:t>Anticoagulants -- prevent new venous infarcts, neurologic deterioration, and pulmonary embolism </a:t>
            </a:r>
          </a:p>
          <a:p>
            <a:pPr eaLnBrk="1" hangingPunct="1"/>
            <a:r>
              <a:rPr lang="en-US" sz="2800" dirty="0" smtClean="0"/>
              <a:t>But may also promote </a:t>
            </a:r>
            <a:r>
              <a:rPr lang="en-US" sz="2800" dirty="0" err="1" smtClean="0"/>
              <a:t>haemorrhages</a:t>
            </a:r>
            <a:r>
              <a:rPr lang="en-US" sz="2800" dirty="0" smtClean="0"/>
              <a:t>. </a:t>
            </a:r>
          </a:p>
          <a:p>
            <a:pPr eaLnBrk="1" hangingPunct="1"/>
            <a:r>
              <a:rPr lang="en-US" sz="2800" dirty="0" smtClean="0"/>
              <a:t>There have been two </a:t>
            </a:r>
            <a:r>
              <a:rPr lang="en-US" sz="2800" dirty="0" err="1" smtClean="0"/>
              <a:t>randomised</a:t>
            </a:r>
            <a:r>
              <a:rPr lang="en-US" sz="2800" dirty="0" smtClean="0"/>
              <a:t> controlled trials to date, one using </a:t>
            </a:r>
            <a:r>
              <a:rPr lang="en-US" sz="2800" dirty="0" err="1" smtClean="0"/>
              <a:t>unfractionated</a:t>
            </a:r>
            <a:r>
              <a:rPr lang="en-US" sz="2800" dirty="0" smtClean="0"/>
              <a:t> and the other low molecular weight heparin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Heparin treatment in sinus venous thrombosis.</a:t>
            </a:r>
            <a:br>
              <a:rPr lang="en-US" sz="3200" smtClean="0">
                <a:solidFill>
                  <a:schemeClr val="accent2"/>
                </a:solidFill>
              </a:rPr>
            </a:br>
            <a:r>
              <a:rPr lang="en-US" sz="3200" smtClean="0">
                <a:solidFill>
                  <a:schemeClr val="accent2"/>
                </a:solidFill>
              </a:rPr>
              <a:t>Einhäupl et al, Lancet 1991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Randomised</a:t>
            </a:r>
            <a:r>
              <a:rPr lang="en-US" dirty="0" smtClean="0"/>
              <a:t>, blinded (patient and observer), placebo-controlled study </a:t>
            </a:r>
          </a:p>
          <a:p>
            <a:pPr eaLnBrk="1" hangingPunct="1"/>
            <a:r>
              <a:rPr lang="en-US" dirty="0" smtClean="0"/>
              <a:t>20 patients (10 heparin, 10 placebo) 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Clinical course of  2 groups started to differ in favor of the heparin group after 3 days of treatment (p &lt; 0.05) and the difference remained significant (p &lt; 0.01) after 8 days of treatment.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After 3 months, </a:t>
            </a:r>
          </a:p>
          <a:p>
            <a:pPr lvl="1" eaLnBrk="1" hangingPunct="1"/>
            <a:r>
              <a:rPr lang="en-US" dirty="0" smtClean="0"/>
              <a:t>8 of the heparin-treated patients had a complete clinical recovery and 2 had slight residual neurological deficits. </a:t>
            </a:r>
          </a:p>
          <a:p>
            <a:pPr lvl="1" eaLnBrk="1" hangingPunct="1"/>
            <a:r>
              <a:rPr lang="en-US" dirty="0" smtClean="0"/>
              <a:t>Placebo -- only 1 patient had a complete recovery, 6 patients had neurological deficits, and 3 patients died (p less than 0.01).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102 patients</a:t>
            </a:r>
          </a:p>
          <a:p>
            <a:pPr eaLnBrk="1" hangingPunct="1"/>
            <a:r>
              <a:rPr lang="en-US" sz="2800" dirty="0" smtClean="0"/>
              <a:t>27 of these patients were treated with dose-adjusted, IV heparin after the ICH. </a:t>
            </a:r>
          </a:p>
          <a:p>
            <a:pPr eaLnBrk="1" hangingPunct="1"/>
            <a:r>
              <a:rPr lang="en-US" sz="2800" dirty="0" smtClean="0"/>
              <a:t>4 / 27   died (mortality 15%)</a:t>
            </a:r>
          </a:p>
          <a:p>
            <a:pPr eaLnBrk="1" hangingPunct="1"/>
            <a:r>
              <a:rPr lang="en-US" sz="2800" dirty="0" smtClean="0"/>
              <a:t>14 /27   patients completely recovered. </a:t>
            </a:r>
          </a:p>
          <a:p>
            <a:pPr eaLnBrk="1" hangingPunct="1"/>
            <a:r>
              <a:rPr lang="en-US" sz="2800" dirty="0" smtClean="0"/>
              <a:t>13 patients that did not receive heparin after ICH,</a:t>
            </a:r>
          </a:p>
          <a:p>
            <a:pPr lvl="1" eaLnBrk="1" hangingPunct="1"/>
            <a:r>
              <a:rPr lang="en-US" sz="2400" dirty="0" smtClean="0"/>
              <a:t> 9 died (mortality 69%) </a:t>
            </a:r>
          </a:p>
          <a:p>
            <a:pPr lvl="1" eaLnBrk="1" hangingPunct="1"/>
            <a:r>
              <a:rPr lang="en-US" sz="2400" dirty="0" smtClean="0"/>
              <a:t>3 patients completely recovered.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 </a:t>
            </a:r>
            <a:endParaRPr lang="en-US" sz="2800" dirty="0" smtClean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685800"/>
            <a:ext cx="7772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Retrospective study on the relation between heparin treatment and ICH in CVT patients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0198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Heparin treatment in sinus venous thrombosis.  </a:t>
            </a:r>
            <a:r>
              <a:rPr lang="en-US" dirty="0" err="1" smtClean="0">
                <a:solidFill>
                  <a:schemeClr val="accent2"/>
                </a:solidFill>
              </a:rPr>
              <a:t>Einhäupl</a:t>
            </a:r>
            <a:r>
              <a:rPr lang="en-US" dirty="0" smtClean="0">
                <a:solidFill>
                  <a:schemeClr val="accent2"/>
                </a:solidFill>
              </a:rPr>
              <a:t> et al, Lancet 1991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accent2"/>
                </a:solidFill>
              </a:rPr>
              <a:t>Heparin treatment in sinus venous thrombosis.</a:t>
            </a:r>
            <a:br>
              <a:rPr lang="en-US" sz="3200" dirty="0" smtClean="0">
                <a:solidFill>
                  <a:schemeClr val="accent2"/>
                </a:solidFill>
              </a:rPr>
            </a:br>
            <a:r>
              <a:rPr lang="en-US" sz="3200" dirty="0" err="1" smtClean="0">
                <a:solidFill>
                  <a:schemeClr val="accent2"/>
                </a:solidFill>
              </a:rPr>
              <a:t>Einhäupl</a:t>
            </a:r>
            <a:r>
              <a:rPr lang="en-US" sz="3200" dirty="0" smtClean="0">
                <a:solidFill>
                  <a:schemeClr val="accent2"/>
                </a:solidFill>
              </a:rPr>
              <a:t> et al, Lancet 1991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FFFFFF"/>
                </a:solidFill>
              </a:rPr>
              <a:t>Conclusion : anticoagulation with dose-adjusted intravenous heparin is an effective treatment in patients with CVT and that ICH is not a contraindication to heparin treatment in these patients.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685800"/>
            <a:ext cx="5835650" cy="59578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800" smtClean="0">
                <a:solidFill>
                  <a:schemeClr val="accent2"/>
                </a:solidFill>
              </a:rPr>
              <a:t>Randomized, placebo-controlled trial of anticoagulant treatment with LMWH for cerebral sinus thrombosis.</a:t>
            </a:r>
            <a:br>
              <a:rPr lang="en-US" sz="2800" smtClean="0">
                <a:solidFill>
                  <a:schemeClr val="accent2"/>
                </a:solidFill>
              </a:rPr>
            </a:br>
            <a:r>
              <a:rPr lang="en-US" sz="2800" smtClean="0">
                <a:solidFill>
                  <a:schemeClr val="accent2"/>
                </a:solidFill>
              </a:rPr>
              <a:t>de Bruijn et al, Stroke 1999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Double-blind, placebo-controlled multicenter trial </a:t>
            </a:r>
          </a:p>
          <a:p>
            <a:pPr eaLnBrk="1" hangingPunct="1"/>
            <a:r>
              <a:rPr lang="en-US" sz="2800" dirty="0" smtClean="0"/>
              <a:t>Subcutaneous </a:t>
            </a:r>
            <a:r>
              <a:rPr lang="en-US" sz="2800" dirty="0" err="1" smtClean="0"/>
              <a:t>nadroparin</a:t>
            </a:r>
            <a:r>
              <a:rPr lang="en-US" sz="2800" dirty="0" smtClean="0"/>
              <a:t> (180 anti-factor </a:t>
            </a:r>
            <a:r>
              <a:rPr lang="en-US" sz="2800" dirty="0" err="1" smtClean="0"/>
              <a:t>Xa</a:t>
            </a:r>
            <a:r>
              <a:rPr lang="en-US" sz="2800" dirty="0" smtClean="0"/>
              <a:t> units/kg per 24 hours) Vs placebo</a:t>
            </a:r>
          </a:p>
          <a:p>
            <a:pPr eaLnBrk="1" hangingPunct="1"/>
            <a:r>
              <a:rPr lang="en-US" sz="2800" dirty="0" smtClean="0"/>
              <a:t>Followed by 3 months of oral anticoagulants for patients allocated to </a:t>
            </a:r>
            <a:r>
              <a:rPr lang="en-US" sz="2800" dirty="0" err="1" smtClean="0"/>
              <a:t>nadroparin</a:t>
            </a:r>
            <a:r>
              <a:rPr lang="en-US" sz="2800" dirty="0" smtClean="0"/>
              <a:t> (open part)</a:t>
            </a:r>
          </a:p>
          <a:p>
            <a:pPr eaLnBrk="1" hangingPunct="1"/>
            <a:r>
              <a:rPr lang="en-US" sz="2800" dirty="0" smtClean="0"/>
              <a:t>60 patients</a:t>
            </a:r>
            <a:r>
              <a:rPr lang="en-US" sz="4000" dirty="0" smtClean="0"/>
              <a:t> 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After </a:t>
            </a:r>
            <a:r>
              <a:rPr lang="en-US" dirty="0" smtClean="0">
                <a:solidFill>
                  <a:srgbClr val="CC3300"/>
                </a:solidFill>
              </a:rPr>
              <a:t>3 wks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 6 of 30 patients (</a:t>
            </a:r>
            <a:r>
              <a:rPr lang="en-US" dirty="0" smtClean="0">
                <a:solidFill>
                  <a:srgbClr val="CC3300"/>
                </a:solidFill>
              </a:rPr>
              <a:t>20%)</a:t>
            </a:r>
            <a:r>
              <a:rPr lang="en-US" dirty="0" smtClean="0"/>
              <a:t> in the </a:t>
            </a:r>
            <a:r>
              <a:rPr lang="en-US" dirty="0" err="1" smtClean="0">
                <a:solidFill>
                  <a:srgbClr val="CC3300"/>
                </a:solidFill>
              </a:rPr>
              <a:t>nadroparin</a:t>
            </a:r>
            <a:r>
              <a:rPr lang="en-US" dirty="0" smtClean="0"/>
              <a:t> group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7 of 29 patients (</a:t>
            </a:r>
            <a:r>
              <a:rPr lang="en-US" dirty="0" smtClean="0">
                <a:solidFill>
                  <a:srgbClr val="800080"/>
                </a:solidFill>
              </a:rPr>
              <a:t>24%)</a:t>
            </a:r>
            <a:r>
              <a:rPr lang="en-US" dirty="0" smtClean="0"/>
              <a:t> in the</a:t>
            </a:r>
            <a:r>
              <a:rPr lang="en-US" dirty="0" smtClean="0">
                <a:solidFill>
                  <a:srgbClr val="800080"/>
                </a:solidFill>
              </a:rPr>
              <a:t> placebo </a:t>
            </a:r>
            <a:r>
              <a:rPr lang="en-US" dirty="0" smtClean="0"/>
              <a:t>group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     had poor outcome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After 12 wks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4 of 30 patients (</a:t>
            </a:r>
            <a:r>
              <a:rPr lang="en-US" dirty="0" smtClean="0">
                <a:solidFill>
                  <a:srgbClr val="CC3300"/>
                </a:solidFill>
              </a:rPr>
              <a:t>13%)</a:t>
            </a:r>
            <a:r>
              <a:rPr lang="en-US" dirty="0" smtClean="0"/>
              <a:t> in the </a:t>
            </a:r>
            <a:r>
              <a:rPr lang="en-US" dirty="0" err="1" smtClean="0"/>
              <a:t>nadroparin</a:t>
            </a:r>
            <a:r>
              <a:rPr lang="en-US" dirty="0" smtClean="0"/>
              <a:t> group </a:t>
            </a:r>
          </a:p>
          <a:p>
            <a:pPr lvl="1" eaLnBrk="1" hangingPunct="1">
              <a:lnSpc>
                <a:spcPct val="80000"/>
              </a:lnSpc>
            </a:pPr>
            <a:r>
              <a:rPr lang="en-US" dirty="0" smtClean="0"/>
              <a:t>6 of 29 (</a:t>
            </a:r>
            <a:r>
              <a:rPr lang="en-US" dirty="0" smtClean="0">
                <a:solidFill>
                  <a:srgbClr val="800080"/>
                </a:solidFill>
              </a:rPr>
              <a:t>21%)</a:t>
            </a:r>
            <a:r>
              <a:rPr lang="en-US" dirty="0" smtClean="0"/>
              <a:t> in the placebo group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dirty="0" smtClean="0"/>
              <a:t>      had poor outcome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No new symptomatic cerebral hemorrhages. 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1 patient in the </a:t>
            </a:r>
            <a:r>
              <a:rPr lang="en-US" dirty="0" err="1" smtClean="0"/>
              <a:t>nadroparin</a:t>
            </a:r>
            <a:r>
              <a:rPr lang="en-US" dirty="0" smtClean="0"/>
              <a:t> group had a major GI hemorrhage</a:t>
            </a:r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1 patient in the placebo group died from clinically suspected pulmonary embolism. </a:t>
            </a:r>
            <a:endParaRPr lang="en-US" sz="4000" dirty="0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UFH </a:t>
            </a:r>
            <a:r>
              <a:rPr lang="en-US" dirty="0" err="1" smtClean="0"/>
              <a:t>vs</a:t>
            </a:r>
            <a:r>
              <a:rPr lang="en-US" dirty="0" smtClean="0"/>
              <a:t> LMWH: Cochrane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Meta-analysis of 22 studies</a:t>
            </a:r>
          </a:p>
          <a:p>
            <a:r>
              <a:rPr lang="en-US" dirty="0" smtClean="0"/>
              <a:t>Lower risk with LMWH</a:t>
            </a:r>
          </a:p>
          <a:p>
            <a:pPr lvl="1"/>
            <a:r>
              <a:rPr lang="en-US" dirty="0" smtClean="0"/>
              <a:t>major hemorrhage (1.2% versus 2.1%)</a:t>
            </a:r>
          </a:p>
          <a:p>
            <a:pPr lvl="1"/>
            <a:r>
              <a:rPr lang="en-US" dirty="0" smtClean="0"/>
              <a:t>thrombotic complications (3.6% versus 5.4%)</a:t>
            </a:r>
          </a:p>
          <a:p>
            <a:pPr lvl="1"/>
            <a:r>
              <a:rPr lang="en-US" dirty="0" smtClean="0"/>
              <a:t>death (4.5% versus 6.0%)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</a:t>
            </a:r>
            <a:r>
              <a:rPr lang="en-US" dirty="0" err="1" smtClean="0"/>
              <a:t>Fibrinolytic</a:t>
            </a:r>
            <a:r>
              <a:rPr lang="en-US" dirty="0" smtClean="0"/>
              <a:t> therapy - if</a:t>
            </a:r>
          </a:p>
          <a:p>
            <a:pPr lvl="1"/>
            <a:r>
              <a:rPr lang="en-US" dirty="0" smtClean="0"/>
              <a:t>clinical deterioration continues despite anticoagulation </a:t>
            </a:r>
          </a:p>
          <a:p>
            <a:pPr lvl="1"/>
            <a:r>
              <a:rPr lang="en-US" dirty="0" smtClean="0"/>
              <a:t>patient has elevated ICP that evolves despite other </a:t>
            </a:r>
            <a:r>
              <a:rPr lang="en-US" dirty="0" err="1" smtClean="0"/>
              <a:t>rx</a:t>
            </a:r>
            <a:endParaRPr lang="en-US" dirty="0" smtClean="0"/>
          </a:p>
          <a:p>
            <a:pPr lvl="1"/>
            <a:r>
              <a:rPr lang="en-US" dirty="0" smtClean="0"/>
              <a:t>ICH in 17%, Clinical worsening in 5%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Mechanical </a:t>
            </a:r>
            <a:r>
              <a:rPr lang="en-US" dirty="0" err="1" smtClean="0"/>
              <a:t>thrombectomy</a:t>
            </a:r>
            <a:endParaRPr lang="en-US" dirty="0" smtClean="0"/>
          </a:p>
          <a:p>
            <a:pPr lvl="1"/>
            <a:r>
              <a:rPr lang="en-US" dirty="0" smtClean="0"/>
              <a:t>usually used in conjunction with local </a:t>
            </a:r>
            <a:r>
              <a:rPr lang="en-US" dirty="0" err="1" smtClean="0"/>
              <a:t>fibrinolytic</a:t>
            </a:r>
            <a:r>
              <a:rPr lang="en-US" dirty="0" smtClean="0"/>
              <a:t> </a:t>
            </a:r>
            <a:r>
              <a:rPr lang="en-US" dirty="0" err="1" smtClean="0"/>
              <a:t>rx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 err="1" smtClean="0">
                <a:solidFill>
                  <a:srgbClr val="CC3300"/>
                </a:solidFill>
              </a:rPr>
              <a:t>Decompressive</a:t>
            </a:r>
            <a:r>
              <a:rPr lang="en-US" sz="3200" dirty="0" smtClean="0">
                <a:solidFill>
                  <a:srgbClr val="CC3300"/>
                </a:solidFill>
              </a:rPr>
              <a:t> </a:t>
            </a:r>
            <a:r>
              <a:rPr lang="en-US" sz="3200" dirty="0" err="1" smtClean="0">
                <a:solidFill>
                  <a:srgbClr val="CC3300"/>
                </a:solidFill>
              </a:rPr>
              <a:t>craniectomy</a:t>
            </a:r>
            <a:endParaRPr lang="en-US" sz="3200" dirty="0" smtClean="0">
              <a:solidFill>
                <a:srgbClr val="CC3300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562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dirty="0" smtClean="0"/>
              <a:t>Among 13 patients with severe CVT who underwent </a:t>
            </a:r>
            <a:r>
              <a:rPr lang="en-US" dirty="0" err="1" smtClean="0"/>
              <a:t>decompressive</a:t>
            </a:r>
            <a:r>
              <a:rPr lang="en-US" dirty="0" smtClean="0"/>
              <a:t> </a:t>
            </a:r>
            <a:r>
              <a:rPr lang="en-US" dirty="0" err="1" smtClean="0"/>
              <a:t>craniectomy</a:t>
            </a:r>
            <a:r>
              <a:rPr lang="en-US" dirty="0" smtClean="0"/>
              <a:t>, 11 (84.6%) achieved a favorable outcome (</a:t>
            </a:r>
            <a:r>
              <a:rPr lang="en-US" dirty="0" err="1" smtClean="0"/>
              <a:t>mRS</a:t>
            </a:r>
            <a:r>
              <a:rPr lang="en-US" dirty="0" smtClean="0"/>
              <a:t> score ≤3)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Indications for </a:t>
            </a:r>
            <a:r>
              <a:rPr lang="en-US" sz="2800" dirty="0" err="1" smtClean="0"/>
              <a:t>decompressive</a:t>
            </a:r>
            <a:r>
              <a:rPr lang="en-US" sz="2800" dirty="0" smtClean="0"/>
              <a:t> </a:t>
            </a:r>
            <a:r>
              <a:rPr lang="en-US" sz="2800" dirty="0" err="1" smtClean="0"/>
              <a:t>craniectomy</a:t>
            </a:r>
            <a:r>
              <a:rPr lang="en-US" sz="2800" dirty="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 smtClean="0"/>
              <a:t> deterioration of level of consciousness with  venous infarction/ bleeding with mass effect and midline shift</a:t>
            </a:r>
          </a:p>
          <a:p>
            <a:pPr>
              <a:lnSpc>
                <a:spcPct val="80000"/>
              </a:lnSpc>
            </a:pPr>
            <a:r>
              <a:rPr lang="en-US" sz="2600" dirty="0" smtClean="0"/>
              <a:t>Necessitates </a:t>
            </a:r>
            <a:r>
              <a:rPr lang="en-US" sz="2600" dirty="0" err="1" smtClean="0"/>
              <a:t>perioperative</a:t>
            </a:r>
            <a:r>
              <a:rPr lang="en-US" sz="2600" dirty="0" smtClean="0"/>
              <a:t> withholding of anticoagulation </a:t>
            </a:r>
          </a:p>
          <a:p>
            <a:pPr>
              <a:lnSpc>
                <a:spcPct val="80000"/>
              </a:lnSpc>
            </a:pPr>
            <a:endParaRPr lang="en-US" sz="26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4800" y="56388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Coutinho</a:t>
            </a:r>
            <a:r>
              <a:rPr lang="en-US" dirty="0" smtClean="0"/>
              <a:t> JM et al. </a:t>
            </a:r>
            <a:r>
              <a:rPr lang="en-US" dirty="0" err="1" smtClean="0"/>
              <a:t>Decompressive</a:t>
            </a:r>
            <a:r>
              <a:rPr lang="en-US" dirty="0" smtClean="0"/>
              <a:t> </a:t>
            </a:r>
            <a:r>
              <a:rPr lang="en-US" dirty="0" err="1" smtClean="0"/>
              <a:t>hemicraniectomy</a:t>
            </a:r>
            <a:r>
              <a:rPr lang="en-US" dirty="0" smtClean="0"/>
              <a:t> in cerebral sinus thrombosis: consecutive case series and review of the literature. Stroke. 2009;40:2233–2235.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EFNS guideline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Small subgroup of patients who deteriorate especially in the presence of large intracerebral haemorrhages, decompressive craniectomy might be an alternative treatment option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>Raised intracranial pressure Rx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Raising the head off the bed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Treatment with glycerol or </a:t>
            </a:r>
            <a:r>
              <a:rPr lang="en-US" sz="2800" dirty="0" err="1" smtClean="0"/>
              <a:t>mannitol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Sedation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Hyperventilation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No indication for steroids having a benefit, even in patients with </a:t>
            </a:r>
            <a:r>
              <a:rPr lang="en-US" sz="2800" dirty="0" err="1" smtClean="0"/>
              <a:t>parenchymal</a:t>
            </a:r>
            <a:r>
              <a:rPr lang="en-US" sz="2800" dirty="0" smtClean="0"/>
              <a:t> lesions.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              </a:t>
            </a:r>
            <a:r>
              <a:rPr lang="en-US" sz="2400" dirty="0" err="1" smtClean="0"/>
              <a:t>Bousse</a:t>
            </a:r>
            <a:r>
              <a:rPr lang="en-US" sz="2400" dirty="0" smtClean="0"/>
              <a:t> et </a:t>
            </a:r>
            <a:r>
              <a:rPr lang="en-US" sz="2400" dirty="0" err="1" smtClean="0"/>
              <a:t>al,Lancet</a:t>
            </a:r>
            <a:r>
              <a:rPr lang="en-US" sz="2400" dirty="0" smtClean="0"/>
              <a:t> neurology 2007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               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IIH like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No RCTs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LP and CSF removal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Acetazolamide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Monitor VA/ VF</a:t>
            </a:r>
          </a:p>
          <a:p>
            <a:pPr>
              <a:lnSpc>
                <a:spcPct val="90000"/>
              </a:lnSpc>
            </a:pPr>
            <a:r>
              <a:rPr lang="en-US" sz="2800" dirty="0" err="1" smtClean="0"/>
              <a:t>Lumbo</a:t>
            </a:r>
            <a:r>
              <a:rPr lang="en-US" sz="2800" dirty="0" smtClean="0"/>
              <a:t>-peritoneal shunt, Optic N sheath fenestration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Steroids not useful</a:t>
            </a:r>
          </a:p>
          <a:p>
            <a:pPr>
              <a:lnSpc>
                <a:spcPct val="90000"/>
              </a:lnSpc>
            </a:pP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Antibiotics</a:t>
            </a:r>
          </a:p>
          <a:p>
            <a:pPr lvl="1"/>
            <a:r>
              <a:rPr lang="en-US" dirty="0" smtClean="0"/>
              <a:t>Surgical drainage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AEDs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Patients who present with seizures should receive antiepileptic drugs because they are at risk of recurrence.</a:t>
            </a:r>
          </a:p>
          <a:p>
            <a:pPr eaLnBrk="1" hangingPunct="1"/>
            <a:r>
              <a:rPr lang="en-US" dirty="0" smtClean="0"/>
              <a:t>Risk of occurrence of seizures in patients without seizures on admission is very low, except for patients with </a:t>
            </a:r>
            <a:r>
              <a:rPr lang="en-US" dirty="0" err="1" smtClean="0"/>
              <a:t>parenchymal</a:t>
            </a:r>
            <a:r>
              <a:rPr lang="en-US" dirty="0" smtClean="0"/>
              <a:t> lesions on admission.</a:t>
            </a:r>
          </a:p>
          <a:p>
            <a:pPr eaLnBrk="1" hangingPunct="1">
              <a:buNone/>
            </a:pPr>
            <a:endParaRPr lang="en-US" dirty="0" smtClean="0"/>
          </a:p>
          <a:p>
            <a:pPr eaLnBrk="1" hangingPunct="1">
              <a:buNone/>
            </a:pPr>
            <a:r>
              <a:rPr lang="en-US" dirty="0" smtClean="0"/>
              <a:t>Ferro et al 2003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243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10244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304800"/>
            <a:ext cx="4038600" cy="5821363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err="1" smtClean="0"/>
              <a:t>Frontopolar</a:t>
            </a:r>
            <a:r>
              <a:rPr lang="en-US" sz="2400" dirty="0" smtClean="0"/>
              <a:t> [1]</a:t>
            </a:r>
          </a:p>
          <a:p>
            <a:pPr eaLnBrk="1" hangingPunct="1"/>
            <a:r>
              <a:rPr lang="en-US" sz="2400" dirty="0" smtClean="0"/>
              <a:t>Anterior frontal [2]</a:t>
            </a:r>
          </a:p>
          <a:p>
            <a:pPr eaLnBrk="1" hangingPunct="1"/>
            <a:r>
              <a:rPr lang="en-US" sz="2400" dirty="0" smtClean="0"/>
              <a:t>Posterior frontal [3] </a:t>
            </a:r>
          </a:p>
          <a:p>
            <a:pPr eaLnBrk="1" hangingPunct="1"/>
            <a:r>
              <a:rPr lang="en-US" sz="2400" dirty="0" err="1" smtClean="0"/>
              <a:t>Trolard</a:t>
            </a:r>
            <a:r>
              <a:rPr lang="en-US" sz="2400" dirty="0" smtClean="0"/>
              <a:t> vein [superior </a:t>
            </a:r>
            <a:r>
              <a:rPr lang="en-US" sz="2400" dirty="0" err="1" smtClean="0"/>
              <a:t>anastomotic</a:t>
            </a:r>
            <a:r>
              <a:rPr lang="en-US" sz="2400" dirty="0" smtClean="0"/>
              <a:t> vein] [4]</a:t>
            </a:r>
          </a:p>
          <a:p>
            <a:pPr eaLnBrk="1" hangingPunct="1"/>
            <a:r>
              <a:rPr lang="en-US" sz="2400" dirty="0" smtClean="0"/>
              <a:t>Anterior parietal veins [5] </a:t>
            </a:r>
          </a:p>
          <a:p>
            <a:pPr eaLnBrk="1" hangingPunct="1"/>
            <a:r>
              <a:rPr lang="en-US" sz="2400" dirty="0" smtClean="0"/>
              <a:t>Superficial middle cerebral vein] [6]</a:t>
            </a:r>
          </a:p>
          <a:p>
            <a:pPr eaLnBrk="1" hangingPunct="1"/>
            <a:r>
              <a:rPr lang="en-US" sz="2400" dirty="0" smtClean="0"/>
              <a:t> </a:t>
            </a:r>
            <a:r>
              <a:rPr lang="en-US" sz="2400" dirty="0" err="1" smtClean="0"/>
              <a:t>Labbe</a:t>
            </a:r>
            <a:r>
              <a:rPr lang="en-US" sz="2400" dirty="0" smtClean="0"/>
              <a:t>´ vein [7]</a:t>
            </a:r>
          </a:p>
        </p:txBody>
      </p:sp>
      <p:pic>
        <p:nvPicPr>
          <p:cNvPr id="10245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589088"/>
            <a:ext cx="4495800" cy="3559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EFNS guideline -AED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Prophylactic antiepileptic therapy may be an therapeutic option in patients with  FND and focal </a:t>
            </a:r>
            <a:r>
              <a:rPr lang="en-US" dirty="0" err="1" smtClean="0"/>
              <a:t>parenchymal</a:t>
            </a:r>
            <a:r>
              <a:rPr lang="en-US" dirty="0" smtClean="0"/>
              <a:t> lesions on admission CT/MRI.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optimal duration of treatment for patients with seizures is unclear.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AHA/ ASA 2011 guideline - oral AC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lnSpcReduction="10000"/>
          </a:bodyPr>
          <a:lstStyle/>
          <a:p>
            <a:pPr eaLnBrk="1" hangingPunct="1"/>
            <a:endParaRPr lang="en-US" sz="2800" dirty="0" smtClean="0"/>
          </a:p>
          <a:p>
            <a:r>
              <a:rPr lang="en-US" sz="2800" dirty="0" smtClean="0"/>
              <a:t>Provoked CVT (associated with a transient risk factor): OAC for 3 to 6 months, with a target INR of 2.0 to 3.0</a:t>
            </a:r>
          </a:p>
          <a:p>
            <a:r>
              <a:rPr lang="en-US" sz="2800" dirty="0" smtClean="0"/>
              <a:t>Unprovoked CVT:  OAC for 6 to 12 months</a:t>
            </a:r>
          </a:p>
          <a:p>
            <a:r>
              <a:rPr lang="en-US" sz="2800" dirty="0" smtClean="0"/>
              <a:t>Indefinite OAC for</a:t>
            </a:r>
          </a:p>
          <a:p>
            <a:pPr lvl="1"/>
            <a:r>
              <a:rPr lang="en-US" dirty="0" smtClean="0"/>
              <a:t>recurrent CVT</a:t>
            </a:r>
          </a:p>
          <a:p>
            <a:pPr lvl="1"/>
            <a:r>
              <a:rPr lang="en-US" dirty="0" smtClean="0"/>
              <a:t>VTE after CVT</a:t>
            </a:r>
          </a:p>
          <a:p>
            <a:pPr lvl="1"/>
            <a:r>
              <a:rPr lang="en-US" dirty="0" smtClean="0"/>
              <a:t>first CVT with severe </a:t>
            </a:r>
            <a:r>
              <a:rPr lang="en-US" dirty="0" err="1" smtClean="0"/>
              <a:t>thrombophilia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homozygous </a:t>
            </a:r>
            <a:r>
              <a:rPr lang="en-US" dirty="0" err="1" smtClean="0"/>
              <a:t>prothrombin</a:t>
            </a:r>
            <a:r>
              <a:rPr lang="en-US" dirty="0" smtClean="0"/>
              <a:t> G20210A</a:t>
            </a:r>
          </a:p>
          <a:p>
            <a:pPr lvl="2"/>
            <a:r>
              <a:rPr lang="en-US" dirty="0" smtClean="0"/>
              <a:t>homozygous factor V Leiden</a:t>
            </a:r>
          </a:p>
          <a:p>
            <a:pPr lvl="2"/>
            <a:r>
              <a:rPr lang="en-US" dirty="0" smtClean="0"/>
              <a:t>deficiencies of protein C, protein S, or </a:t>
            </a:r>
            <a:r>
              <a:rPr lang="en-US" dirty="0" err="1" smtClean="0"/>
              <a:t>antithrombin</a:t>
            </a:r>
            <a:endParaRPr lang="en-US" dirty="0" smtClean="0"/>
          </a:p>
          <a:p>
            <a:pPr lvl="2"/>
            <a:r>
              <a:rPr lang="en-US" dirty="0" smtClean="0"/>
              <a:t>combined </a:t>
            </a:r>
            <a:r>
              <a:rPr lang="en-US" dirty="0" err="1" smtClean="0"/>
              <a:t>thrombophilia</a:t>
            </a:r>
            <a:r>
              <a:rPr lang="en-US" dirty="0" smtClean="0"/>
              <a:t> defects </a:t>
            </a:r>
          </a:p>
          <a:p>
            <a:pPr lvl="2"/>
            <a:r>
              <a:rPr lang="en-US" dirty="0" err="1" smtClean="0"/>
              <a:t>antiphospholipid</a:t>
            </a:r>
            <a:r>
              <a:rPr lang="en-US" dirty="0" smtClean="0"/>
              <a:t> syndrome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Prognosis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>
                <a:solidFill>
                  <a:srgbClr val="3D2FF7"/>
                </a:solidFill>
              </a:rPr>
              <a:t>Francesco et al, Natural history of cerebral vein thrombosis: a systematic review, Blood 2006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1980-2005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19 studies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1488 patients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Overall mortality rate at the end of follow-up was </a:t>
            </a:r>
            <a:r>
              <a:rPr lang="en-US" sz="2800" dirty="0" smtClean="0">
                <a:solidFill>
                  <a:srgbClr val="CC3300"/>
                </a:solidFill>
              </a:rPr>
              <a:t>9.4%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At 12 or more months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972 (</a:t>
            </a:r>
            <a:r>
              <a:rPr lang="en-US" dirty="0" smtClean="0">
                <a:solidFill>
                  <a:srgbClr val="CC3300"/>
                </a:solidFill>
              </a:rPr>
              <a:t>88.3%</a:t>
            </a:r>
            <a:r>
              <a:rPr lang="en-US" dirty="0" smtClean="0"/>
              <a:t> ; range, 54.2%-97.1%) had a complete or partial </a:t>
            </a:r>
            <a:r>
              <a:rPr lang="en-US" dirty="0" smtClean="0">
                <a:solidFill>
                  <a:srgbClr val="CC3300"/>
                </a:solidFill>
              </a:rPr>
              <a:t>recovery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107 (</a:t>
            </a:r>
            <a:r>
              <a:rPr lang="en-US" dirty="0" smtClean="0">
                <a:solidFill>
                  <a:srgbClr val="CC3300"/>
                </a:solidFill>
              </a:rPr>
              <a:t>9.7%;</a:t>
            </a:r>
            <a:r>
              <a:rPr lang="en-US" dirty="0" smtClean="0"/>
              <a:t> range, 0%-45.8%) had a </a:t>
            </a:r>
            <a:r>
              <a:rPr lang="en-US" dirty="0" smtClean="0">
                <a:solidFill>
                  <a:srgbClr val="CC3300"/>
                </a:solidFill>
              </a:rPr>
              <a:t>poor outcome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85800"/>
            <a:ext cx="8229600" cy="58975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sz="2800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3300"/>
                </a:solidFill>
              </a:rPr>
              <a:t>5.6%</a:t>
            </a:r>
            <a:r>
              <a:rPr lang="en-US" sz="2800" dirty="0" smtClean="0"/>
              <a:t> of patients died during the </a:t>
            </a:r>
            <a:r>
              <a:rPr lang="en-US" sz="2800" dirty="0" smtClean="0">
                <a:solidFill>
                  <a:srgbClr val="CC3300"/>
                </a:solidFill>
              </a:rPr>
              <a:t>acute phase-</a:t>
            </a:r>
            <a:r>
              <a:rPr lang="en-US" sz="2800" dirty="0" smtClean="0"/>
              <a:t>- due to cerebral </a:t>
            </a:r>
            <a:r>
              <a:rPr lang="en-US" sz="2800" dirty="0" err="1" smtClean="0"/>
              <a:t>herniation</a:t>
            </a: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>
                <a:solidFill>
                  <a:srgbClr val="CC3300"/>
                </a:solidFill>
              </a:rPr>
              <a:t>9.4%</a:t>
            </a:r>
            <a:r>
              <a:rPr lang="en-US" sz="2800" dirty="0" smtClean="0"/>
              <a:t> of patients had died at the end of the</a:t>
            </a:r>
            <a:r>
              <a:rPr lang="en-US" sz="2800" dirty="0" smtClean="0">
                <a:solidFill>
                  <a:srgbClr val="CC3300"/>
                </a:solidFill>
              </a:rPr>
              <a:t> follow-up</a:t>
            </a:r>
            <a:r>
              <a:rPr lang="en-US" sz="2800" dirty="0" smtClean="0"/>
              <a:t> period -- due to underlying conditions such as cancer </a:t>
            </a:r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Most surviving patients recovered completely or had only mild functional or cognitive deficit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Recanalization</a:t>
            </a:r>
            <a:endParaRPr lang="en-US" dirty="0" smtClean="0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52400" y="1912938"/>
            <a:ext cx="8991600" cy="49450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 difference in the rate of </a:t>
            </a:r>
            <a:r>
              <a:rPr lang="en-US" dirty="0" err="1" smtClean="0"/>
              <a:t>recanalization</a:t>
            </a:r>
            <a:r>
              <a:rPr lang="en-US" dirty="0" smtClean="0"/>
              <a:t> at 3 months and at one year of follow-up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Recanalization</a:t>
            </a:r>
            <a:r>
              <a:rPr lang="en-US" dirty="0" smtClean="0"/>
              <a:t> occurs only within the first months following CVT and not thereafter, irrespective of anticoagulation. </a:t>
            </a:r>
          </a:p>
          <a:p>
            <a:pPr eaLnBrk="1" hangingPunct="1"/>
            <a:r>
              <a:rPr lang="en-US" dirty="0" smtClean="0"/>
              <a:t>No correlation between </a:t>
            </a:r>
            <a:r>
              <a:rPr lang="en-US" dirty="0" err="1" smtClean="0"/>
              <a:t>recanalization</a:t>
            </a:r>
            <a:r>
              <a:rPr lang="en-US" dirty="0" smtClean="0"/>
              <a:t> and clinical outcome  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CC3300"/>
                </a:solidFill>
              </a:rPr>
              <a:t>                     </a:t>
            </a:r>
            <a:r>
              <a:rPr lang="en-US" sz="2800" dirty="0" err="1" smtClean="0">
                <a:solidFill>
                  <a:srgbClr val="CC3300"/>
                </a:solidFill>
              </a:rPr>
              <a:t>Strupp</a:t>
            </a:r>
            <a:r>
              <a:rPr lang="en-US" sz="2800" dirty="0" smtClean="0">
                <a:solidFill>
                  <a:srgbClr val="CC3300"/>
                </a:solidFill>
              </a:rPr>
              <a:t> et al 2002,Stolz et al 2004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Prognostic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967" y="1981200"/>
            <a:ext cx="8976049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Francesco et al, Blood 2006</a:t>
            </a:r>
          </a:p>
        </p:txBody>
      </p:sp>
      <p:pic>
        <p:nvPicPr>
          <p:cNvPr id="59395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752600"/>
            <a:ext cx="91440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4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Special situations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CVT in pregnancy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acute </a:t>
            </a:r>
            <a:r>
              <a:rPr lang="en-US" dirty="0" err="1" smtClean="0"/>
              <a:t>rx</a:t>
            </a:r>
            <a:r>
              <a:rPr lang="en-US" dirty="0" smtClean="0"/>
              <a:t> LMWH preferred over UFH</a:t>
            </a:r>
          </a:p>
          <a:p>
            <a:endParaRPr lang="en-US" dirty="0" smtClean="0"/>
          </a:p>
          <a:p>
            <a:r>
              <a:rPr lang="en-US" dirty="0" smtClean="0"/>
              <a:t>Continue LMWH throughout pregnancy</a:t>
            </a:r>
          </a:p>
          <a:p>
            <a:r>
              <a:rPr lang="en-US" dirty="0" smtClean="0"/>
              <a:t>Continue LMWH/ OAC till 6 weeks postpartum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85800" y="5943600"/>
            <a:ext cx="2765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AHA/ ASA 2011 guidelines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6477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en-US" dirty="0" smtClean="0">
              <a:solidFill>
                <a:srgbClr val="CC330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CC3300"/>
                </a:solidFill>
              </a:rPr>
              <a:t>Risk of future pregnancies in women with CVT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dirty="0" smtClean="0"/>
              <a:t>CVT and even pregnancy related or </a:t>
            </a:r>
            <a:r>
              <a:rPr lang="en-US" sz="2400" dirty="0" err="1" smtClean="0"/>
              <a:t>puerperium</a:t>
            </a:r>
            <a:r>
              <a:rPr lang="en-US" sz="2400" dirty="0" smtClean="0"/>
              <a:t>-related CVT are not a contraindication for future pregnancies. 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  <a:buNone/>
            </a:pPr>
            <a:r>
              <a:rPr lang="en-US" sz="2400" dirty="0" smtClean="0"/>
              <a:t>Prophylaxis with LMWH during future pregnancies and the postpartum period is </a:t>
            </a:r>
            <a:r>
              <a:rPr lang="en-US" sz="2400" i="1" dirty="0" smtClean="0"/>
              <a:t>probably</a:t>
            </a:r>
            <a:r>
              <a:rPr lang="en-US" sz="2400" dirty="0" smtClean="0"/>
              <a:t> recommended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5791200"/>
            <a:ext cx="2765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AHA/ ASA 2011 guidelines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Neonatal CVT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Maternal gestational risk factors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-- pre-</a:t>
            </a:r>
            <a:r>
              <a:rPr lang="en-US" sz="2800" dirty="0" err="1" smtClean="0"/>
              <a:t>eclampsia</a:t>
            </a: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-- diabetes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75% of neonates have  acute illness at the time of diagnosis, mostly dehydration, cardiac defects, sepsis, or meningitis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Neonatal CVT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Most common presenting symptoms are seizures 2/3  and respiratory distress or </a:t>
            </a:r>
            <a:r>
              <a:rPr lang="en-US" sz="2800" dirty="0" err="1" smtClean="0"/>
              <a:t>apnoea</a:t>
            </a:r>
            <a:r>
              <a:rPr lang="en-US" sz="2800" dirty="0" smtClean="0"/>
              <a:t> 1/3</a:t>
            </a:r>
          </a:p>
          <a:p>
            <a:pPr eaLnBrk="1" hangingPunct="1"/>
            <a:r>
              <a:rPr lang="en-US" sz="2800" dirty="0" smtClean="0"/>
              <a:t>Other symptoms include poor feeding, weight loss, acidosis, </a:t>
            </a:r>
            <a:r>
              <a:rPr lang="en-US" sz="2800" dirty="0" err="1" smtClean="0"/>
              <a:t>hypotonia</a:t>
            </a:r>
            <a:r>
              <a:rPr lang="en-US" sz="2800" dirty="0" smtClean="0"/>
              <a:t>, and lethargy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As in adults, the superior </a:t>
            </a:r>
            <a:r>
              <a:rPr lang="en-US" sz="2800" dirty="0" err="1" smtClean="0"/>
              <a:t>sagittal</a:t>
            </a:r>
            <a:r>
              <a:rPr lang="en-US" sz="2800" dirty="0" smtClean="0"/>
              <a:t> sinus and lateral sinuses are the most typically involved </a:t>
            </a:r>
          </a:p>
          <a:p>
            <a:pPr eaLnBrk="1" hangingPunct="1"/>
            <a:r>
              <a:rPr lang="en-US" sz="2800" dirty="0" smtClean="0"/>
              <a:t>Straight sinus and deep venous system are more commonly involved (about one-third of cases)</a:t>
            </a:r>
          </a:p>
          <a:p>
            <a:pPr eaLnBrk="1" hangingPunct="1"/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Infarct on </a:t>
            </a:r>
            <a:r>
              <a:rPr lang="en-US" sz="2800" dirty="0" err="1" smtClean="0"/>
              <a:t>neuroimaging</a:t>
            </a:r>
            <a:r>
              <a:rPr lang="en-US" sz="2800" dirty="0" smtClean="0"/>
              <a:t> in 40–60% of cases with a </a:t>
            </a:r>
            <a:r>
              <a:rPr lang="en-US" sz="2800" u="sng" dirty="0" smtClean="0"/>
              <a:t>very common </a:t>
            </a:r>
            <a:r>
              <a:rPr lang="en-US" sz="2800" dirty="0" err="1" smtClean="0"/>
              <a:t>haemorrhagic</a:t>
            </a:r>
            <a:r>
              <a:rPr lang="en-US" sz="2800" dirty="0" smtClean="0"/>
              <a:t> component and an </a:t>
            </a:r>
            <a:r>
              <a:rPr lang="en-US" sz="2800" dirty="0" err="1" smtClean="0"/>
              <a:t>intraventricular</a:t>
            </a:r>
            <a:r>
              <a:rPr lang="en-US" sz="2800" dirty="0" smtClean="0"/>
              <a:t> </a:t>
            </a:r>
            <a:r>
              <a:rPr lang="en-US" sz="2800" dirty="0" err="1" smtClean="0"/>
              <a:t>haemorrhage</a:t>
            </a:r>
            <a:r>
              <a:rPr lang="en-US" sz="2800" dirty="0" smtClean="0"/>
              <a:t> in 20% of cases.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79% of children were left with some degree of       impairment, 41% with seizures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Neonatal CVT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Symptomatic </a:t>
            </a:r>
            <a:r>
              <a:rPr lang="en-US" sz="2400" dirty="0" err="1" smtClean="0"/>
              <a:t>rx</a:t>
            </a:r>
            <a:r>
              <a:rPr lang="en-US" sz="2400" dirty="0" smtClean="0"/>
              <a:t> important </a:t>
            </a:r>
          </a:p>
          <a:p>
            <a:pPr lvl="1"/>
            <a:r>
              <a:rPr lang="en-US" sz="2200" dirty="0" smtClean="0"/>
              <a:t>rehydration</a:t>
            </a:r>
          </a:p>
          <a:p>
            <a:pPr lvl="1"/>
            <a:r>
              <a:rPr lang="en-US" sz="2200" dirty="0" smtClean="0"/>
              <a:t>antibiotics for suspected sepsis</a:t>
            </a:r>
          </a:p>
          <a:p>
            <a:pPr lvl="1"/>
            <a:r>
              <a:rPr lang="en-US" sz="2200" dirty="0" smtClean="0"/>
              <a:t>antiepileptic drugs</a:t>
            </a:r>
          </a:p>
          <a:p>
            <a:pPr lvl="1"/>
            <a:r>
              <a:rPr lang="en-US" sz="2200" dirty="0" smtClean="0"/>
              <a:t>cardiac surgery for some cardiac malformations.</a:t>
            </a:r>
          </a:p>
          <a:p>
            <a:endParaRPr lang="en-US" dirty="0" smtClean="0"/>
          </a:p>
          <a:p>
            <a:r>
              <a:rPr lang="en-US" dirty="0" smtClean="0"/>
              <a:t>Treatment with LMWH or UFH may be considered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5791200"/>
            <a:ext cx="27658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AHA/ ASA 2011 guidelines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CVT in elderly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ISCVT  -- 8·2% of the pts were  65 years or older.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Less frequent isolated intracranial hypertension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More frequent depressed consciousness and mental status changes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Carcinoma was more frequent as a cause.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Prognosis was worse with 49% of patients dead or dependent at the end of follow-up.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Because of increased risk of further thrombotic events -- anticoagulation for more than 6 months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smtClean="0"/>
              <a:t>Recommendations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4163" y="228600"/>
            <a:ext cx="8527517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0"/>
            <a:ext cx="8686800" cy="6858000"/>
          </a:xfrm>
        </p:spPr>
      </p:pic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1828800" y="3733800"/>
            <a:ext cx="1981200" cy="15240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V="1">
            <a:off x="2057400" y="381000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 flipV="1">
            <a:off x="762000" y="502920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V="1">
            <a:off x="2819400" y="50292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 flipV="1">
            <a:off x="685800" y="-228600"/>
            <a:ext cx="7772400" cy="228600"/>
          </a:xfrm>
        </p:spPr>
        <p:txBody>
          <a:bodyPr>
            <a:normAutofit fontScale="90000"/>
          </a:bodyPr>
          <a:lstStyle/>
          <a:p>
            <a:pPr eaLnBrk="1" hangingPunct="1"/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9144000" cy="5867400"/>
          </a:xfrm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  <a:cs typeface="Arial" charset="0"/>
              </a:rPr>
              <a:t> </a:t>
            </a:r>
            <a:r>
              <a:rPr lang="en-US" b="1" u="sng" smtClean="0">
                <a:latin typeface="Arial" charset="0"/>
                <a:cs typeface="Arial" charset="0"/>
              </a:rPr>
              <a:t>HEPARIN</a:t>
            </a:r>
            <a:r>
              <a:rPr lang="en-US" smtClean="0">
                <a:latin typeface="Arial" charset="0"/>
                <a:cs typeface="Arial" charset="0"/>
              </a:rPr>
              <a:t> 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Loading dose: 80 U/kg IV bolus f/b 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                           infusion  18 U/kg/h IV</a:t>
            </a:r>
          </a:p>
          <a:p>
            <a:pPr eaLnBrk="1" hangingPunct="1"/>
            <a:r>
              <a:rPr lang="en-US" sz="2800" smtClean="0">
                <a:latin typeface="Arial" charset="0"/>
                <a:cs typeface="Arial" charset="0"/>
              </a:rPr>
              <a:t> aPTT checked q6h &amp; adjust dose as follows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&lt;1.2 times control: 80 U/kg bolus with increase 4 U/kg/h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1.2-1.5 times : 40 U/kg bolus with increase of 2 U/kg/h</a:t>
            </a:r>
          </a:p>
          <a:p>
            <a:pPr eaLnBrk="1" hangingPunct="1">
              <a:buFontTx/>
              <a:buNone/>
            </a:pPr>
            <a:r>
              <a:rPr lang="en-US" sz="2800" smtClean="0">
                <a:solidFill>
                  <a:srgbClr val="CC3300"/>
                </a:solidFill>
                <a:latin typeface="Arial" charset="0"/>
                <a:cs typeface="Arial" charset="0"/>
              </a:rPr>
              <a:t>1.5-2.3 times control: No change in infusion rate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2.3-3 times control: Decrease rate by 2 U/kg/h</a:t>
            </a:r>
          </a:p>
          <a:p>
            <a:pPr eaLnBrk="1" hangingPunct="1">
              <a:buFontTx/>
              <a:buNone/>
            </a:pPr>
            <a:r>
              <a:rPr lang="en-US" sz="2800" smtClean="0">
                <a:latin typeface="Arial" charset="0"/>
                <a:cs typeface="Arial" charset="0"/>
              </a:rPr>
              <a:t>&gt;3 times control: Hold infusion for 1 h and decrease rate by 3 U/kg/h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SCTIMST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Jan 2004 to Jan 2011</a:t>
            </a:r>
          </a:p>
          <a:p>
            <a:r>
              <a:rPr lang="en-US" dirty="0" smtClean="0"/>
              <a:t>40 patients</a:t>
            </a:r>
          </a:p>
          <a:p>
            <a:r>
              <a:rPr lang="en-US" dirty="0" smtClean="0"/>
              <a:t>Age range was 13 to 62 years (mean 37 years)</a:t>
            </a:r>
          </a:p>
          <a:p>
            <a:r>
              <a:rPr lang="en-US" dirty="0" smtClean="0"/>
              <a:t>Headache (81%), seizures (79%), </a:t>
            </a:r>
            <a:r>
              <a:rPr lang="en-US" dirty="0" err="1" smtClean="0"/>
              <a:t>papilloedema</a:t>
            </a:r>
            <a:r>
              <a:rPr lang="en-US" dirty="0" smtClean="0"/>
              <a:t>(63%), focal motor deficits (35%), and altered </a:t>
            </a:r>
            <a:r>
              <a:rPr lang="en-US" dirty="0" err="1" smtClean="0"/>
              <a:t>sensorium</a:t>
            </a:r>
            <a:r>
              <a:rPr lang="en-US" dirty="0" smtClean="0"/>
              <a:t> (6%)</a:t>
            </a:r>
          </a:p>
          <a:p>
            <a:r>
              <a:rPr lang="en-US" dirty="0" err="1" smtClean="0"/>
              <a:t>Hyperhomocystinemia</a:t>
            </a:r>
            <a:r>
              <a:rPr lang="en-US" dirty="0" smtClean="0"/>
              <a:t> (23%), systemic and central nervous system infection (18%), dehydration (13%), oral contraceptive pill use (3%), postpartum state (2%), genetic </a:t>
            </a:r>
            <a:r>
              <a:rPr lang="en-US" dirty="0" err="1" smtClean="0"/>
              <a:t>thrombophilia</a:t>
            </a:r>
            <a:r>
              <a:rPr lang="en-US" dirty="0" smtClean="0"/>
              <a:t> (2%)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SCTIMST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patients received therapeutic anticoagulation</a:t>
            </a:r>
          </a:p>
          <a:p>
            <a:r>
              <a:rPr lang="en-US" dirty="0" smtClean="0"/>
              <a:t>81% patients responded well</a:t>
            </a:r>
          </a:p>
          <a:p>
            <a:r>
              <a:rPr lang="en-US" dirty="0" smtClean="0"/>
              <a:t>No death was recorded</a:t>
            </a:r>
          </a:p>
          <a:p>
            <a:r>
              <a:rPr lang="en-US" dirty="0" smtClean="0"/>
              <a:t>Focal motor deficits and hemorrhagic infarctions were independent predictors of unfavorable outcome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7200" smtClean="0">
                <a:latin typeface="Monotype Corsiva" pitchFamily="66" charset="0"/>
              </a:rPr>
              <a:t>Thank you</a:t>
            </a:r>
          </a:p>
        </p:txBody>
      </p:sp>
      <p:graphicFrame>
        <p:nvGraphicFramePr>
          <p:cNvPr id="3074" name="Object 5"/>
          <p:cNvGraphicFramePr>
            <a:graphicFrameLocks noChangeAspect="1"/>
          </p:cNvGraphicFramePr>
          <p:nvPr>
            <p:ph type="subTitle" idx="1"/>
          </p:nvPr>
        </p:nvGraphicFramePr>
        <p:xfrm>
          <a:off x="6223000" y="3352800"/>
          <a:ext cx="2921000" cy="3505200"/>
        </p:xfrm>
        <a:graphic>
          <a:graphicData uri="http://schemas.openxmlformats.org/presentationml/2006/ole">
            <p:oleObj spid="_x0000_s6146" name="Bitmap Image" r:id="rId4" imgW="1714739" imgH="2057143" progId="PBrush">
              <p:embed/>
            </p:oleObj>
          </a:graphicData>
        </a:graphic>
      </p:graphicFrame>
      <p:graphicFrame>
        <p:nvGraphicFramePr>
          <p:cNvPr id="3075" name="Object 6"/>
          <p:cNvGraphicFramePr>
            <a:graphicFrameLocks noChangeAspect="1"/>
          </p:cNvGraphicFramePr>
          <p:nvPr/>
        </p:nvGraphicFramePr>
        <p:xfrm>
          <a:off x="0" y="0"/>
          <a:ext cx="2667000" cy="3200400"/>
        </p:xfrm>
        <a:graphic>
          <a:graphicData uri="http://schemas.openxmlformats.org/presentationml/2006/ole">
            <p:oleObj spid="_x0000_s6147" name="Bitmap Image" r:id="rId5" imgW="1714739" imgH="2057143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References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Cerebral venous thrombosis: an update,   </a:t>
            </a:r>
            <a:r>
              <a:rPr lang="en-US" sz="2800" dirty="0" err="1" smtClean="0"/>
              <a:t>Bousse</a:t>
            </a:r>
            <a:r>
              <a:rPr lang="en-US" sz="2800" dirty="0" smtClean="0"/>
              <a:t> et al,</a:t>
            </a:r>
            <a:r>
              <a:rPr lang="fr-FR" sz="2800" dirty="0" smtClean="0"/>
              <a:t> Lancet </a:t>
            </a:r>
            <a:r>
              <a:rPr lang="fr-FR" sz="2800" dirty="0" err="1" smtClean="0"/>
              <a:t>Neurol</a:t>
            </a:r>
            <a:r>
              <a:rPr lang="fr-FR" sz="2800" dirty="0" smtClean="0"/>
              <a:t> 2007; 6: 162–70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Natural history of cerebral vein thrombosis: a systematic review, Francesco </a:t>
            </a:r>
            <a:r>
              <a:rPr lang="en-US" sz="2800" dirty="0" err="1" smtClean="0"/>
              <a:t>Dentali</a:t>
            </a:r>
            <a:r>
              <a:rPr lang="en-US" sz="2800" dirty="0" smtClean="0"/>
              <a:t>, Blood 2006,vol 108,no 4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Prognosis of Cerebral Vein and Dural Sinus Thrombosis Results of the International Study on Cerebral Vein and Dural Sinus Thrombosis (ISCVT)  Ferro et </a:t>
            </a:r>
            <a:r>
              <a:rPr lang="en-US" sz="2800" dirty="0" err="1" smtClean="0"/>
              <a:t>al,Stroke</a:t>
            </a:r>
            <a:r>
              <a:rPr lang="en-US" sz="2800" dirty="0" smtClean="0"/>
              <a:t> 2004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Diagnosis and Management of Cerebral Venous Thrombosis, </a:t>
            </a:r>
            <a:r>
              <a:rPr lang="en-US" sz="2800" dirty="0" err="1" smtClean="0"/>
              <a:t>Saposnik</a:t>
            </a:r>
            <a:r>
              <a:rPr lang="en-US" sz="2800" dirty="0" smtClean="0"/>
              <a:t> et al. Stroke. 2011</a:t>
            </a:r>
          </a:p>
          <a:p>
            <a:pPr eaLnBrk="1" hangingPunct="1">
              <a:lnSpc>
                <a:spcPct val="80000"/>
              </a:lnSpc>
            </a:pPr>
            <a:endParaRPr lang="fr-FR" sz="2800" dirty="0" smtClean="0"/>
          </a:p>
          <a:p>
            <a:pPr eaLnBrk="1" hangingPunct="1">
              <a:lnSpc>
                <a:spcPct val="8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Endovascular </a:t>
            </a:r>
            <a:r>
              <a:rPr lang="en-US" sz="2800" dirty="0" err="1" smtClean="0"/>
              <a:t>Thrombectomy</a:t>
            </a:r>
            <a:r>
              <a:rPr lang="en-US" sz="2800" dirty="0" smtClean="0"/>
              <a:t> and </a:t>
            </a:r>
            <a:r>
              <a:rPr lang="en-US" sz="2800" dirty="0" err="1" smtClean="0"/>
              <a:t>Thrombolysis</a:t>
            </a:r>
            <a:r>
              <a:rPr lang="en-US" sz="2800" dirty="0" smtClean="0"/>
              <a:t> for </a:t>
            </a:r>
            <a:r>
              <a:rPr lang="en-US" sz="2800" dirty="0" err="1" smtClean="0"/>
              <a:t>SevereCerebral</a:t>
            </a:r>
            <a:r>
              <a:rPr lang="en-US" sz="2800" dirty="0" smtClean="0"/>
              <a:t> Sinus Thrombosis-A Prospective Study Jan </a:t>
            </a:r>
            <a:r>
              <a:rPr lang="en-US" sz="2800" dirty="0" err="1" smtClean="0"/>
              <a:t>Stam</a:t>
            </a:r>
            <a:r>
              <a:rPr lang="en-US" sz="2800" dirty="0" smtClean="0"/>
              <a:t> et al: Stroke 2008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Randomized, placebo-controlled trial of anticoagulant treatment with LMWH for cerebral sinus thrombosis. de </a:t>
            </a:r>
            <a:r>
              <a:rPr lang="en-US" sz="2800" dirty="0" err="1" smtClean="0"/>
              <a:t>Bruijn</a:t>
            </a:r>
            <a:r>
              <a:rPr lang="en-US" sz="2800" dirty="0" smtClean="0"/>
              <a:t> et al, Stroke 1999</a:t>
            </a:r>
          </a:p>
          <a:p>
            <a:pPr>
              <a:lnSpc>
                <a:spcPct val="90000"/>
              </a:lnSpc>
            </a:pPr>
            <a:r>
              <a:rPr lang="en-US" sz="2800" dirty="0" smtClean="0"/>
              <a:t>Keller et al: </a:t>
            </a:r>
            <a:r>
              <a:rPr lang="en-US" sz="2800" dirty="0" err="1" smtClean="0"/>
              <a:t>Decompressive</a:t>
            </a:r>
            <a:r>
              <a:rPr lang="en-US" sz="2800" dirty="0" smtClean="0"/>
              <a:t> </a:t>
            </a:r>
            <a:r>
              <a:rPr lang="en-US" sz="2800" dirty="0" err="1" smtClean="0"/>
              <a:t>craniectomy</a:t>
            </a:r>
            <a:r>
              <a:rPr lang="en-US" sz="2800" dirty="0" smtClean="0"/>
              <a:t> in severe cerebral venous and </a:t>
            </a:r>
            <a:r>
              <a:rPr lang="en-US" sz="2800" dirty="0" err="1" smtClean="0"/>
              <a:t>dural</a:t>
            </a:r>
            <a:r>
              <a:rPr lang="en-US" sz="2800" dirty="0" smtClean="0"/>
              <a:t> sinus thrombosis. </a:t>
            </a:r>
            <a:r>
              <a:rPr lang="en-US" sz="2800" dirty="0" err="1" smtClean="0"/>
              <a:t>Acta</a:t>
            </a:r>
            <a:r>
              <a:rPr lang="en-US" sz="2800" dirty="0" smtClean="0"/>
              <a:t> </a:t>
            </a:r>
            <a:r>
              <a:rPr lang="en-US" sz="2800" dirty="0" err="1" smtClean="0"/>
              <a:t>Neurochir</a:t>
            </a:r>
            <a:r>
              <a:rPr lang="en-US" sz="2800" dirty="0" smtClean="0"/>
              <a:t> Suppl. 2005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447800"/>
            <a:ext cx="7426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Most common symptom in patient with CVT is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2819400"/>
            <a:ext cx="267496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400" dirty="0" smtClean="0"/>
              <a:t>Seizure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Headache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Motor weakness</a:t>
            </a:r>
          </a:p>
          <a:p>
            <a:pPr marL="342900" indent="-342900">
              <a:buAutoNum type="alphaUcPeriod"/>
            </a:pPr>
            <a:r>
              <a:rPr lang="en-US" sz="2400" dirty="0" smtClean="0"/>
              <a:t>Ataxia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1447800"/>
            <a:ext cx="8713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Most common venous sinus to be </a:t>
            </a:r>
            <a:r>
              <a:rPr lang="en-US" sz="2800" dirty="0" err="1" smtClean="0"/>
              <a:t>thrombosed</a:t>
            </a:r>
            <a:r>
              <a:rPr lang="en-US" sz="2800" dirty="0" smtClean="0"/>
              <a:t> in CVT is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143000" y="2819400"/>
            <a:ext cx="42884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A.   Superior </a:t>
            </a:r>
            <a:r>
              <a:rPr lang="en-US" sz="2800" dirty="0" err="1" smtClean="0"/>
              <a:t>sagittal</a:t>
            </a:r>
            <a:r>
              <a:rPr lang="en-US" sz="2800" dirty="0" smtClean="0"/>
              <a:t> sinus.</a:t>
            </a:r>
          </a:p>
          <a:p>
            <a:r>
              <a:rPr lang="en-US" sz="2800" dirty="0" smtClean="0"/>
              <a:t>B.   Inferior </a:t>
            </a:r>
            <a:r>
              <a:rPr lang="en-US" sz="2800" dirty="0" err="1" smtClean="0"/>
              <a:t>sagittal</a:t>
            </a:r>
            <a:r>
              <a:rPr lang="en-US" sz="2800" dirty="0" smtClean="0"/>
              <a:t> sinus.</a:t>
            </a:r>
          </a:p>
          <a:p>
            <a:r>
              <a:rPr lang="en-US" sz="2800" dirty="0" smtClean="0"/>
              <a:t>C.  </a:t>
            </a:r>
            <a:r>
              <a:rPr lang="en-US" sz="2800" dirty="0" err="1" smtClean="0"/>
              <a:t>Labbé’s</a:t>
            </a:r>
            <a:r>
              <a:rPr lang="en-US" sz="2800" dirty="0" smtClean="0"/>
              <a:t> vein.</a:t>
            </a:r>
          </a:p>
          <a:p>
            <a:r>
              <a:rPr lang="en-US" sz="2800" dirty="0" smtClean="0"/>
              <a:t>D.   Internal cerebral vein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1000" y="990600"/>
            <a:ext cx="83367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MRI of a young woman shows swelling and  </a:t>
            </a:r>
          </a:p>
          <a:p>
            <a:r>
              <a:rPr lang="en-US" sz="2800" dirty="0" smtClean="0"/>
              <a:t>T2 prolongation of the bilateral thalami and basal </a:t>
            </a:r>
          </a:p>
          <a:p>
            <a:r>
              <a:rPr lang="en-US" sz="2800" dirty="0" smtClean="0"/>
              <a:t>ganglia, consistent with infarction. Which of the </a:t>
            </a:r>
          </a:p>
          <a:p>
            <a:r>
              <a:rPr lang="en-US" sz="2800" dirty="0" smtClean="0"/>
              <a:t>following venous structures is probably </a:t>
            </a:r>
            <a:r>
              <a:rPr lang="en-US" sz="2800" dirty="0" err="1" smtClean="0"/>
              <a:t>thrombosed</a:t>
            </a:r>
            <a:r>
              <a:rPr lang="en-US" sz="2800" dirty="0" smtClean="0"/>
              <a:t>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276600"/>
            <a:ext cx="428848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A.   Superior </a:t>
            </a:r>
            <a:r>
              <a:rPr lang="en-US" sz="2800" dirty="0" err="1" smtClean="0"/>
              <a:t>sagittal</a:t>
            </a:r>
            <a:r>
              <a:rPr lang="en-US" sz="2800" dirty="0" smtClean="0"/>
              <a:t> sinus.</a:t>
            </a:r>
          </a:p>
          <a:p>
            <a:r>
              <a:rPr lang="en-US" sz="2800" dirty="0" smtClean="0"/>
              <a:t>B.   Inferior </a:t>
            </a:r>
            <a:r>
              <a:rPr lang="en-US" sz="2800" dirty="0" err="1" smtClean="0"/>
              <a:t>sagittal</a:t>
            </a:r>
            <a:r>
              <a:rPr lang="en-US" sz="2800" dirty="0" smtClean="0"/>
              <a:t> sinus.</a:t>
            </a:r>
          </a:p>
          <a:p>
            <a:r>
              <a:rPr lang="en-US" sz="2800" dirty="0" smtClean="0"/>
              <a:t>C.  </a:t>
            </a:r>
            <a:r>
              <a:rPr lang="en-US" sz="2800" dirty="0" err="1" smtClean="0"/>
              <a:t>Labbé’s</a:t>
            </a:r>
            <a:r>
              <a:rPr lang="en-US" sz="2800" dirty="0" smtClean="0"/>
              <a:t> vein.</a:t>
            </a:r>
          </a:p>
          <a:p>
            <a:r>
              <a:rPr lang="en-US" sz="2800" dirty="0" smtClean="0"/>
              <a:t>D.   Internal cerebral vein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143000"/>
            <a:ext cx="7391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Which of the following conditions in a patient with  single episode of CVT is an indication for indefinite OAC?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895600"/>
            <a:ext cx="7229736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n-US" sz="2800" dirty="0" smtClean="0"/>
              <a:t>APLA syndrome</a:t>
            </a:r>
          </a:p>
          <a:p>
            <a:pPr marL="342900" indent="-342900">
              <a:buAutoNum type="alphaUcPeriod"/>
            </a:pPr>
            <a:r>
              <a:rPr lang="en-US" sz="2800" dirty="0" err="1" smtClean="0"/>
              <a:t>Hyperhomocystinemia</a:t>
            </a:r>
            <a:endParaRPr lang="en-US" sz="2800" dirty="0" smtClean="0"/>
          </a:p>
          <a:p>
            <a:pPr marL="342900" indent="-342900">
              <a:buAutoNum type="alphaUcPeriod"/>
            </a:pPr>
            <a:r>
              <a:rPr lang="en-US" sz="2800" dirty="0" smtClean="0"/>
              <a:t>Heterozygous Factor V mutation</a:t>
            </a:r>
          </a:p>
          <a:p>
            <a:pPr marL="342900" indent="-342900">
              <a:buAutoNum type="alphaUcPeriod"/>
            </a:pPr>
            <a:r>
              <a:rPr lang="en-US" sz="2800" dirty="0" smtClean="0"/>
              <a:t>Heterozygous </a:t>
            </a:r>
            <a:r>
              <a:rPr lang="en-US" sz="2800" dirty="0" err="1" smtClean="0"/>
              <a:t>Prothrombin</a:t>
            </a:r>
            <a:r>
              <a:rPr lang="en-US" sz="2800" dirty="0" smtClean="0"/>
              <a:t> 20210 mutation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18">
      <a:dk1>
        <a:srgbClr val="FFFFFF"/>
      </a:dk1>
      <a:lt1>
        <a:srgbClr val="000000"/>
      </a:lt1>
      <a:dk2>
        <a:srgbClr val="FFFFFF"/>
      </a:dk2>
      <a:lt2>
        <a:srgbClr val="FFFFFF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391</TotalTime>
  <Words>2950</Words>
  <Application>Microsoft Office PowerPoint</Application>
  <PresentationFormat>On-screen Show (4:3)</PresentationFormat>
  <Paragraphs>559</Paragraphs>
  <Slides>99</Slides>
  <Notes>71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1" baseType="lpstr">
      <vt:lpstr>Flow</vt:lpstr>
      <vt:lpstr>Bitmap Image</vt:lpstr>
      <vt:lpstr>Cerebral Venous  Thrombosis</vt:lpstr>
      <vt:lpstr>Scheme</vt:lpstr>
      <vt:lpstr>Introduction</vt:lpstr>
      <vt:lpstr>Introduction</vt:lpstr>
      <vt:lpstr>Anatomy</vt:lpstr>
      <vt:lpstr>Slide 6</vt:lpstr>
      <vt:lpstr>Slide 7</vt:lpstr>
      <vt:lpstr>Slide 8</vt:lpstr>
      <vt:lpstr>Slide 9</vt:lpstr>
      <vt:lpstr>Slide 10</vt:lpstr>
      <vt:lpstr>  Epidemiology</vt:lpstr>
      <vt:lpstr>Etiology</vt:lpstr>
      <vt:lpstr>Etiology</vt:lpstr>
      <vt:lpstr>Slide 14</vt:lpstr>
      <vt:lpstr>Slide 15</vt:lpstr>
      <vt:lpstr>Slide 16</vt:lpstr>
      <vt:lpstr>Slide 17</vt:lpstr>
      <vt:lpstr>Rare causes (case reports)</vt:lpstr>
      <vt:lpstr>Factor XII C46T gene polymorphism and the risk of CVT </vt:lpstr>
      <vt:lpstr>Clinical features</vt:lpstr>
      <vt:lpstr>CLINICAL FEATURES </vt:lpstr>
      <vt:lpstr>Slide 22</vt:lpstr>
      <vt:lpstr>CLINICAL FEATURES </vt:lpstr>
      <vt:lpstr>CLINICAL FEATURES </vt:lpstr>
      <vt:lpstr>Topographic diagnosis</vt:lpstr>
      <vt:lpstr>CLINICAL FEATURES </vt:lpstr>
      <vt:lpstr>CLINICAL FEATURES </vt:lpstr>
      <vt:lpstr>Unusual presentations </vt:lpstr>
      <vt:lpstr> Headache as the only neurological sign of cerebral venous thrombosis: a series of 17 cases.   Cumurciuc et al, JNNP  2005</vt:lpstr>
      <vt:lpstr>Slide 30</vt:lpstr>
      <vt:lpstr>Diagnosis</vt:lpstr>
      <vt:lpstr>CT Brain</vt:lpstr>
      <vt:lpstr>Slide 33</vt:lpstr>
      <vt:lpstr>Slide 34</vt:lpstr>
      <vt:lpstr>Slide 35</vt:lpstr>
      <vt:lpstr>Slide 36</vt:lpstr>
      <vt:lpstr>Slide 37</vt:lpstr>
      <vt:lpstr>MRI Brain</vt:lpstr>
      <vt:lpstr>Acute thrombus in left sigmoid sinus (arrows)   T2 hypointense and T1 isointense</vt:lpstr>
      <vt:lpstr>Subacute thrombus—T1,T2 hyper</vt:lpstr>
      <vt:lpstr>Chronic thrombus—T1 hypo,CE</vt:lpstr>
      <vt:lpstr>MRV</vt:lpstr>
      <vt:lpstr>Slide 43</vt:lpstr>
      <vt:lpstr>Slide 44</vt:lpstr>
      <vt:lpstr>CT venogram</vt:lpstr>
      <vt:lpstr>Slide 46</vt:lpstr>
      <vt:lpstr>Idbaih et al. MRI of clot in CVT high diagnostic value of SWI . Stroke 2006</vt:lpstr>
      <vt:lpstr>Slide 48</vt:lpstr>
      <vt:lpstr>Slide 49</vt:lpstr>
      <vt:lpstr>    DWI</vt:lpstr>
      <vt:lpstr>D-dimer</vt:lpstr>
      <vt:lpstr>D-dimer</vt:lpstr>
      <vt:lpstr>Prothrombotic W/U</vt:lpstr>
      <vt:lpstr>Treatment</vt:lpstr>
      <vt:lpstr>Slide 55</vt:lpstr>
      <vt:lpstr>Heparin treatment in sinus venous thrombosis. Einhäupl et al, Lancet 1991</vt:lpstr>
      <vt:lpstr>Slide 57</vt:lpstr>
      <vt:lpstr>Slide 58</vt:lpstr>
      <vt:lpstr>Heparin treatment in sinus venous thrombosis. Einhäupl et al, Lancet 1991</vt:lpstr>
      <vt:lpstr>Randomized, placebo-controlled trial of anticoagulant treatment with LMWH for cerebral sinus thrombosis. de Bruijn et al, Stroke 1999</vt:lpstr>
      <vt:lpstr>Slide 61</vt:lpstr>
      <vt:lpstr>UFH vs LMWH: Cochrane review</vt:lpstr>
      <vt:lpstr>Other Rx</vt:lpstr>
      <vt:lpstr>Decompressive craniectomy</vt:lpstr>
      <vt:lpstr>EFNS guideline</vt:lpstr>
      <vt:lpstr>Raised intracranial pressure Rx</vt:lpstr>
      <vt:lpstr>IIH like presentation</vt:lpstr>
      <vt:lpstr>Slide 68</vt:lpstr>
      <vt:lpstr>AEDs</vt:lpstr>
      <vt:lpstr>EFNS guideline -AED</vt:lpstr>
      <vt:lpstr>AHA/ ASA 2011 guideline - oral AC</vt:lpstr>
      <vt:lpstr>Prognosis</vt:lpstr>
      <vt:lpstr>Francesco et al, Natural history of cerebral vein thrombosis: a systematic review, Blood 2006</vt:lpstr>
      <vt:lpstr>Slide 74</vt:lpstr>
      <vt:lpstr>Recanalization</vt:lpstr>
      <vt:lpstr>Slide 76</vt:lpstr>
      <vt:lpstr>Prognostic factors</vt:lpstr>
      <vt:lpstr>Francesco et al, Blood 2006</vt:lpstr>
      <vt:lpstr>Slide 79</vt:lpstr>
      <vt:lpstr>Special situations</vt:lpstr>
      <vt:lpstr>CVT in pregnancy</vt:lpstr>
      <vt:lpstr>Slide 82</vt:lpstr>
      <vt:lpstr>Neonatal CVT</vt:lpstr>
      <vt:lpstr>Neonatal CVT</vt:lpstr>
      <vt:lpstr>Slide 85</vt:lpstr>
      <vt:lpstr>Neonatal CVT</vt:lpstr>
      <vt:lpstr>CVT in elderly</vt:lpstr>
      <vt:lpstr>Recommendations</vt:lpstr>
      <vt:lpstr>Slide 89</vt:lpstr>
      <vt:lpstr>Slide 90</vt:lpstr>
      <vt:lpstr>SCTIMST data</vt:lpstr>
      <vt:lpstr>SCTIMST data</vt:lpstr>
      <vt:lpstr>Thank you</vt:lpstr>
      <vt:lpstr>References</vt:lpstr>
      <vt:lpstr>Slide 95</vt:lpstr>
      <vt:lpstr>Slide 96</vt:lpstr>
      <vt:lpstr>Slide 97</vt:lpstr>
      <vt:lpstr>Slide 98</vt:lpstr>
      <vt:lpstr>Slide 99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Cerebral Venous  Thrombosis</dc:title>
  <dc:creator/>
  <cp:lastModifiedBy>User</cp:lastModifiedBy>
  <cp:revision>49</cp:revision>
  <dcterms:created xsi:type="dcterms:W3CDTF">2006-08-16T00:00:00Z</dcterms:created>
  <dcterms:modified xsi:type="dcterms:W3CDTF">2006-12-31T19:42:02Z</dcterms:modified>
</cp:coreProperties>
</file>