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01" r:id="rId2"/>
    <p:sldId id="302" r:id="rId3"/>
    <p:sldId id="304" r:id="rId4"/>
    <p:sldId id="306" r:id="rId5"/>
    <p:sldId id="318" r:id="rId6"/>
    <p:sldId id="305" r:id="rId7"/>
    <p:sldId id="317" r:id="rId8"/>
    <p:sldId id="307" r:id="rId9"/>
    <p:sldId id="308" r:id="rId10"/>
    <p:sldId id="309" r:id="rId11"/>
    <p:sldId id="310" r:id="rId12"/>
    <p:sldId id="360" r:id="rId13"/>
    <p:sldId id="312" r:id="rId14"/>
    <p:sldId id="311" r:id="rId15"/>
    <p:sldId id="313" r:id="rId16"/>
    <p:sldId id="314" r:id="rId17"/>
    <p:sldId id="315" r:id="rId18"/>
    <p:sldId id="316" r:id="rId19"/>
    <p:sldId id="319" r:id="rId20"/>
    <p:sldId id="320" r:id="rId21"/>
    <p:sldId id="321" r:id="rId22"/>
    <p:sldId id="322" r:id="rId23"/>
    <p:sldId id="323" r:id="rId24"/>
    <p:sldId id="348" r:id="rId25"/>
    <p:sldId id="324" r:id="rId26"/>
    <p:sldId id="325" r:id="rId27"/>
    <p:sldId id="349" r:id="rId28"/>
    <p:sldId id="354" r:id="rId29"/>
    <p:sldId id="327" r:id="rId30"/>
    <p:sldId id="330" r:id="rId31"/>
    <p:sldId id="331" r:id="rId32"/>
    <p:sldId id="356" r:id="rId33"/>
    <p:sldId id="326" r:id="rId34"/>
    <p:sldId id="333" r:id="rId35"/>
    <p:sldId id="332" r:id="rId36"/>
    <p:sldId id="334" r:id="rId37"/>
    <p:sldId id="335" r:id="rId38"/>
    <p:sldId id="336" r:id="rId39"/>
    <p:sldId id="346" r:id="rId40"/>
    <p:sldId id="355" r:id="rId41"/>
    <p:sldId id="357" r:id="rId42"/>
    <p:sldId id="358" r:id="rId43"/>
    <p:sldId id="359" r:id="rId44"/>
    <p:sldId id="337" r:id="rId45"/>
    <p:sldId id="338" r:id="rId46"/>
    <p:sldId id="339" r:id="rId47"/>
    <p:sldId id="340" r:id="rId48"/>
    <p:sldId id="341" r:id="rId49"/>
    <p:sldId id="342" r:id="rId50"/>
    <p:sldId id="350" r:id="rId51"/>
    <p:sldId id="353" r:id="rId52"/>
    <p:sldId id="351" r:id="rId53"/>
    <p:sldId id="343" r:id="rId54"/>
    <p:sldId id="347" r:id="rId55"/>
    <p:sldId id="345" r:id="rId56"/>
    <p:sldId id="35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FF9933"/>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6953" autoAdjust="0"/>
  </p:normalViewPr>
  <p:slideViewPr>
    <p:cSldViewPr>
      <p:cViewPr>
        <p:scale>
          <a:sx n="60" d="100"/>
          <a:sy n="60" d="100"/>
        </p:scale>
        <p:origin x="-1434" y="-414"/>
      </p:cViewPr>
      <p:guideLst>
        <p:guide orient="horz" pos="2160"/>
        <p:guide pos="2880"/>
      </p:guideLst>
    </p:cSldViewPr>
  </p:slideViewPr>
  <p:outlineViewPr>
    <p:cViewPr>
      <p:scale>
        <a:sx n="33" d="100"/>
        <a:sy n="33" d="100"/>
      </p:scale>
      <p:origin x="42" y="4086"/>
    </p:cViewPr>
  </p:outlineViewPr>
  <p:notesTextViewPr>
    <p:cViewPr>
      <p:scale>
        <a:sx n="100" d="100"/>
        <a:sy n="100" d="100"/>
      </p:scale>
      <p:origin x="0" y="0"/>
    </p:cViewPr>
  </p:notesTextViewPr>
  <p:sorterViewPr>
    <p:cViewPr>
      <p:scale>
        <a:sx n="66" d="100"/>
        <a:sy n="66" d="100"/>
      </p:scale>
      <p:origin x="0" y="17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ED3D-1A36-4677-8560-EDCE6B80BB05}" type="datetimeFigureOut">
              <a:rPr lang="en-IN" smtClean="0"/>
              <a:pPr/>
              <a:t>16-08-2020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68E87-1BB4-4E2E-ABED-E101E22C8B3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228 cases of SE in 2 years</a:t>
            </a:r>
          </a:p>
          <a:p>
            <a:r>
              <a:rPr lang="en-US" dirty="0" smtClean="0"/>
              <a:t>Retrospective chart review</a:t>
            </a:r>
          </a:p>
          <a:p>
            <a:r>
              <a:rPr lang="en-US" dirty="0" smtClean="0"/>
              <a:t>81</a:t>
            </a:r>
            <a:r>
              <a:rPr lang="en-US" baseline="0" dirty="0" smtClean="0"/>
              <a:t> patients of prolonged seizure activity</a:t>
            </a:r>
          </a:p>
          <a:p>
            <a:r>
              <a:rPr lang="en-IN" sz="1200" kern="1200" baseline="0" dirty="0" smtClean="0">
                <a:solidFill>
                  <a:schemeClr val="tx1"/>
                </a:solidFill>
                <a:latin typeface="+mn-lt"/>
                <a:ea typeface="+mn-ea"/>
                <a:cs typeface="+mn-cs"/>
              </a:rPr>
              <a:t>Prolonged seizures (1 0- to 29-min seizure episodes) were defined as continuous seizure activity or intermittent seizure activity from which the patient did not regain consciousness, lasting 10-29 min. </a:t>
            </a:r>
          </a:p>
          <a:p>
            <a:endParaRPr lang="en-IN" dirty="0"/>
          </a:p>
        </p:txBody>
      </p:sp>
      <p:sp>
        <p:nvSpPr>
          <p:cNvPr id="4" name="Slide Number Placeholder 3"/>
          <p:cNvSpPr>
            <a:spLocks noGrp="1"/>
          </p:cNvSpPr>
          <p:nvPr>
            <p:ph type="sldNum" sz="quarter" idx="10"/>
          </p:nvPr>
        </p:nvSpPr>
        <p:spPr/>
        <p:txBody>
          <a:bodyPr/>
          <a:lstStyle/>
          <a:p>
            <a:fld id="{C1568E87-1BB4-4E2E-ABED-E101E22C8B3F}" type="slidenum">
              <a:rPr lang="en-IN" smtClean="0"/>
              <a:pPr/>
              <a:t>11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smtClean="0">
                <a:solidFill>
                  <a:schemeClr val="tx1"/>
                </a:solidFill>
                <a:latin typeface="+mn-lt"/>
                <a:ea typeface="+mn-ea"/>
                <a:cs typeface="+mn-cs"/>
              </a:rPr>
              <a:t>By assuming that the transition from seizures to status </a:t>
            </a:r>
            <a:r>
              <a:rPr lang="en-IN" sz="1200" kern="1200" baseline="0" dirty="0" err="1" smtClean="0">
                <a:solidFill>
                  <a:schemeClr val="tx1"/>
                </a:solidFill>
                <a:latin typeface="+mn-lt"/>
                <a:ea typeface="+mn-ea"/>
                <a:cs typeface="+mn-cs"/>
              </a:rPr>
              <a:t>epilepticus</a:t>
            </a:r>
            <a:r>
              <a:rPr lang="en-IN" sz="1200" kern="1200" baseline="0" dirty="0" smtClean="0">
                <a:solidFill>
                  <a:schemeClr val="tx1"/>
                </a:solidFill>
                <a:latin typeface="+mn-lt"/>
                <a:ea typeface="+mn-ea"/>
                <a:cs typeface="+mn-cs"/>
              </a:rPr>
              <a:t> can be modelled by a single exponential curve, the time constant of this</a:t>
            </a:r>
          </a:p>
          <a:p>
            <a:r>
              <a:rPr lang="en-IN" sz="1200" kern="1200" baseline="0" dirty="0" smtClean="0">
                <a:solidFill>
                  <a:schemeClr val="tx1"/>
                </a:solidFill>
                <a:latin typeface="+mn-lt"/>
                <a:ea typeface="+mn-ea"/>
                <a:cs typeface="+mn-cs"/>
              </a:rPr>
              <a:t>transformation is defined by the time point when 63% of patients have completed the transformation</a:t>
            </a:r>
            <a:endParaRPr lang="en-IN" dirty="0"/>
          </a:p>
        </p:txBody>
      </p:sp>
      <p:sp>
        <p:nvSpPr>
          <p:cNvPr id="4" name="Slide Number Placeholder 3"/>
          <p:cNvSpPr>
            <a:spLocks noGrp="1"/>
          </p:cNvSpPr>
          <p:nvPr>
            <p:ph type="sldNum" sz="quarter" idx="10"/>
          </p:nvPr>
        </p:nvSpPr>
        <p:spPr/>
        <p:txBody>
          <a:bodyPr/>
          <a:lstStyle/>
          <a:p>
            <a:fld id="{C1568E87-1BB4-4E2E-ABED-E101E22C8B3F}" type="slidenum">
              <a:rPr lang="en-IN" smtClean="0"/>
              <a:pPr/>
              <a:t>22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smtClean="0">
                <a:solidFill>
                  <a:schemeClr val="tx1"/>
                </a:solidFill>
                <a:latin typeface="+mn-lt"/>
                <a:ea typeface="+mn-ea"/>
                <a:cs typeface="+mn-cs"/>
              </a:rPr>
              <a:t>Top: after repeated seizures, the synaptic membrane of GABAA receptors forms </a:t>
            </a:r>
            <a:r>
              <a:rPr lang="en-IN" sz="1200" kern="1200" baseline="0" dirty="0" err="1" smtClean="0">
                <a:solidFill>
                  <a:schemeClr val="tx1"/>
                </a:solidFill>
                <a:latin typeface="+mn-lt"/>
                <a:ea typeface="+mn-ea"/>
                <a:cs typeface="+mn-cs"/>
              </a:rPr>
              <a:t>clathrin</a:t>
            </a:r>
            <a:r>
              <a:rPr lang="en-IN" sz="1200" kern="1200" baseline="0" dirty="0" smtClean="0">
                <a:solidFill>
                  <a:schemeClr val="tx1"/>
                </a:solidFill>
                <a:latin typeface="+mn-lt"/>
                <a:ea typeface="+mn-ea"/>
                <a:cs typeface="+mn-cs"/>
              </a:rPr>
              <a:t>-coated pits, which</a:t>
            </a:r>
          </a:p>
          <a:p>
            <a:r>
              <a:rPr lang="en-IN" sz="1200" kern="1200" baseline="0" dirty="0" smtClean="0">
                <a:solidFill>
                  <a:schemeClr val="tx1"/>
                </a:solidFill>
                <a:latin typeface="+mn-lt"/>
                <a:ea typeface="+mn-ea"/>
                <a:cs typeface="+mn-cs"/>
              </a:rPr>
              <a:t>internalise as </a:t>
            </a:r>
            <a:r>
              <a:rPr lang="en-IN" sz="1200" kern="1200" baseline="0" dirty="0" err="1" smtClean="0">
                <a:solidFill>
                  <a:schemeClr val="tx1"/>
                </a:solidFill>
                <a:latin typeface="+mn-lt"/>
                <a:ea typeface="+mn-ea"/>
                <a:cs typeface="+mn-cs"/>
              </a:rPr>
              <a:t>clathrin</a:t>
            </a:r>
            <a:r>
              <a:rPr lang="en-IN" sz="1200" kern="1200" baseline="0" dirty="0" smtClean="0">
                <a:solidFill>
                  <a:schemeClr val="tx1"/>
                </a:solidFill>
                <a:latin typeface="+mn-lt"/>
                <a:ea typeface="+mn-ea"/>
                <a:cs typeface="+mn-cs"/>
              </a:rPr>
              <a:t>-coated vesicles (C), inactivating the receptors because they are no longer within reach of the</a:t>
            </a:r>
          </a:p>
          <a:p>
            <a:r>
              <a:rPr lang="en-IN" sz="1200" kern="1200" baseline="0" dirty="0" smtClean="0">
                <a:solidFill>
                  <a:schemeClr val="tx1"/>
                </a:solidFill>
                <a:latin typeface="+mn-lt"/>
                <a:ea typeface="+mn-ea"/>
                <a:cs typeface="+mn-cs"/>
              </a:rPr>
              <a:t>neurotransmitter. These vesicles develop into </a:t>
            </a:r>
            <a:r>
              <a:rPr lang="en-IN" sz="1200" kern="1200" baseline="0" dirty="0" err="1" smtClean="0">
                <a:solidFill>
                  <a:schemeClr val="tx1"/>
                </a:solidFill>
                <a:latin typeface="+mn-lt"/>
                <a:ea typeface="+mn-ea"/>
                <a:cs typeface="+mn-cs"/>
              </a:rPr>
              <a:t>endosomes</a:t>
            </a:r>
            <a:r>
              <a:rPr lang="en-IN" sz="1200" kern="1200" baseline="0" dirty="0" smtClean="0">
                <a:solidFill>
                  <a:schemeClr val="tx1"/>
                </a:solidFill>
                <a:latin typeface="+mn-lt"/>
                <a:ea typeface="+mn-ea"/>
                <a:cs typeface="+mn-cs"/>
              </a:rPr>
              <a:t> (E), which can deliver the receptors to </a:t>
            </a:r>
            <a:r>
              <a:rPr lang="en-IN" sz="1200" kern="1200" baseline="0" dirty="0" err="1" smtClean="0">
                <a:solidFill>
                  <a:schemeClr val="tx1"/>
                </a:solidFill>
                <a:latin typeface="+mn-lt"/>
                <a:ea typeface="+mn-ea"/>
                <a:cs typeface="+mn-cs"/>
              </a:rPr>
              <a:t>lysosomes</a:t>
            </a:r>
            <a:r>
              <a:rPr lang="en-IN" sz="1200" kern="1200" baseline="0" dirty="0" smtClean="0">
                <a:solidFill>
                  <a:schemeClr val="tx1"/>
                </a:solidFill>
                <a:latin typeface="+mn-lt"/>
                <a:ea typeface="+mn-ea"/>
                <a:cs typeface="+mn-cs"/>
              </a:rPr>
              <a:t> (L)</a:t>
            </a:r>
          </a:p>
          <a:p>
            <a:r>
              <a:rPr lang="en-IN" sz="1200" kern="1200" baseline="0" dirty="0" smtClean="0">
                <a:solidFill>
                  <a:schemeClr val="tx1"/>
                </a:solidFill>
                <a:latin typeface="+mn-lt"/>
                <a:ea typeface="+mn-ea"/>
                <a:cs typeface="+mn-cs"/>
              </a:rPr>
              <a:t>where they are destroyed, or to the Golgi apparatus (G) from where they are recycled to the membrane. Bottom: by</a:t>
            </a:r>
          </a:p>
          <a:p>
            <a:r>
              <a:rPr lang="en-IN" sz="1200" kern="1200" baseline="0" dirty="0" smtClean="0">
                <a:solidFill>
                  <a:schemeClr val="tx1"/>
                </a:solidFill>
                <a:latin typeface="+mn-lt"/>
                <a:ea typeface="+mn-ea"/>
                <a:cs typeface="+mn-cs"/>
              </a:rPr>
              <a:t>contrast, in NMDA synapses, subunits are mobilised to the synaptic membrane and assemble into additional</a:t>
            </a:r>
          </a:p>
          <a:p>
            <a:r>
              <a:rPr lang="en-IN" sz="1200" kern="1200" baseline="0" dirty="0" smtClean="0">
                <a:solidFill>
                  <a:schemeClr val="tx1"/>
                </a:solidFill>
                <a:latin typeface="+mn-lt"/>
                <a:ea typeface="+mn-ea"/>
                <a:cs typeface="+mn-cs"/>
              </a:rPr>
              <a:t>receptors. As a result of this trafficking, the number of functional NMDA receptors per synapse increases whereas</a:t>
            </a:r>
          </a:p>
          <a:p>
            <a:r>
              <a:rPr lang="en-IN" sz="1200" kern="1200" baseline="0" dirty="0" smtClean="0">
                <a:solidFill>
                  <a:schemeClr val="tx1"/>
                </a:solidFill>
                <a:latin typeface="+mn-lt"/>
                <a:ea typeface="+mn-ea"/>
                <a:cs typeface="+mn-cs"/>
              </a:rPr>
              <a:t>the number of functional GABAA receptors decreases.59</a:t>
            </a:r>
            <a:endParaRPr lang="en-IN" dirty="0"/>
          </a:p>
        </p:txBody>
      </p:sp>
      <p:sp>
        <p:nvSpPr>
          <p:cNvPr id="4" name="Slide Number Placeholder 3"/>
          <p:cNvSpPr>
            <a:spLocks noGrp="1"/>
          </p:cNvSpPr>
          <p:nvPr>
            <p:ph type="sldNum" sz="quarter" idx="10"/>
          </p:nvPr>
        </p:nvSpPr>
        <p:spPr/>
        <p:txBody>
          <a:bodyPr/>
          <a:lstStyle/>
          <a:p>
            <a:fld id="{C1568E87-1BB4-4E2E-ABED-E101E22C8B3F}" type="slidenum">
              <a:rPr lang="en-IN" smtClean="0"/>
              <a:pPr/>
              <a:t>33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err="1" smtClean="0">
                <a:solidFill>
                  <a:schemeClr val="tx1"/>
                </a:solidFill>
                <a:latin typeface="+mn-lt"/>
                <a:ea typeface="+mn-ea"/>
                <a:cs typeface="+mn-cs"/>
              </a:rPr>
              <a:t>mIPSCs</a:t>
            </a:r>
            <a:r>
              <a:rPr lang="en-IN" sz="1200" kern="1200" baseline="0" dirty="0" smtClean="0">
                <a:solidFill>
                  <a:schemeClr val="tx1"/>
                </a:solidFill>
                <a:latin typeface="+mn-lt"/>
                <a:ea typeface="+mn-ea"/>
                <a:cs typeface="+mn-cs"/>
              </a:rPr>
              <a:t> from dentate </a:t>
            </a:r>
            <a:r>
              <a:rPr lang="en-IN" sz="1200" kern="1200" baseline="0" dirty="0" err="1" smtClean="0">
                <a:solidFill>
                  <a:schemeClr val="tx1"/>
                </a:solidFill>
                <a:latin typeface="+mn-lt"/>
                <a:ea typeface="+mn-ea"/>
                <a:cs typeface="+mn-cs"/>
              </a:rPr>
              <a:t>gyrus</a:t>
            </a:r>
            <a:r>
              <a:rPr lang="en-IN" sz="1200" kern="1200" baseline="0" dirty="0" smtClean="0">
                <a:solidFill>
                  <a:schemeClr val="tx1"/>
                </a:solidFill>
                <a:latin typeface="+mn-lt"/>
                <a:ea typeface="+mn-ea"/>
                <a:cs typeface="+mn-cs"/>
              </a:rPr>
              <a:t> granule cells of SE and controls. </a:t>
            </a:r>
            <a:r>
              <a:rPr lang="en-IN" sz="1200" b="1" i="1" kern="1200" baseline="0" dirty="0" smtClean="0">
                <a:solidFill>
                  <a:schemeClr val="tx1"/>
                </a:solidFill>
                <a:latin typeface="+mn-lt"/>
                <a:ea typeface="+mn-ea"/>
                <a:cs typeface="+mn-cs"/>
              </a:rPr>
              <a:t>A, </a:t>
            </a:r>
            <a:r>
              <a:rPr lang="en-IN" sz="1200" b="1" i="1" kern="1200" baseline="0" dirty="0" err="1" smtClean="0">
                <a:solidFill>
                  <a:schemeClr val="tx1"/>
                </a:solidFill>
                <a:latin typeface="+mn-lt"/>
                <a:ea typeface="+mn-ea"/>
                <a:cs typeface="+mn-cs"/>
              </a:rPr>
              <a:t>mIPSC</a:t>
            </a:r>
            <a:r>
              <a:rPr lang="en-IN" sz="1200" b="1" i="1" kern="1200" baseline="0" dirty="0" smtClean="0">
                <a:solidFill>
                  <a:schemeClr val="tx1"/>
                </a:solidFill>
                <a:latin typeface="+mn-lt"/>
                <a:ea typeface="+mn-ea"/>
                <a:cs typeface="+mn-cs"/>
              </a:rPr>
              <a:t> mean traces</a:t>
            </a:r>
          </a:p>
          <a:p>
            <a:r>
              <a:rPr lang="en-IN" sz="1200" kern="1200" baseline="0" dirty="0" smtClean="0">
                <a:solidFill>
                  <a:schemeClr val="tx1"/>
                </a:solidFill>
                <a:latin typeface="+mn-lt"/>
                <a:ea typeface="+mn-ea"/>
                <a:cs typeface="+mn-cs"/>
              </a:rPr>
              <a:t>from a typical granule cell from a control (solid line) and an SE animal (dotted line) demonstrating</a:t>
            </a:r>
          </a:p>
          <a:p>
            <a:r>
              <a:rPr lang="en-IN" sz="1200" kern="1200" baseline="0" dirty="0" smtClean="0">
                <a:solidFill>
                  <a:schemeClr val="tx1"/>
                </a:solidFill>
                <a:latin typeface="+mn-lt"/>
                <a:ea typeface="+mn-ea"/>
                <a:cs typeface="+mn-cs"/>
              </a:rPr>
              <a:t>smaller amplitude and prolonged decay in the latter. </a:t>
            </a:r>
            <a:r>
              <a:rPr lang="en-IN" sz="1200" b="1" i="1" kern="1200" baseline="0" dirty="0" smtClean="0">
                <a:solidFill>
                  <a:schemeClr val="tx1"/>
                </a:solidFill>
                <a:latin typeface="+mn-lt"/>
                <a:ea typeface="+mn-ea"/>
                <a:cs typeface="+mn-cs"/>
              </a:rPr>
              <a:t>B, Optimized computer model fits</a:t>
            </a:r>
          </a:p>
          <a:p>
            <a:r>
              <a:rPr lang="en-IN" sz="1200" kern="1200" baseline="0" dirty="0" smtClean="0">
                <a:solidFill>
                  <a:schemeClr val="tx1"/>
                </a:solidFill>
                <a:latin typeface="+mn-lt"/>
                <a:ea typeface="+mn-ea"/>
                <a:cs typeface="+mn-cs"/>
              </a:rPr>
              <a:t>(dashed line) to mean and SD traces of </a:t>
            </a:r>
            <a:r>
              <a:rPr lang="en-IN" sz="1200" kern="1200" baseline="0" dirty="0" err="1" smtClean="0">
                <a:solidFill>
                  <a:schemeClr val="tx1"/>
                </a:solidFill>
                <a:latin typeface="+mn-lt"/>
                <a:ea typeface="+mn-ea"/>
                <a:cs typeface="+mn-cs"/>
              </a:rPr>
              <a:t>mIPSCs</a:t>
            </a:r>
            <a:r>
              <a:rPr lang="en-IN" sz="1200" kern="1200" baseline="0" dirty="0" smtClean="0">
                <a:solidFill>
                  <a:schemeClr val="tx1"/>
                </a:solidFill>
                <a:latin typeface="+mn-lt"/>
                <a:ea typeface="+mn-ea"/>
                <a:cs typeface="+mn-cs"/>
              </a:rPr>
              <a:t> (solid) from a typical control and an SE cell (see</a:t>
            </a:r>
          </a:p>
          <a:p>
            <a:r>
              <a:rPr lang="en-IN" sz="1200" kern="1200" baseline="0" dirty="0" smtClean="0">
                <a:solidFill>
                  <a:schemeClr val="tx1"/>
                </a:solidFill>
                <a:latin typeface="+mn-lt"/>
                <a:ea typeface="+mn-ea"/>
                <a:cs typeface="+mn-cs"/>
              </a:rPr>
              <a:t>Table 1 for model values). </a:t>
            </a:r>
            <a:r>
              <a:rPr lang="en-IN" sz="1200" b="1" i="1" kern="1200" baseline="0" dirty="0" smtClean="0">
                <a:solidFill>
                  <a:schemeClr val="tx1"/>
                </a:solidFill>
                <a:latin typeface="+mn-lt"/>
                <a:ea typeface="+mn-ea"/>
                <a:cs typeface="+mn-cs"/>
              </a:rPr>
              <a:t>C, Histogram for peak amplitudes of individual </a:t>
            </a:r>
            <a:r>
              <a:rPr lang="en-IN" sz="1200" b="1" i="1" kern="1200" baseline="0" dirty="0" err="1" smtClean="0">
                <a:solidFill>
                  <a:schemeClr val="tx1"/>
                </a:solidFill>
                <a:latin typeface="+mn-lt"/>
                <a:ea typeface="+mn-ea"/>
                <a:cs typeface="+mn-cs"/>
              </a:rPr>
              <a:t>mIPSC</a:t>
            </a:r>
            <a:r>
              <a:rPr lang="en-IN" sz="1200" b="1" i="1" kern="1200" baseline="0" dirty="0" smtClean="0">
                <a:solidFill>
                  <a:schemeClr val="tx1"/>
                </a:solidFill>
                <a:latin typeface="+mn-lt"/>
                <a:ea typeface="+mn-ea"/>
                <a:cs typeface="+mn-cs"/>
              </a:rPr>
              <a:t> events recorded</a:t>
            </a:r>
          </a:p>
          <a:p>
            <a:r>
              <a:rPr lang="en-IN" sz="1200" kern="1200" baseline="0" dirty="0" smtClean="0">
                <a:solidFill>
                  <a:schemeClr val="tx1"/>
                </a:solidFill>
                <a:latin typeface="+mn-lt"/>
                <a:ea typeface="+mn-ea"/>
                <a:cs typeface="+mn-cs"/>
              </a:rPr>
              <a:t>from a control (left) and an SE (right) granule cell with the superimposed predicted distribution</a:t>
            </a:r>
          </a:p>
          <a:p>
            <a:r>
              <a:rPr lang="en-IN" sz="1200" kern="1200" baseline="0" dirty="0" smtClean="0">
                <a:solidFill>
                  <a:schemeClr val="tx1"/>
                </a:solidFill>
                <a:latin typeface="+mn-lt"/>
                <a:ea typeface="+mn-ea"/>
                <a:cs typeface="+mn-cs"/>
              </a:rPr>
              <a:t>(filled circles) from model fits of </a:t>
            </a:r>
            <a:r>
              <a:rPr lang="en-IN" sz="1200" b="1" i="1" kern="1200" baseline="0" dirty="0" smtClean="0">
                <a:solidFill>
                  <a:schemeClr val="tx1"/>
                </a:solidFill>
                <a:latin typeface="+mn-lt"/>
                <a:ea typeface="+mn-ea"/>
                <a:cs typeface="+mn-cs"/>
              </a:rPr>
              <a:t>B.</a:t>
            </a:r>
            <a:endParaRPr lang="en-IN" dirty="0"/>
          </a:p>
        </p:txBody>
      </p:sp>
      <p:sp>
        <p:nvSpPr>
          <p:cNvPr id="4" name="Slide Number Placeholder 3"/>
          <p:cNvSpPr>
            <a:spLocks noGrp="1"/>
          </p:cNvSpPr>
          <p:nvPr>
            <p:ph type="sldNum" sz="quarter" idx="10"/>
          </p:nvPr>
        </p:nvSpPr>
        <p:spPr/>
        <p:txBody>
          <a:bodyPr/>
          <a:lstStyle/>
          <a:p>
            <a:fld id="{C1568E87-1BB4-4E2E-ABED-E101E22C8B3F}" type="slidenum">
              <a:rPr lang="en-IN" smtClean="0"/>
              <a:pPr/>
              <a:t>37</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smtClean="0">
                <a:solidFill>
                  <a:schemeClr val="tx1"/>
                </a:solidFill>
                <a:latin typeface="+mn-lt"/>
                <a:ea typeface="+mn-ea"/>
                <a:cs typeface="+mn-cs"/>
              </a:rPr>
              <a:t>Intracellular distribution of GABAA subunits in </a:t>
            </a:r>
            <a:r>
              <a:rPr lang="en-IN" sz="1200" kern="1200" baseline="0" dirty="0" err="1" smtClean="0">
                <a:solidFill>
                  <a:schemeClr val="tx1"/>
                </a:solidFill>
                <a:latin typeface="+mn-lt"/>
                <a:ea typeface="+mn-ea"/>
                <a:cs typeface="+mn-cs"/>
              </a:rPr>
              <a:t>hippocampal</a:t>
            </a:r>
            <a:r>
              <a:rPr lang="en-IN" sz="1200" kern="1200" baseline="0" dirty="0" smtClean="0">
                <a:solidFill>
                  <a:schemeClr val="tx1"/>
                </a:solidFill>
                <a:latin typeface="+mn-lt"/>
                <a:ea typeface="+mn-ea"/>
                <a:cs typeface="+mn-cs"/>
              </a:rPr>
              <a:t> neurons from SE and control rats. Top row: Double-label</a:t>
            </a:r>
          </a:p>
          <a:p>
            <a:r>
              <a:rPr lang="en-IN" sz="1200" kern="1200" baseline="0" dirty="0" err="1" smtClean="0">
                <a:solidFill>
                  <a:schemeClr val="tx1"/>
                </a:solidFill>
                <a:latin typeface="+mn-lt"/>
                <a:ea typeface="+mn-ea"/>
                <a:cs typeface="+mn-cs"/>
              </a:rPr>
              <a:t>immunocytochemistry</a:t>
            </a:r>
            <a:r>
              <a:rPr lang="en-IN" sz="1200" kern="1200" baseline="0" dirty="0" smtClean="0">
                <a:solidFill>
                  <a:schemeClr val="tx1"/>
                </a:solidFill>
                <a:latin typeface="+mn-lt"/>
                <a:ea typeface="+mn-ea"/>
                <a:cs typeface="+mn-cs"/>
              </a:rPr>
              <a:t> in dentate and CA3c of control and SE animals using antibodies to GABAA b2/b3 subunits (red) and</a:t>
            </a:r>
          </a:p>
          <a:p>
            <a:r>
              <a:rPr lang="en-IN" sz="1200" kern="1200" baseline="0" dirty="0" err="1" smtClean="0">
                <a:solidFill>
                  <a:schemeClr val="tx1"/>
                </a:solidFill>
                <a:latin typeface="+mn-lt"/>
                <a:ea typeface="+mn-ea"/>
                <a:cs typeface="+mn-cs"/>
              </a:rPr>
              <a:t>synaptophysin</a:t>
            </a:r>
            <a:r>
              <a:rPr lang="en-IN" sz="1200" kern="1200" baseline="0" dirty="0" smtClean="0">
                <a:solidFill>
                  <a:schemeClr val="tx1"/>
                </a:solidFill>
                <a:latin typeface="+mn-lt"/>
                <a:ea typeface="+mn-ea"/>
                <a:cs typeface="+mn-cs"/>
              </a:rPr>
              <a:t> (green). Note the co-localization (yellow) of receptor subunits with </a:t>
            </a:r>
            <a:r>
              <a:rPr lang="en-IN" sz="1200" kern="1200" baseline="0" dirty="0" err="1" smtClean="0">
                <a:solidFill>
                  <a:schemeClr val="tx1"/>
                </a:solidFill>
                <a:latin typeface="+mn-lt"/>
                <a:ea typeface="+mn-ea"/>
                <a:cs typeface="+mn-cs"/>
              </a:rPr>
              <a:t>presynaptic</a:t>
            </a:r>
            <a:r>
              <a:rPr lang="en-IN" sz="1200" kern="1200" baseline="0" dirty="0" smtClean="0">
                <a:solidFill>
                  <a:schemeClr val="tx1"/>
                </a:solidFill>
                <a:latin typeface="+mn-lt"/>
                <a:ea typeface="+mn-ea"/>
                <a:cs typeface="+mn-cs"/>
              </a:rPr>
              <a:t> sites in controls (left) and greater</a:t>
            </a:r>
          </a:p>
          <a:p>
            <a:r>
              <a:rPr lang="en-IN" sz="1200" kern="1200" baseline="0" dirty="0" smtClean="0">
                <a:solidFill>
                  <a:schemeClr val="tx1"/>
                </a:solidFill>
                <a:latin typeface="+mn-lt"/>
                <a:ea typeface="+mn-ea"/>
                <a:cs typeface="+mn-cs"/>
              </a:rPr>
              <a:t>internalization of receptor subunits during SE (right). Second row: Similar </a:t>
            </a:r>
            <a:r>
              <a:rPr lang="en-IN" sz="1200" kern="1200" baseline="0" dirty="0" err="1" smtClean="0">
                <a:solidFill>
                  <a:schemeClr val="tx1"/>
                </a:solidFill>
                <a:latin typeface="+mn-lt"/>
                <a:ea typeface="+mn-ea"/>
                <a:cs typeface="+mn-cs"/>
              </a:rPr>
              <a:t>confocal</a:t>
            </a:r>
            <a:r>
              <a:rPr lang="en-IN" sz="1200" kern="1200" baseline="0" dirty="0" smtClean="0">
                <a:solidFill>
                  <a:schemeClr val="tx1"/>
                </a:solidFill>
                <a:latin typeface="+mn-lt"/>
                <a:ea typeface="+mn-ea"/>
                <a:cs typeface="+mn-cs"/>
              </a:rPr>
              <a:t> image of granule cells using antibodies to</a:t>
            </a:r>
          </a:p>
          <a:p>
            <a:r>
              <a:rPr lang="en-IN" sz="1200" kern="1200" baseline="0" dirty="0" smtClean="0">
                <a:solidFill>
                  <a:schemeClr val="tx1"/>
                </a:solidFill>
                <a:latin typeface="+mn-lt"/>
                <a:ea typeface="+mn-ea"/>
                <a:cs typeface="+mn-cs"/>
              </a:rPr>
              <a:t>GABAA c2 subunits (red) and </a:t>
            </a:r>
            <a:r>
              <a:rPr lang="en-IN" sz="1200" kern="1200" baseline="0" dirty="0" err="1" smtClean="0">
                <a:solidFill>
                  <a:schemeClr val="tx1"/>
                </a:solidFill>
                <a:latin typeface="+mn-lt"/>
                <a:ea typeface="+mn-ea"/>
                <a:cs typeface="+mn-cs"/>
              </a:rPr>
              <a:t>synaptophysin</a:t>
            </a:r>
            <a:r>
              <a:rPr lang="en-IN" sz="1200" kern="1200" baseline="0" dirty="0" smtClean="0">
                <a:solidFill>
                  <a:schemeClr val="tx1"/>
                </a:solidFill>
                <a:latin typeface="+mn-lt"/>
                <a:ea typeface="+mn-ea"/>
                <a:cs typeface="+mn-cs"/>
              </a:rPr>
              <a:t> (green). Internalization is seen in soma and proximal dendrites of animal in SE. Third</a:t>
            </a:r>
          </a:p>
          <a:p>
            <a:r>
              <a:rPr lang="en-IN" sz="1200" kern="1200" baseline="0" dirty="0" smtClean="0">
                <a:solidFill>
                  <a:schemeClr val="tx1"/>
                </a:solidFill>
                <a:latin typeface="+mn-lt"/>
                <a:ea typeface="+mn-ea"/>
                <a:cs typeface="+mn-cs"/>
              </a:rPr>
              <a:t>row: EEGs recorded from dorsal hippocampus 1 h after PPS or sham stimulation. Fourth row: </a:t>
            </a:r>
            <a:r>
              <a:rPr lang="en-IN" sz="1200" kern="1200" baseline="0" dirty="0" err="1" smtClean="0">
                <a:solidFill>
                  <a:schemeClr val="tx1"/>
                </a:solidFill>
                <a:latin typeface="+mn-lt"/>
                <a:ea typeface="+mn-ea"/>
                <a:cs typeface="+mn-cs"/>
              </a:rPr>
              <a:t>mIPSC</a:t>
            </a:r>
            <a:r>
              <a:rPr lang="en-IN" sz="1200" kern="1200" baseline="0" dirty="0" smtClean="0">
                <a:solidFill>
                  <a:schemeClr val="tx1"/>
                </a:solidFill>
                <a:latin typeface="+mn-lt"/>
                <a:ea typeface="+mn-ea"/>
                <a:cs typeface="+mn-cs"/>
              </a:rPr>
              <a:t> mean traces from a typical</a:t>
            </a:r>
          </a:p>
          <a:p>
            <a:r>
              <a:rPr lang="en-IN" sz="1200" kern="1200" baseline="0" dirty="0" smtClean="0">
                <a:solidFill>
                  <a:schemeClr val="tx1"/>
                </a:solidFill>
                <a:latin typeface="+mn-lt"/>
                <a:ea typeface="+mn-ea"/>
                <a:cs typeface="+mn-cs"/>
              </a:rPr>
              <a:t>granule cell from a control and an SE animal, demonstrating smaller amplitude and prolonged decay in the latter [modified from</a:t>
            </a:r>
          </a:p>
          <a:p>
            <a:r>
              <a:rPr lang="en-IN" sz="1200" kern="1200" baseline="0" dirty="0" smtClean="0">
                <a:solidFill>
                  <a:schemeClr val="tx1"/>
                </a:solidFill>
                <a:latin typeface="+mn-lt"/>
                <a:ea typeface="+mn-ea"/>
                <a:cs typeface="+mn-cs"/>
              </a:rPr>
              <a:t>Naylor et al. (75)]</a:t>
            </a:r>
            <a:endParaRPr lang="en-IN" dirty="0"/>
          </a:p>
        </p:txBody>
      </p:sp>
      <p:sp>
        <p:nvSpPr>
          <p:cNvPr id="4" name="Slide Number Placeholder 3"/>
          <p:cNvSpPr>
            <a:spLocks noGrp="1"/>
          </p:cNvSpPr>
          <p:nvPr>
            <p:ph type="sldNum" sz="quarter" idx="10"/>
          </p:nvPr>
        </p:nvSpPr>
        <p:spPr/>
        <p:txBody>
          <a:bodyPr/>
          <a:lstStyle/>
          <a:p>
            <a:fld id="{C1568E87-1BB4-4E2E-ABED-E101E22C8B3F}" type="slidenum">
              <a:rPr lang="en-IN" smtClean="0"/>
              <a:pPr/>
              <a:t>39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1">
                <a:solidFill>
                  <a:srgbClr val="FFFF0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b="1">
                <a:solidFill>
                  <a:srgbClr val="FF993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FFFF00"/>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200" b="1">
                <a:solidFill>
                  <a:schemeClr val="bg1"/>
                </a:solidFill>
                <a:latin typeface="Arial" pitchFamily="34" charset="0"/>
                <a:cs typeface="Arial" pitchFamily="34" charset="0"/>
              </a:defRPr>
            </a:lvl1pPr>
            <a:lvl2pPr>
              <a:defRPr sz="2200" b="1">
                <a:solidFill>
                  <a:schemeClr val="bg1"/>
                </a:solidFill>
                <a:latin typeface="Arial" pitchFamily="34" charset="0"/>
                <a:cs typeface="Arial" pitchFamily="34" charset="0"/>
              </a:defRPr>
            </a:lvl2pPr>
            <a:lvl3pPr>
              <a:defRPr sz="2200" b="1">
                <a:solidFill>
                  <a:schemeClr val="bg1"/>
                </a:solidFill>
                <a:latin typeface="Arial" pitchFamily="34" charset="0"/>
                <a:cs typeface="Arial" pitchFamily="34" charset="0"/>
              </a:defRPr>
            </a:lvl3pPr>
            <a:lvl4pPr>
              <a:defRPr sz="2200" b="1">
                <a:solidFill>
                  <a:schemeClr val="bg1"/>
                </a:solidFill>
                <a:latin typeface="Arial" pitchFamily="34" charset="0"/>
                <a:cs typeface="Arial" pitchFamily="34" charset="0"/>
              </a:defRPr>
            </a:lvl4pPr>
            <a:lvl5pPr>
              <a:defRPr sz="2200" b="1">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accent5">
                <a:lumMod val="75000"/>
              </a:schemeClr>
            </a:solidFill>
          </a:ln>
        </p:spPr>
        <p:txBody>
          <a:bodyPr>
            <a:normAutofit fontScale="90000"/>
          </a:bodyPr>
          <a:lstStyle/>
          <a:p>
            <a:r>
              <a:rPr lang="en-US" dirty="0" smtClean="0"/>
              <a:t/>
            </a:r>
            <a:br>
              <a:rPr lang="en-US" dirty="0" smtClean="0"/>
            </a:br>
            <a:r>
              <a:rPr lang="en-US" sz="3800" dirty="0" smtClean="0"/>
              <a:t>Status </a:t>
            </a:r>
            <a:r>
              <a:rPr lang="en-US" sz="3800" dirty="0" err="1" smtClean="0"/>
              <a:t>Epilepticus</a:t>
            </a:r>
            <a:r>
              <a:rPr lang="en-US" sz="3800" dirty="0" smtClean="0"/>
              <a:t/>
            </a:r>
            <a:br>
              <a:rPr lang="en-US" sz="3800" dirty="0" smtClean="0"/>
            </a:br>
            <a:r>
              <a:rPr lang="en-US" sz="3800" dirty="0" smtClean="0"/>
              <a:t>Definition &amp; </a:t>
            </a:r>
            <a:r>
              <a:rPr lang="en-US" sz="3800" dirty="0" err="1" smtClean="0"/>
              <a:t>Pathophysiology</a:t>
            </a:r>
            <a:r>
              <a:rPr lang="en-US" sz="4000" dirty="0" smtClean="0"/>
              <a:t/>
            </a:r>
            <a:br>
              <a:rPr lang="en-US" sz="4000" dirty="0" smtClean="0"/>
            </a:br>
            <a:endParaRPr lang="en-IN" sz="4000" dirty="0"/>
          </a:p>
        </p:txBody>
      </p:sp>
      <p:sp>
        <p:nvSpPr>
          <p:cNvPr id="3" name="Subtitle 2"/>
          <p:cNvSpPr>
            <a:spLocks noGrp="1"/>
          </p:cNvSpPr>
          <p:nvPr>
            <p:ph type="subTitle" idx="1"/>
          </p:nvPr>
        </p:nvSpPr>
        <p:spPr>
          <a:xfrm>
            <a:off x="1295400" y="3733800"/>
            <a:ext cx="6400800" cy="2819400"/>
          </a:xfrm>
        </p:spPr>
        <p:txBody>
          <a:bodyPr>
            <a:normAutofit/>
          </a:bodyPr>
          <a:lstStyle/>
          <a:p>
            <a:endParaRPr lang="en-US" dirty="0" smtClean="0"/>
          </a:p>
          <a:p>
            <a:r>
              <a:rPr lang="en-US" dirty="0" smtClean="0">
                <a:solidFill>
                  <a:srgbClr val="00B0F0"/>
                </a:solidFill>
              </a:rPr>
              <a:t>Dr</a:t>
            </a:r>
            <a:r>
              <a:rPr lang="en-US" dirty="0" smtClean="0">
                <a:solidFill>
                  <a:srgbClr val="00B0F0"/>
                </a:solidFill>
              </a:rPr>
              <a:t>. </a:t>
            </a:r>
            <a:r>
              <a:rPr lang="en-US" dirty="0" smtClean="0">
                <a:solidFill>
                  <a:srgbClr val="00B0F0"/>
                </a:solidFill>
              </a:rPr>
              <a:t> C. Rathore</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30 minutes ?</a:t>
            </a:r>
            <a:endParaRPr lang="en-IN" sz="3200" dirty="0"/>
          </a:p>
        </p:txBody>
      </p:sp>
      <p:sp>
        <p:nvSpPr>
          <p:cNvPr id="3" name="Content Placeholder 2"/>
          <p:cNvSpPr>
            <a:spLocks noGrp="1"/>
          </p:cNvSpPr>
          <p:nvPr>
            <p:ph idx="1"/>
          </p:nvPr>
        </p:nvSpPr>
        <p:spPr/>
        <p:txBody>
          <a:bodyPr/>
          <a:lstStyle/>
          <a:p>
            <a:endParaRPr lang="en-IN" dirty="0" smtClean="0"/>
          </a:p>
          <a:p>
            <a:endParaRPr lang="en-IN" dirty="0" smtClean="0"/>
          </a:p>
          <a:p>
            <a:endParaRPr lang="en-IN" dirty="0" smtClean="0"/>
          </a:p>
          <a:p>
            <a:r>
              <a:rPr lang="en-IN" dirty="0" smtClean="0"/>
              <a:t>Any seizure that persists for more than 30 min is accompanied by serious metabolic </a:t>
            </a:r>
            <a:r>
              <a:rPr lang="en-IN" dirty="0" err="1" smtClean="0"/>
              <a:t>decompensation</a:t>
            </a:r>
            <a:r>
              <a:rPr lang="en-IN" dirty="0" smtClean="0"/>
              <a:t> and permanent neuronal damage</a:t>
            </a:r>
          </a:p>
          <a:p>
            <a:endParaRPr lang="en-US" dirty="0" smtClean="0"/>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IN" sz="3200" dirty="0" smtClean="0"/>
              <a:t>Richmond study</a:t>
            </a:r>
            <a:endParaRPr lang="en-IN" sz="3200" dirty="0"/>
          </a:p>
        </p:txBody>
      </p:sp>
      <p:sp>
        <p:nvSpPr>
          <p:cNvPr id="3" name="Content Placeholder 2"/>
          <p:cNvSpPr>
            <a:spLocks noGrp="1"/>
          </p:cNvSpPr>
          <p:nvPr>
            <p:ph idx="1"/>
          </p:nvPr>
        </p:nvSpPr>
        <p:spPr>
          <a:xfrm>
            <a:off x="457200" y="1600200"/>
            <a:ext cx="4191000" cy="4525963"/>
          </a:xfrm>
        </p:spPr>
        <p:txBody>
          <a:bodyPr>
            <a:normAutofit/>
          </a:bodyPr>
          <a:lstStyle/>
          <a:p>
            <a:r>
              <a:rPr lang="en-IN" sz="2000" dirty="0" smtClean="0">
                <a:solidFill>
                  <a:srgbClr val="FFFF00"/>
                </a:solidFill>
              </a:rPr>
              <a:t>40% </a:t>
            </a:r>
            <a:r>
              <a:rPr lang="en-IN" sz="2000" dirty="0" smtClean="0"/>
              <a:t>of the seizures lasting from 10–29 min stopped spontaneously without treatment</a:t>
            </a:r>
          </a:p>
          <a:p>
            <a:endParaRPr lang="en-IN" sz="2000" dirty="0" smtClean="0"/>
          </a:p>
          <a:p>
            <a:r>
              <a:rPr lang="en-IN" sz="2000" dirty="0" smtClean="0"/>
              <a:t>Overall mortality was </a:t>
            </a:r>
            <a:r>
              <a:rPr lang="en-IN" sz="2000" dirty="0" smtClean="0">
                <a:solidFill>
                  <a:srgbClr val="FFFF00"/>
                </a:solidFill>
              </a:rPr>
              <a:t>2.6% </a:t>
            </a:r>
            <a:r>
              <a:rPr lang="en-IN" sz="2000" dirty="0" smtClean="0"/>
              <a:t>versus </a:t>
            </a:r>
            <a:r>
              <a:rPr lang="en-IN" sz="2000" dirty="0" smtClean="0">
                <a:solidFill>
                  <a:srgbClr val="FFFF00"/>
                </a:solidFill>
              </a:rPr>
              <a:t>19% </a:t>
            </a:r>
            <a:r>
              <a:rPr lang="en-IN" sz="2000" dirty="0" smtClean="0"/>
              <a:t>for status </a:t>
            </a:r>
            <a:r>
              <a:rPr lang="en-IN" sz="2000" dirty="0" err="1" smtClean="0"/>
              <a:t>epilepticus</a:t>
            </a:r>
            <a:r>
              <a:rPr lang="en-IN" sz="2000" dirty="0" smtClean="0"/>
              <a:t> lasting over 30 min (p&lt;0·001).</a:t>
            </a:r>
            <a:endParaRPr lang="en-IN" sz="2000" dirty="0"/>
          </a:p>
        </p:txBody>
      </p:sp>
      <p:pic>
        <p:nvPicPr>
          <p:cNvPr id="4" name="Picture 2"/>
          <p:cNvPicPr>
            <a:picLocks noChangeAspect="1" noChangeArrowheads="1"/>
          </p:cNvPicPr>
          <p:nvPr/>
        </p:nvPicPr>
        <p:blipFill>
          <a:blip r:embed="rId3" cstate="print"/>
          <a:srcRect/>
          <a:stretch>
            <a:fillRect/>
          </a:stretch>
        </p:blipFill>
        <p:spPr bwMode="auto">
          <a:xfrm>
            <a:off x="5029200" y="1143000"/>
            <a:ext cx="3740727" cy="26670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5029200" y="3853522"/>
            <a:ext cx="3733800" cy="2624705"/>
          </a:xfrm>
          <a:prstGeom prst="rect">
            <a:avLst/>
          </a:prstGeom>
          <a:noFill/>
          <a:ln w="9525">
            <a:noFill/>
            <a:miter lim="800000"/>
            <a:headEnd/>
            <a:tailEnd/>
          </a:ln>
        </p:spPr>
      </p:pic>
      <p:sp>
        <p:nvSpPr>
          <p:cNvPr id="6" name="Rectangle 5"/>
          <p:cNvSpPr/>
          <p:nvPr/>
        </p:nvSpPr>
        <p:spPr>
          <a:xfrm>
            <a:off x="457200" y="5334000"/>
            <a:ext cx="4419600" cy="954107"/>
          </a:xfrm>
          <a:prstGeom prst="rect">
            <a:avLst/>
          </a:prstGeom>
        </p:spPr>
        <p:txBody>
          <a:bodyPr wrap="square">
            <a:spAutoFit/>
          </a:bodyPr>
          <a:lstStyle/>
          <a:p>
            <a:pPr algn="ctr"/>
            <a:r>
              <a:rPr lang="en-IN" sz="1400" b="1" dirty="0" err="1" smtClean="0">
                <a:solidFill>
                  <a:schemeClr val="tx2">
                    <a:lumMod val="40000"/>
                    <a:lumOff val="60000"/>
                  </a:schemeClr>
                </a:solidFill>
                <a:latin typeface="Arial" pitchFamily="34" charset="0"/>
                <a:cs typeface="Arial" pitchFamily="34" charset="0"/>
              </a:rPr>
              <a:t>Delorenzo</a:t>
            </a:r>
            <a:r>
              <a:rPr lang="en-IN" sz="1400" b="1" dirty="0" smtClean="0">
                <a:solidFill>
                  <a:schemeClr val="tx2">
                    <a:lumMod val="40000"/>
                    <a:lumOff val="60000"/>
                  </a:schemeClr>
                </a:solidFill>
                <a:latin typeface="Arial" pitchFamily="34" charset="0"/>
                <a:cs typeface="Arial" pitchFamily="34" charset="0"/>
              </a:rPr>
              <a:t> RJ, Garnett LK, Towne AR, et al. Comparison of status </a:t>
            </a:r>
            <a:r>
              <a:rPr lang="en-IN" sz="1400" b="1" dirty="0" err="1" smtClean="0">
                <a:solidFill>
                  <a:schemeClr val="tx2">
                    <a:lumMod val="40000"/>
                    <a:lumOff val="60000"/>
                  </a:schemeClr>
                </a:solidFill>
                <a:latin typeface="Arial" pitchFamily="34" charset="0"/>
                <a:cs typeface="Arial" pitchFamily="34" charset="0"/>
              </a:rPr>
              <a:t>epilepticus</a:t>
            </a:r>
            <a:r>
              <a:rPr lang="en-IN" sz="1400" b="1" dirty="0" smtClean="0">
                <a:solidFill>
                  <a:schemeClr val="tx2">
                    <a:lumMod val="40000"/>
                    <a:lumOff val="60000"/>
                  </a:schemeClr>
                </a:solidFill>
                <a:latin typeface="Arial" pitchFamily="34" charset="0"/>
                <a:cs typeface="Arial" pitchFamily="34" charset="0"/>
              </a:rPr>
              <a:t> with prolonged seizure episodes lasting from 10 to </a:t>
            </a:r>
            <a:r>
              <a:rPr lang="fi-FI" sz="1400" b="1" dirty="0" smtClean="0">
                <a:solidFill>
                  <a:schemeClr val="tx2">
                    <a:lumMod val="40000"/>
                    <a:lumOff val="60000"/>
                  </a:schemeClr>
                </a:solidFill>
                <a:latin typeface="Arial" pitchFamily="34" charset="0"/>
                <a:cs typeface="Arial" pitchFamily="34" charset="0"/>
              </a:rPr>
              <a:t>29 minutes. Epilepsia 1999; 40: 164–69.</a:t>
            </a:r>
            <a:endParaRPr lang="en-IN" sz="1400" b="1" dirty="0">
              <a:solidFill>
                <a:schemeClr val="tx2">
                  <a:lumMod val="40000"/>
                  <a:lumOff val="60000"/>
                </a:schemeClr>
              </a:solidFill>
              <a:latin typeface="Arial" pitchFamily="34" charset="0"/>
              <a:cs typeface="Arial" pitchFamily="34" charset="0"/>
            </a:endParaRPr>
          </a:p>
        </p:txBody>
      </p:sp>
      <p:pic>
        <p:nvPicPr>
          <p:cNvPr id="5122" name="Picture 2"/>
          <p:cNvPicPr>
            <a:picLocks noChangeAspect="1" noChangeArrowheads="1"/>
          </p:cNvPicPr>
          <p:nvPr/>
        </p:nvPicPr>
        <p:blipFill>
          <a:blip r:embed="rId5" cstate="print"/>
          <a:srcRect/>
          <a:stretch>
            <a:fillRect/>
          </a:stretch>
        </p:blipFill>
        <p:spPr bwMode="auto">
          <a:xfrm>
            <a:off x="1828800" y="7086600"/>
            <a:ext cx="5448300"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cstate="print"/>
          <a:srcRect/>
          <a:stretch>
            <a:fillRect/>
          </a:stretch>
        </p:blipFill>
        <p:spPr bwMode="auto">
          <a:xfrm>
            <a:off x="762000" y="29150"/>
            <a:ext cx="7696200" cy="68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7" name="Picture 3"/>
          <p:cNvPicPr>
            <a:picLocks noGrp="1" noChangeAspect="1" noChangeArrowheads="1"/>
          </p:cNvPicPr>
          <p:nvPr>
            <p:ph idx="1"/>
          </p:nvPr>
        </p:nvPicPr>
        <p:blipFill>
          <a:blip r:embed="rId2" cstate="print"/>
          <a:srcRect/>
          <a:stretch>
            <a:fillRect/>
          </a:stretch>
        </p:blipFill>
        <p:spPr bwMode="auto">
          <a:xfrm>
            <a:off x="0" y="304800"/>
            <a:ext cx="920496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Revised definition proposed in 1999</a:t>
            </a:r>
            <a:br>
              <a:rPr lang="en-US" sz="2800" dirty="0" smtClean="0"/>
            </a:br>
            <a:r>
              <a:rPr lang="en-US" sz="2800" dirty="0" smtClean="0"/>
              <a:t>Generalized convulsive SE</a:t>
            </a:r>
            <a:endParaRPr lang="en-IN" sz="3600" dirty="0"/>
          </a:p>
        </p:txBody>
      </p:sp>
      <p:sp>
        <p:nvSpPr>
          <p:cNvPr id="6" name="Content Placeholder 5"/>
          <p:cNvSpPr>
            <a:spLocks noGrp="1"/>
          </p:cNvSpPr>
          <p:nvPr>
            <p:ph idx="1"/>
          </p:nvPr>
        </p:nvSpPr>
        <p:spPr>
          <a:xfrm>
            <a:off x="457200" y="1600200"/>
            <a:ext cx="8229600" cy="4525963"/>
          </a:xfrm>
        </p:spPr>
        <p:txBody>
          <a:bodyPr/>
          <a:lstStyle/>
          <a:p>
            <a:endParaRPr lang="en-IN" dirty="0" smtClean="0"/>
          </a:p>
          <a:p>
            <a:endParaRPr lang="en-IN" dirty="0" smtClean="0"/>
          </a:p>
          <a:p>
            <a:endParaRPr lang="en-IN" dirty="0" smtClean="0"/>
          </a:p>
          <a:p>
            <a:r>
              <a:rPr lang="en-IN" dirty="0" smtClean="0"/>
              <a:t>Generalized, convulsive status </a:t>
            </a:r>
            <a:r>
              <a:rPr lang="en-IN" dirty="0" err="1" smtClean="0"/>
              <a:t>epilepticus</a:t>
            </a:r>
            <a:r>
              <a:rPr lang="en-IN" dirty="0" smtClean="0"/>
              <a:t> in adults and older children (&gt;5 years old) refers to a </a:t>
            </a:r>
            <a:r>
              <a:rPr lang="en-IN" dirty="0" smtClean="0">
                <a:solidFill>
                  <a:srgbClr val="FFFF00"/>
                </a:solidFill>
              </a:rPr>
              <a:t>5 min</a:t>
            </a:r>
            <a:r>
              <a:rPr lang="en-IN" dirty="0" smtClean="0"/>
              <a:t> of   continuous seizures or two or more discrete seizures between which there is incomplete recovery of consciousness.</a:t>
            </a:r>
          </a:p>
          <a:p>
            <a:endParaRPr lang="en-US" dirty="0" smtClean="0"/>
          </a:p>
          <a:p>
            <a:endParaRPr lang="en-IN" dirty="0" smtClean="0"/>
          </a:p>
          <a:p>
            <a:endParaRPr lang="en-US" i="1" dirty="0" smtClean="0"/>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not 30 minutes ??</a:t>
            </a:r>
            <a:endParaRPr lang="en-IN" sz="2800" dirty="0"/>
          </a:p>
        </p:txBody>
      </p:sp>
      <p:sp>
        <p:nvSpPr>
          <p:cNvPr id="3" name="Content Placeholder 2"/>
          <p:cNvSpPr>
            <a:spLocks noGrp="1"/>
          </p:cNvSpPr>
          <p:nvPr>
            <p:ph idx="1"/>
          </p:nvPr>
        </p:nvSpPr>
        <p:spPr/>
        <p:txBody>
          <a:bodyPr/>
          <a:lstStyle/>
          <a:p>
            <a:r>
              <a:rPr lang="en-US" dirty="0" smtClean="0"/>
              <a:t>Baboon Experiments</a:t>
            </a:r>
            <a:endParaRPr lang="en-IN" dirty="0" smtClean="0"/>
          </a:p>
          <a:p>
            <a:endParaRPr lang="en-IN" dirty="0" smtClean="0"/>
          </a:p>
          <a:p>
            <a:r>
              <a:rPr lang="en-IN" dirty="0" smtClean="0"/>
              <a:t>Seizures lasting &gt;82 min in un-</a:t>
            </a:r>
            <a:r>
              <a:rPr lang="en-IN" dirty="0" err="1" smtClean="0"/>
              <a:t>anesthesized</a:t>
            </a:r>
            <a:r>
              <a:rPr lang="en-IN" dirty="0" smtClean="0"/>
              <a:t> baboons could cause irreversible brain injury</a:t>
            </a:r>
          </a:p>
          <a:p>
            <a:r>
              <a:rPr lang="en-IN" dirty="0" smtClean="0"/>
              <a:t>Five animals in status </a:t>
            </a:r>
            <a:r>
              <a:rPr lang="en-IN" dirty="0" err="1" smtClean="0"/>
              <a:t>epilepticus</a:t>
            </a:r>
            <a:r>
              <a:rPr lang="en-IN" dirty="0" smtClean="0"/>
              <a:t> for 50-120 min had no obvious brain injury.</a:t>
            </a:r>
          </a:p>
          <a:p>
            <a:endParaRPr lang="en-US" dirty="0" smtClean="0"/>
          </a:p>
          <a:p>
            <a:r>
              <a:rPr lang="en-IN" dirty="0" smtClean="0"/>
              <a:t>Neuronal injury in humans is complex and influenced by various factors besides duration of seizure activity.</a:t>
            </a:r>
          </a:p>
          <a:p>
            <a:endParaRPr lang="en-US" dirty="0" smtClean="0"/>
          </a:p>
          <a:p>
            <a:endParaRPr lang="en-IN" dirty="0" smtClean="0"/>
          </a:p>
          <a:p>
            <a:endParaRPr lang="en-US" dirty="0" smtClean="0"/>
          </a:p>
          <a:p>
            <a:endParaRPr lang="en-US" dirty="0" smtClean="0"/>
          </a:p>
          <a:p>
            <a:endParaRPr lang="en-US" dirty="0" smtClean="0"/>
          </a:p>
          <a:p>
            <a:pPr marL="1257300" lvl="2" indent="-457200"/>
            <a:endParaRPr lang="en-IN" dirty="0"/>
          </a:p>
        </p:txBody>
      </p:sp>
      <p:sp>
        <p:nvSpPr>
          <p:cNvPr id="4" name="Rectangle 3"/>
          <p:cNvSpPr/>
          <p:nvPr/>
        </p:nvSpPr>
        <p:spPr>
          <a:xfrm>
            <a:off x="609600" y="6096000"/>
            <a:ext cx="8305800" cy="523220"/>
          </a:xfrm>
          <a:prstGeom prst="rect">
            <a:avLst/>
          </a:prstGeom>
        </p:spPr>
        <p:txBody>
          <a:bodyPr wrap="square">
            <a:spAutoFit/>
          </a:bodyPr>
          <a:lstStyle/>
          <a:p>
            <a:pPr algn="ctr"/>
            <a:r>
              <a:rPr lang="en-IN" sz="1400" b="1" dirty="0" smtClean="0">
                <a:solidFill>
                  <a:schemeClr val="tx2">
                    <a:lumMod val="60000"/>
                    <a:lumOff val="40000"/>
                  </a:schemeClr>
                </a:solidFill>
                <a:latin typeface="Arial" pitchFamily="34" charset="0"/>
                <a:cs typeface="Arial" pitchFamily="34" charset="0"/>
              </a:rPr>
              <a:t>Meldrum B, </a:t>
            </a:r>
            <a:r>
              <a:rPr lang="en-IN" sz="1400" b="1" dirty="0" err="1" smtClean="0">
                <a:solidFill>
                  <a:schemeClr val="tx2">
                    <a:lumMod val="60000"/>
                    <a:lumOff val="40000"/>
                  </a:schemeClr>
                </a:solidFill>
                <a:latin typeface="Arial" pitchFamily="34" charset="0"/>
                <a:cs typeface="Arial" pitchFamily="34" charset="0"/>
              </a:rPr>
              <a:t>Brierley</a:t>
            </a:r>
            <a:r>
              <a:rPr lang="en-IN" sz="1400" b="1" dirty="0" smtClean="0">
                <a:solidFill>
                  <a:schemeClr val="tx2">
                    <a:lumMod val="60000"/>
                    <a:lumOff val="40000"/>
                  </a:schemeClr>
                </a:solidFill>
                <a:latin typeface="Arial" pitchFamily="34" charset="0"/>
                <a:cs typeface="Arial" pitchFamily="34" charset="0"/>
              </a:rPr>
              <a:t> J. Prolonged epileptic seizures in primates: ischemic cell change and its relation to </a:t>
            </a:r>
            <a:r>
              <a:rPr lang="en-IN" sz="1400" b="1" dirty="0" err="1" smtClean="0">
                <a:solidFill>
                  <a:schemeClr val="tx2">
                    <a:lumMod val="60000"/>
                    <a:lumOff val="40000"/>
                  </a:schemeClr>
                </a:solidFill>
                <a:latin typeface="Arial" pitchFamily="34" charset="0"/>
                <a:cs typeface="Arial" pitchFamily="34" charset="0"/>
              </a:rPr>
              <a:t>ictal</a:t>
            </a:r>
            <a:r>
              <a:rPr lang="en-IN" sz="1400" b="1" dirty="0" smtClean="0">
                <a:solidFill>
                  <a:schemeClr val="tx2">
                    <a:lumMod val="60000"/>
                    <a:lumOff val="40000"/>
                  </a:schemeClr>
                </a:solidFill>
                <a:latin typeface="Arial" pitchFamily="34" charset="0"/>
                <a:cs typeface="Arial" pitchFamily="34" charset="0"/>
              </a:rPr>
              <a:t> physiological events. Arch </a:t>
            </a:r>
            <a:r>
              <a:rPr lang="en-IN" sz="1400" b="1" dirty="0" err="1" smtClean="0">
                <a:solidFill>
                  <a:schemeClr val="tx2">
                    <a:lumMod val="60000"/>
                    <a:lumOff val="40000"/>
                  </a:schemeClr>
                </a:solidFill>
                <a:latin typeface="Arial" pitchFamily="34" charset="0"/>
                <a:cs typeface="Arial" pitchFamily="34" charset="0"/>
              </a:rPr>
              <a:t>Neurol</a:t>
            </a:r>
            <a:r>
              <a:rPr lang="en-IN" sz="1400" b="1" dirty="0" smtClean="0">
                <a:solidFill>
                  <a:schemeClr val="tx2">
                    <a:lumMod val="60000"/>
                    <a:lumOff val="40000"/>
                  </a:schemeClr>
                </a:solidFill>
                <a:latin typeface="Arial" pitchFamily="34" charset="0"/>
                <a:cs typeface="Arial" pitchFamily="34" charset="0"/>
              </a:rPr>
              <a:t> 1973;28:10-7.</a:t>
            </a:r>
            <a:endParaRPr lang="en-IN" sz="1400" b="1" dirty="0">
              <a:solidFill>
                <a:schemeClr val="tx2">
                  <a:lumMod val="60000"/>
                  <a:lumOff val="40000"/>
                </a:schemeClr>
              </a:solidFill>
              <a:latin typeface="Arial" pitchFamily="34" charset="0"/>
              <a:cs typeface="Arial" pitchFamily="34" charset="0"/>
            </a:endParaRPr>
          </a:p>
        </p:txBody>
      </p:sp>
      <p:sp>
        <p:nvSpPr>
          <p:cNvPr id="3074" name="AutoShape 2" descr="data:image/jpeg;base64,/9j/4AAQSkZJRgABAQAAAQABAAD/2wCEAAkGBxMTEhUTExQWFhUVGBgWGRgYGRUYGBcXGBgYGBgYFxUYHCggGB0lGxgYITEhJSkrLi4uGCAzODMsNygtLisBCgoKDg0OGhAQGiwkHyQsLCwsLCwsLCwsLCwsLCwsLCwsLCwsLCwsLCwsLCwsLCwsLCwsLCwsLCwsLCwsLCwsLP/AABEIAMQBAQMBIgACEQEDEQH/xAAbAAACAgMBAAAAAAAAAAAAAAADBAIFAAEGB//EAD4QAAECBAQDBgUDBAAEBwAAAAECEQADITEEEkFRYXGBBSKRobHwEzLB0eEGUvEHFBVCFiNiglNjcpKiwtL/xAAZAQADAQEBAAAAAAAAAAAAAAAAAQIDBAX/xAAgEQEBAQEAAgMBAQEBAAAAAAAAARECEiEDMUFRImET/9oADAMBAAIRAxEAPwCmRJUit0HXaGBIodjGpSlpcCo2i0lkER5uvRV+FwpKKXBh/wCGcw5WgsmaBaDy5Vj1g3SwLDhWZgaCOiw6XRlMVUgAF4s5MyFR9uY/qT2QP7QLTdBB6Ghjzb9P9oKw89K0nVjy1j2/tHBCZKWhXyKBjwPtPDGTNUg3BPhpF/F7l5ZX098ly/iyUqSzEZopsUvKcqg20Jf0p7WEyUZS1VTZ9o6ntSUlbjKHEZWZ6LqfxzMntEBTKEdF2XipZTU8oo5mBJUDkIY9CIspHZFcyagRN5KaH26oTFhIVUV53hU9muxFa+MWkrstlOpi+h0NKg9HhtEsD8iKjfjXP4fs9UqZaj04bP73i2koZnvz4w5RXN4EaCw4DrFW6LzppU14VnTgkhhv1hczDUX6+H0hdc7vDb6XgkTeZq0SsPX77xYyMSnK4vu3topsDiEhTG7Ett7MFEx6aFiBw48vrDp+JvGY0qDBmMcd2ohaDmHQXe7t1HnHUyy/i8AOHS+x00q9PrEnihlTZqUBgQTcRHC9orXNCFggAPzjocRhthTcvFX2gkpUhSRU0PKDSsElKGepLRYzUhSCBpFf8MukAO94PiVFK0JTqaw9LDPZk1Tu1rPF/h8UF0KWVFMcTlLNWLHs5ZUp7RpzUdRLF4ZQObTaF14JSqhJHCLgqUzQeUdzGjNWYPs/gIdGDFzDRQNIQxeOQihU5gtwYL8BOwjIq/8AOyuPhGQvI/FwSU0teIqSQQWaI9nyFi9YtsoUACI53SV+AHd7w1h5TUeIf2bBxWDSpJBoIIZmVhRR9IblSY1KlktDsuQ0LQ0EOI4P+pf6ZTNAnS0d4A5mo48I9AdohPIUMpg56y7E9ca8T/QWFmfHdCmymoNKbvYjezR7Hh8GVd7WxD68IR7N/T3wpmdDgEkkOwFbUFRzjoAthUe+EP5OtupnAJwYZlae7wf4X7TeMcM+sLzJnukRrScpzkHUcPfCK+ed9BYxYy5zgcfIwrisM7A3INRzFjpFSylfSu+KbO7M2+7cYEubY1jWJwLEqqSwqAWYcRXpVoVkrNlF31c8iCfMP9YqQaxc1ixLVuXt7HnC5Ue8X9lreXnBsTIsQCTUtpTThSBS5IygaOab1NOf2jSfSdEw80g5tSKcoak4guz7vuKWG0Ky5QUp9vzr08oZw8kuzOxcfW5qT9RE0z8t+g9/mGkpTwId3bXhCyJd6Nq+5pp4eEOAaEktWv491iKNGyPQu3vwiEzBggU984mzWt7092iImuSxoIzvSpERh9ALQotNaphz4rObvS1vC8bEwHUEnkw+8EovJRcsX1hrCqCVB6RsyKWfj94KpPdoA8ac1n1FkMSCLiI/HSRFKrMeEGSoAF4189Z+KwxeLIT3TFCrDZ1ZnYm76wxKJKnekV2NmLMxjQCJvSpFp/jkRkVrHfzjINPxpXDSwesM/wBq/OKyStSRDCO0xrGFreLGWGoRB5YBtFSe0XoImntDKawB0EpIECnzgIrh2iCLwhisc5pCEi0VjNqwzhtCaP59GigwE1Ki5BDXJp4RfpmMA1eLhuYcw56F9mivYHqGpGlTjC6MSFGjHr6Rk1bX99YWhpdC94iXYm49IAcRpSldRbiYMmbSjh/fKIU3LpbnBZIBG9/P34wJtRryp+IilQep9/WHzcqb7iUxIALClAWJelAVbaViqnSgCyQ1H052JteLyanMO6xDciKef0ivxEoF0sKsXN/bAR1fjD9I4epAJYUtubDgftAjKCWc2Y+Di21TDszDlxlHLi7kP9bXiEySWp1OqaOetoIdLEgvcFtKOWannTnE0KOZKmNRroB9GeCKwzAlw+nICnMV0jQBJDDvNehHt/TWJ/TWMpNavlVxYCnCD52DfRhE5AajNetLtd+cDKA+vLgN9oXf0ORM4Zw8CUvg0aJaxjaaRg2RmKIFXL8PSISF7g+qfK3WJZniRUWsD1aHAJJJNrHf5ulaCG5cvp6QhJJJFB0U46/xDaprXoI0iLG8TZ6RUYzEkAsKxYYuYCLnwMUuIJfnFSoxv4iqEFoFipimJAc2gspTkUZoYGGLF4Wnij+JNjItPgiMg0lAcUSWqIFPUecCE46piUutojGspjC4hhEziirYiCSpRy1DxiMMGdmgvqaURkrpECCSxJvsT6QUrCdHeBYSc6mZN7GoHpXrC5uqq77PISaAta4+x8zDE6XXKsqKXcJA0OijRhQsI1JnuGS6dyHDC1HI138IWOKyAuvOvWopzaiaaw6mH0sPkDAmtG+kEKy1jy92hFOJUwISl9tIJLmm6qHbhwjOtJBkqajEfXyiYIfpaBGbrZrXiQUaW960g+yonsRGUA9rDz96wNbaOfekawsyrca/npFSJq2w5IB2ZuXXxrEFSi4Js2rQ1JQGINU24+RrSMWgDi1j+Y6c9MZNLfA2+ogRQaEG5Bbdyxfp6Qda9rA2EKTK6OYncV4VP4AJqGsQPsNI0nB0DBvPxbh6QWUqztDZINoc9l42AJQwoK1PD8RqanWwIe30htIBpcxW46eA7+ANS1uWnKF1PRyewTUvqH+lvKJCnv7QtKmaGNqUS38xhY0gylQusa1fn9q+cb4v76wQE6W9+EKK1LDJBqVKYbn6s/nDshEs1BCur+F26RXmWCXLPyv1H1goymqgKbm3IUPnF+SbDs9Ghf30iuxMhJ3hyRiC7Evx24Hl5xrEIJ6VLRUqLFWlLHZossMp6QpiJeaK+fh5srvyyVNpvCJ0f9uOEZHMf5+f/wCCqMgJSTzoGiumkguDB8yU6xXdqTqHSCNHRdnY+jEwXFT2rpHB9ldplK2JcR1crEpUm9OMV3ziZRZ056ChPu4tD3ZWAy94uX2DeNQ/hC2CwUtZBcv4DzFY6HLlHzcCTRuA2MZyYvdLTCoEq1sAXpSjJNzAJAAYDTW/eJc6VOpMbl4pJvYlh713gSpzkgimj0Da8/xD3DNp7zOSdstPMV841MQAaX3LqMQRMJtbVoNJJvEHUpeYeGtvDWGACCbbBm8g0DlIeteOnh94aUk3JFNvfKKmIpaZMYH2R+YqJ/aPw15iSPrVqkac4tMWUjmGry9+ccxjpZUSGuav+Icac866rDfqKUw719zrze0Rxn6skIBeYKAE2N96jfWlY41X6dXUg5s1WPkODUO0cb+ouxMWFVSspNe66i+5Fzc+Jjp4439HXXhz65ehL/qTLcgIJ2OkOdn/AK0kTX72VrvHlfZ3YuIMwNJXk17qrNcZ6k8IusP2At8wfWoflFd/HzP1PHy9dfjsu1P6gypZyyhn328ecJ4L+pSVKaaMocsXqzWOg8o55PYawFJCCpZDgOBrUqJ283EUGI/TGKcpVLckmroOzVBccgNTBz8fNn2Xfydz6j15X6sll2VYVB7qqjjQxU4j9RmarKFEAai5PNh9YqewP0pMSgGasmgFeHPgPKLWb2XkIYVuYy7kn615l6zYvOy1umr16+UWDkUNYqez52SlNBpbeLmXNcctaexGFZ9fbWdJ0NdxGKmU26vbhC5mkFvpfrpEJy6MfAuCOsQY5mHh9/C0DmB1ZhRYHMEHdzUPtbrCpJozNzCokywfozkPf/ao97RUFOSJi0q7wFg1acnvX3tFjLch6DXcv0aEZa3SHrsdKaUiWGxZzqSU5TRT3cF29OOkWinJSQS0NrlACKheILu7NeKztf8AUBAKUg84EV0fd4Rkee/5uduYyDAFKlpArCPaEwVCR1h9SBZ6wnjgAkteHFOPnOlbj8dY7nsDDBSUkqTX/pKh1LRy03ABamUyXoC5Lk7IFT1IEdn+lAkIACFsLKUEgnSiWpXQk8zG/c/yy5vtf4XDJlChqaOLk/Wn3hXFTElXyktQDzJBtU7nSHppTlcJeurCtuQitnTBtfckk9BptT1jBtApJPzHKNEtYDW+vlE5akku5IDts+sJoxdaghRsH0tpaGFTrUoBy/mJMzMNhUk3NAPf3g2HSWJ09/zCIGpsA5fQX6wyiawpY6PWJp6sQti+nC/WMXM8PdISSqtOR3r7eCFdOAo+ntvSCFUMQSQ9mHs+PrFaCH0+8WGIUCODN538IqFFjasVjT477XGGVUNDzBVSkHZ/vFHhsUBV6fWLPDYtKgADrpGnNx0Xnfo6qSlmygPdo0cChKbADSGkmkRIBFaxoXiTGBTQgVFjGTlse8G8IflIaFu1U9wvE31DnPsstfhvpFfiVu9YSHaIYpMZ8fMLVibdKzD2CYn+YcWshIa9+laGkV+At5coeXcHo4t1HjE44+r7QVONSDTx6NpAlLdj5WgU8NZqFyG8xtGkzQC+lP5vGd5OUQzslS5TvUlJ34Dj9IkvEigCxWzNG30uDEkYcEZWcbEeREM9O4NJZ6A0Jax2cHpDKkkEqFyKjzBFGvpxirYoSWDgF2NabPwL3h2Qpw41Yt5fbzhpreKWMhJDRzBTMmAmWHApWOpXhc3dUWBi0wOCQhLACHKix5x/iMXsPCMj1D4QjIfknK8vmUprCGKQSCAK73h6QA1TUw/hJFb0GjlI8TeCLVfZHZJDKUjMbA1o97Gusdfhg3+uXaopyAolusbwsnUkHlSnNmhfGTAXawuW66/TeKvWlIZmzUlLE9beA+0c/jsYEEly9ju3008oPOKl3ASLkMczchQRU4yX3htuWAFb1t4QsVqUvGn/AFSADuwJ16+7w3JCjVjWz06ttCspIAzKIHA1fwr0hiXjgolhpU7DmYVM1NUGDDxtu53/ABGwsAOfH7DT8QCaVEB9BUc9D4NERNzHlu/tvtEYerGRMAHFR8XpGyCS13r/AAIAlJJ8TyFPx4w/h0kl7AC3WjwYnQfhqIPpyt9IQnhrxfplgD6RT9pS9n977xf4v477UmJLuE3Mb7CWtM7KuxqNqRvKc/KGMDL/AOaFVofesVHTLlldqi2xieW0Qww7rmDp4xpIu1uWKwPtOUCg8oIGEZij3TtDv0UvvXmkyQQtZ0Cuu8WCMQk/KKMOcQxcg/EY6+38INh8PWrU91MZVFq1wiAoBk6e6wcoIg3Z0tk8eMMTZWlvTpBY5O77Vk0GnhCyADT1t02iwnS9npb37vCfwXuL+R5eMTidRlggtZ+Lj8xdYWTzeEZcum5i1kM1IWYrQ8RgwbvsbDzaF8LhTKPzZkHRVxyOut4dxM8IFX6fUQpicSFBPE6QhDqJJmChqIsJEkpAesK4UtaDjFmxhSFRnjI3WNRSXnH9qo1SAOLh/H7RcYTBFKQT3ibFnvxPKCYPBpSHPeJ3A8wYdyqy1cDRiR0hqJ4lDg95Qs4Ad/8A3O3lFZOQpJdSk5f2WIJqST+PCLOfMSlLOHOlz51/mKPFAq7rs/Cr6Mq4EVARm4iaSQVAJe+YProB5CC4dQUAEmrvUPR635GK3FJS2UM4uxYHd9AIZRiSktQrVoP2jiPBvvDwtbxMp1C5DFz7vvwg0iYHATVL8KncwviZj5gKm2UOEjU51HR9IBh5hzBJqrYAUG5OlBaDPQ1dlWY0oHFfs/CDYZKSaPrUinMDk56QrKUEp3Iuouz6hIpag58qGkKJLCgcF+lRatG6xGDVlKykE6JvuTuXhiTMKg7X0u3lCsqUGAehYdTW2sOSgMzAuB56VP0hyFpxUsARS45IToPCLoEaCnq0VXaIBrf3xvDsafHfammisWGFlABJN39a/SF5SMxA99IslpCVJSNKnnpD5nrW3l/qRcSU0ggd3gEosK6QRBJEaRfXQhprGlVF4ksHpCmYhwdIOinbnu05TKfavnEJQto4h+eAVjZTp8bebQtLwzrysGSG68+ZiM1PXWWr3s1AasHnUOvCF8NQAWjMTPBHEUY+H1gsclu0OaK+/KAEgkE66xFcx66j31iSFP199YiynDchDAN+IwKL0NNK34B7xtN2o1mNK7PxEA7Qwouk9CAQ+548fvDJXdpduoStMqZ3SbPT1hRWNyTEpKhlNi4hfFS0lJBUCmtCTR9n5abRx+OkOcqVEudTZrQ5xKL1Y9gRi0qAYh4MhYJePIpPaE1BCXIIj0L9LzviS+8TWIvFhzqV0v8AdRkC+EN4yAEZBDfLRtbQticSCnunW4p0EAnsA1gdAPYEK4yYnUElqAOW5AXPKHik8ROqos1OD28taxUTzmqGsBZyAzkUqBwhjETSDdQH7XLueD066xV9qrWFAD5OnNydYqQldOopSrO12qOINt+kYnEiXlUCFEhiaOBwFxxf8QJWHUSpXypAL82try3ptAhhiZezEEHKrMo3YA0HMNeNJEdVaCa6W3rXc1e/rtpEJlD3T8zOElgQN1AOSWqBRtYrsYFpYm5H+w1La628+EaROmp7ufM/zKZmLgsNTTQeTQ/BPk6RKAlIQWcAZmfKBqK7uKXpDGHcgaJfg5A+lPdYopWKUMrJIKy5KqlxYs9A5izw0xR72YGxBYJCRrapUb+HGIvKvJcyw7O4p4c4fCQAKj053rFVLxYLMok0OlNjdoewssf9wq5rWnH30gwtNzprBqfj+YWnsoWd4jOlJNy1zfzvU+UVhxrLyi2lvrBYrno/hMMAatTx/MRSt1q0rT30hmSoZCSKji9+sVKVHNU+UVnppx1/rV2nFiwr72i5wRBAjkE4kILkht4rJn9UJcolKJC5jUKnCQ/IxfEHfb0iYmin0+0U2OUQQWMcdP8A6mqEszZcrMVkJCVGgIu7dYQ7M/qHOxKymchCQxYp3sBXjFWetT55XQ4/EEl3184uZKQe+z5gDX7iOWWty73Ji+OIPwkAO+WMsHydejU2aOI13EI4nEJLv41HjCYxNa06246tC+JU47pBPNj6QmQysWUm/Plvf3WHpCXIF9YpMKApjoKG3hsfWLvs6W1drcuAINPdIfier3DygsMoMbHfxguJwTpLmtbvXbThE8MqiSadWfrDmYH36GDC1xPavY66l0kKduddC7+Ijkf8PME1JWyRYJcEkCmh8/4j1nEKe/eS2oB8XioxcigKWKXoO6D4+y0TuC87XKdqfphQAmJPOD9ndtJkIyk1EWeP7YAQxBGjN6VrHF9sYUqU6e6b1I6vxiZvXqq9c+47D/ipPGMjhcy9x5RkH/mPN6AagElv9mLOSbOPDjAUTnQQA5BZ1O1qm3vhAsXPzHKlQBckk1b3X3WA4qaybkkAuX30AFAGLcucEWnOPdAUsvZyEgCtKE0e254RWjFJFAEkh81WbgHoeJf8q9pzVK/5aVZQ4IBBNxUgam1f4gKEBu8t1JJqp0ijUar60JuGi5E1YylUolg7AO7nUskAZR1vEpErMVKIKSAUvlBUeNgRrwiGDIYEO5JrUGvEcPKDIzOpD3uQCzOaAlj4cILQ0pCS3dCsrVYuG5edfWFsTKCknMFmo3HRO4pv6w7hcMMoNw7AXPIimg/EMCWCoE1U3J9beOkG4Wa56TgJhUyWBKgQDmAAFAH1NOkFxspWVkqBf5swNcvAhhbzi+CWNA9aGoNYIvBBV+6Dwd96PzHWDy0eLlD2etagt/lA7gdTMbkKHWgu/CLfD46YgKQkAP3UVBcMXKiSDcFhwAi0MpI7oNBqQLmrseLwGVhwUsQzsXNdC43684PLbg8fQCMawAUoFSiQau5YvdtvKBz8RL+ZJFBwHkT74wXEYAJABdJuAcz1BF+t+EBX2SCHGr12vU6a3ipZU2WJdn9uoJyKVd01bzESxczKXSX3Gx4e9Y5jt3sEh1JckV+3Hh1iGF7TWUgquO6oHcRd59ehx179rzHLExBSaPxPlHIz+ySDdwYtTj9D79/UQCdjk5hVhs0E/wCNLZ+l0dmEAAsRUtBMLgEpUDsYEe0Q7OSKdLP9YbRigLAvv76ecHv9LZ+LqWs6mgPlrTdoh252qcwSGDAMa/SE5eIJUk6Da5bSE1pK1FageR06Qc4nseX22tTpUaMwpro73EZh8WsKDhzuKcngaML3cxFXavpzi6wuGGUKUD4A3pQisO4iQ1gRnPeF9nY7HZ4v+z5ebW2j68Ir8DJapJc6em3nFvJSE0oDsb8eY+8Rp1ZSZZplNjZWb3/EPS8QqxB50IJHpCUpRFCw0rvo7QxndgKbjXahhUGAoAWqdnDeLQvicIFAkFibghx4aRiCQ+wrevHjExOBub/XhxjOrij7U7FDdwdRlYb3FPfGOYxvZy0uCgJLFlPTL71pxj0KcUtVgeP5hTHYUmygxFAB7EBV5flO/kPvG47X/h4f9Xgj/wDEZFZC2qlEtBchgXvV6XGVqcoUxuPOXIlwpTOrUAuonjRqavEMViCXTLDD5aVJJNWGuvKCEKSoKoWYNS4DXNBXXhEtSPZktipgSzusvejsWFBtwg0qQCrMfmsE92xBAS1QPO0EmYhcxXdYj92Yi37lPQHQM/IxvDJSEqJLlRJfixBpr83nFakzIkOrMCwDN8rBrgeloLh0ftFiO8QaUdwSK6E6xDC4Vw6iwNhUMzu9BD0pG5ygM7nSpoGfU8S/ggnkZL1LuRcADlr73rqWt7Bna3gavy5QOZMcHKa2DPmtQ16+xBUo7rkgu1jvoOPHjBJotwaXoAM2W5Oh1qQx/iNqmZnYt1reutdqRKXLsACAHY1+sFMrWpbXhxgv8EAEsMzVf6b7QaVh6ja/L8wdGU14Gu7VIeIJAYnw8on6USnvTmw1/aWPsxuSgPtTTVxXl+INMOvV6jXh4QQBLuX29genGHCqv7Uw4IDh7ciRuOccJ21h1SlBRer0U5pYgFyaNePRJwSUlqs9fP3yjmu25AUXIzKIDDgXCmOunCsa89e0WOTCkqDguPThGKw4NQ1vd4HipOVfdNX8eYN9KQKViC4BHUGLz+FOs+xJWGD/AMWixloBGUDvOwbbjCeHluSHJPMbVDxfdnISmgG1rkEWfnCqtgH9rkYXUq52G3XeHZGGKSAm5eg246Q5LSFD5SDZ9W2jaZNmAB1v6QtTgkvAAhRa1ycruIcwkkjui2hL6aRNCGduTNyNOkNFNActr3u0TaYknDhwb7kfV7w6F1oLXhaUKuKUroeDGGZfeGumvn/H4iQOdyKto9RsRGxMILt6ff0rCi5zFtNDUkU1iQm17xD2atXs5ETp4fCxR3Y9RAysJJ9L/mApIL0tQB3fyjDMLVrVjrXgdIVODFTt3juPXf28amzSVAE04MG4ZX32hSSCWIBNj46EW8oIuYz1L8GvxBtbrDBnMn2g/aNwt/cJ9/zGQBxCQgMMtfKm/IxGbiwVlKSO4XJDUZ7nmf4hFM8h0gKJBbM4Yrdy7VLPow84Zwie7TKGD7G11C4sTvxisGiFKnJbM1SNyx8x70hiSGajanh1uKbU2hYFSWdkuCbuWO/QM3PaCpng0AzOK6V0sbDflADsmYSsJNQkWqWIsAda16eBlfNU2erDSljQWPQQLs8sHWKq+XbYUDU9YzDozfMCBVySLbC/Lh6LDGVKKmyiqmcmlOTUc63iwlyCQlIBoGpsCav/ADAhh6lLAMRr8pAf624Q2lNGzVHO2r8jBqUlByBYK9LfaCynbLo+m0LhLqDGwelWG2wfjDPxGagLVZrPp72hX0cSKQB/0i9nrrWIqa3H35kQXMN7++kAVSg2qdRf3/MKq0FYqXc8CW6nQfmBJWCSalzQud4NMNDQOdeI4C0BmzApNDtRtlfesMa0ucWJIa77hjU1NrQktOWxSavah1HW46QfOpgXHdodiS1w20aS1XDMGHnXm+3CKiK5bH9nBQKgKkilNGs9qv4xWL7OLFhcs+tw/kfKOvnywpNGH7gb6O/FnqNoAqSkqDmgvSjC5B2oY01LmJeHyqaj6GzvRxWLPDymy371CzBnuC/GCjCh7fK43ppyLZT1hiVhmZSjYW0NHGtDSJ0DplnQuk7EubVG1uRaGZiBlY0NixL8/WFsMzFSgzuARoAxYjqQ/CDSVgAvbfYs4obV9YRmUEf7OrKQT53gqbgg3o1QQAX06wD4gCnFGpyhjDkFIWQa1D1INqwUGEzKihro9RpQwyFF0s4ITQ0q7H190hAZhfWx1qw+bmxhhL5XuBcHxNtNIQSmFns4+sRRML1oG014xrEHdhcB+Da7QvLm5dQ70c9GiaqH01ck0bS5510jUiYEuVK9WL2Dj6mFfi5bk7Ns94IlYIZxTfXk8LRh+QtSqsA1wH8fYjSkguKnWrCn/qhKZPUCQH48jqNekSTNTluHOo8W49IejB/g/wDlj/4feNQF1fuT5xqDTxw3ZneKqkNkAYkULv6Q4ZTKKQS1Ro7W2jIyL/U/iMpIUFE1ag6KCfSJYOWAkqAqFEb63besZGQGsl/MEkk5QVAm7uBeHcG51+UJItQlqxqMhQG8WMpDan1YxtMyijQkfViYyMiYdEwSRfj6gv6QZSy+1WptX7RkZB+ifSSk+n3gQSM4ToCR04xuMh0oiCySdQbwJZcuwDuKUGot/wBojcZCOgMyCdbeR+0BC6ILAuog8nA9PUxkZFoRnIcAuaEjoMvjeBLlhKmFigljYfNbawjIyGQGKRlIbW9qsG98oJJSCkOLpzHmMzekajIR1L4Ypqym5uoJL9CYiQ3d0CS3BjGRkKD9RnqbLar+sMyD3Qb1Zjapb09BGRkOkYxSiDlBpkSrqWeNpTmapHeamgISS3UxkZAbYPeQOAHmof8A1HiYUmjvECneAfVnH38oyMiOjn2MoOATUggOeBLQFWKVmApe+uv2jIyJqow4hQKVA1UWOtKb840ZxyqU9QR5jWNxkH4bXxTGRkZC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076" name="AutoShape 4" descr="data:image/jpeg;base64,/9j/4AAQSkZJRgABAQAAAQABAAD/2wCEAAkGBxMTEhUTExQWFhUVGBgWGRgYGRUYGBcXGBgYGBgYFxUYHCggGB0lGxgYITEhJSkrLi4uGCAzODMsNygtLisBCgoKDg0OGhAQGiwkHyQsLCwsLCwsLCwsLCwsLCwsLCwsLCwsLCwsLCwsLCwsLCwsLCwsLCwsLCwsLCwsLCwsLP/AABEIAMQBAQMBIgACEQEDEQH/xAAbAAACAgMBAAAAAAAAAAAAAAADBAIFAAEGB//EAD4QAAECBAQDBgUDBAAEBwAAAAECEQADITEEEkFRYXGBBSKRobHwEzLB0eEGUvEHFBVCFiNiglNjcpKiwtL/xAAZAQADAQEBAAAAAAAAAAAAAAAAAQIDBAX/xAAgEQEBAQEAAgMBAQEBAAAAAAAAARECEiEDMUFRImET/9oADAMBAAIRAxEAPwCmRJUit0HXaGBIodjGpSlpcCo2i0lkER5uvRV+FwpKKXBh/wCGcw5WgsmaBaDy5Vj1g3SwLDhWZgaCOiw6XRlMVUgAF4s5MyFR9uY/qT2QP7QLTdBB6Ghjzb9P9oKw89K0nVjy1j2/tHBCZKWhXyKBjwPtPDGTNUg3BPhpF/F7l5ZX098ly/iyUqSzEZopsUvKcqg20Jf0p7WEyUZS1VTZ9o6ntSUlbjKHEZWZ6LqfxzMntEBTKEdF2XipZTU8oo5mBJUDkIY9CIspHZFcyagRN5KaH26oTFhIVUV53hU9muxFa+MWkrstlOpi+h0NKg9HhtEsD8iKjfjXP4fs9UqZaj04bP73i2koZnvz4w5RXN4EaCw4DrFW6LzppU14VnTgkhhv1hczDUX6+H0hdc7vDb6XgkTeZq0SsPX77xYyMSnK4vu3topsDiEhTG7Ett7MFEx6aFiBw48vrDp+JvGY0qDBmMcd2ohaDmHQXe7t1HnHUyy/i8AOHS+x00q9PrEnihlTZqUBgQTcRHC9orXNCFggAPzjocRhthTcvFX2gkpUhSRU0PKDSsElKGepLRYzUhSCBpFf8MukAO94PiVFK0JTqaw9LDPZk1Tu1rPF/h8UF0KWVFMcTlLNWLHs5ZUp7RpzUdRLF4ZQObTaF14JSqhJHCLgqUzQeUdzGjNWYPs/gIdGDFzDRQNIQxeOQihU5gtwYL8BOwjIq/8AOyuPhGQvI/FwSU0teIqSQQWaI9nyFi9YtsoUACI53SV+AHd7w1h5TUeIf2bBxWDSpJBoIIZmVhRR9IblSY1KlktDsuQ0LQ0EOI4P+pf6ZTNAnS0d4A5mo48I9AdohPIUMpg56y7E9ca8T/QWFmfHdCmymoNKbvYjezR7Hh8GVd7WxD68IR7N/T3wpmdDgEkkOwFbUFRzjoAthUe+EP5OtupnAJwYZlae7wf4X7TeMcM+sLzJnukRrScpzkHUcPfCK+ed9BYxYy5zgcfIwrisM7A3INRzFjpFSylfSu+KbO7M2+7cYEubY1jWJwLEqqSwqAWYcRXpVoVkrNlF31c8iCfMP9YqQaxc1ixLVuXt7HnC5Ue8X9lreXnBsTIsQCTUtpTThSBS5IygaOab1NOf2jSfSdEw80g5tSKcoak4guz7vuKWG0Ky5QUp9vzr08oZw8kuzOxcfW5qT9RE0z8t+g9/mGkpTwId3bXhCyJd6Nq+5pp4eEOAaEktWv491iKNGyPQu3vwiEzBggU984mzWt7092iImuSxoIzvSpERh9ALQotNaphz4rObvS1vC8bEwHUEnkw+8EovJRcsX1hrCqCVB6RsyKWfj94KpPdoA8ac1n1FkMSCLiI/HSRFKrMeEGSoAF4189Z+KwxeLIT3TFCrDZ1ZnYm76wxKJKnekV2NmLMxjQCJvSpFp/jkRkVrHfzjINPxpXDSwesM/wBq/OKyStSRDCO0xrGFreLGWGoRB5YBtFSe0XoImntDKawB0EpIECnzgIrh2iCLwhisc5pCEi0VjNqwzhtCaP59GigwE1Ki5BDXJp4RfpmMA1eLhuYcw56F9mivYHqGpGlTjC6MSFGjHr6Rk1bX99YWhpdC94iXYm49IAcRpSldRbiYMmbSjh/fKIU3LpbnBZIBG9/P34wJtRryp+IilQep9/WHzcqb7iUxIALClAWJelAVbaViqnSgCyQ1H052JteLyanMO6xDciKef0ivxEoF0sKsXN/bAR1fjD9I4epAJYUtubDgftAjKCWc2Y+Di21TDszDlxlHLi7kP9bXiEySWp1OqaOetoIdLEgvcFtKOWannTnE0KOZKmNRroB9GeCKwzAlw+nICnMV0jQBJDDvNehHt/TWJ/TWMpNavlVxYCnCD52DfRhE5AajNetLtd+cDKA+vLgN9oXf0ORM4Zw8CUvg0aJaxjaaRg2RmKIFXL8PSISF7g+qfK3WJZniRUWsD1aHAJJJNrHf5ulaCG5cvp6QhJJJFB0U46/xDaprXoI0iLG8TZ6RUYzEkAsKxYYuYCLnwMUuIJfnFSoxv4iqEFoFipimJAc2gspTkUZoYGGLF4Wnij+JNjItPgiMg0lAcUSWqIFPUecCE46piUutojGspjC4hhEziirYiCSpRy1DxiMMGdmgvqaURkrpECCSxJvsT6QUrCdHeBYSc6mZN7GoHpXrC5uqq77PISaAta4+x8zDE6XXKsqKXcJA0OijRhQsI1JnuGS6dyHDC1HI138IWOKyAuvOvWopzaiaaw6mH0sPkDAmtG+kEKy1jy92hFOJUwISl9tIJLmm6qHbhwjOtJBkqajEfXyiYIfpaBGbrZrXiQUaW960g+yonsRGUA9rDz96wNbaOfekawsyrca/npFSJq2w5IB2ZuXXxrEFSi4Js2rQ1JQGINU24+RrSMWgDi1j+Y6c9MZNLfA2+ogRQaEG5Bbdyxfp6Qda9rA2EKTK6OYncV4VP4AJqGsQPsNI0nB0DBvPxbh6QWUqztDZINoc9l42AJQwoK1PD8RqanWwIe30htIBpcxW46eA7+ANS1uWnKF1PRyewTUvqH+lvKJCnv7QtKmaGNqUS38xhY0gylQusa1fn9q+cb4v76wQE6W9+EKK1LDJBqVKYbn6s/nDshEs1BCur+F26RXmWCXLPyv1H1goymqgKbm3IUPnF+SbDs9Ghf30iuxMhJ3hyRiC7Evx24Hl5xrEIJ6VLRUqLFWlLHZossMp6QpiJeaK+fh5srvyyVNpvCJ0f9uOEZHMf5+f/wCCqMgJSTzoGiumkguDB8yU6xXdqTqHSCNHRdnY+jEwXFT2rpHB9ldplK2JcR1crEpUm9OMV3ziZRZ056ChPu4tD3ZWAy94uX2DeNQ/hC2CwUtZBcv4DzFY6HLlHzcCTRuA2MZyYvdLTCoEq1sAXpSjJNzAJAAYDTW/eJc6VOpMbl4pJvYlh713gSpzkgimj0Da8/xD3DNp7zOSdstPMV841MQAaX3LqMQRMJtbVoNJJvEHUpeYeGtvDWGACCbbBm8g0DlIeteOnh94aUk3JFNvfKKmIpaZMYH2R+YqJ/aPw15iSPrVqkac4tMWUjmGry9+ccxjpZUSGuav+Icac866rDfqKUw719zrze0Rxn6skIBeYKAE2N96jfWlY41X6dXUg5s1WPkODUO0cb+ouxMWFVSspNe66i+5Fzc+Jjp4439HXXhz65ehL/qTLcgIJ2OkOdn/AK0kTX72VrvHlfZ3YuIMwNJXk17qrNcZ6k8IusP2At8wfWoflFd/HzP1PHy9dfjsu1P6gypZyyhn328ecJ4L+pSVKaaMocsXqzWOg8o55PYawFJCCpZDgOBrUqJ283EUGI/TGKcpVLckmroOzVBccgNTBz8fNn2Xfydz6j15X6sll2VYVB7qqjjQxU4j9RmarKFEAai5PNh9YqewP0pMSgGasmgFeHPgPKLWb2XkIYVuYy7kn615l6zYvOy1umr16+UWDkUNYqez52SlNBpbeLmXNcctaexGFZ9fbWdJ0NdxGKmU26vbhC5mkFvpfrpEJy6MfAuCOsQY5mHh9/C0DmB1ZhRYHMEHdzUPtbrCpJozNzCokywfozkPf/ao97RUFOSJi0q7wFg1acnvX3tFjLch6DXcv0aEZa3SHrsdKaUiWGxZzqSU5TRT3cF29OOkWinJSQS0NrlACKheILu7NeKztf8AUBAKUg84EV0fd4Rkee/5uduYyDAFKlpArCPaEwVCR1h9SBZ6wnjgAkteHFOPnOlbj8dY7nsDDBSUkqTX/pKh1LRy03ABamUyXoC5Lk7IFT1IEdn+lAkIACFsLKUEgnSiWpXQk8zG/c/yy5vtf4XDJlChqaOLk/Wn3hXFTElXyktQDzJBtU7nSHppTlcJeurCtuQitnTBtfckk9BptT1jBtApJPzHKNEtYDW+vlE5akku5IDts+sJoxdaghRsH0tpaGFTrUoBy/mJMzMNhUk3NAPf3g2HSWJ09/zCIGpsA5fQX6wyiawpY6PWJp6sQti+nC/WMXM8PdISSqtOR3r7eCFdOAo+ntvSCFUMQSQ9mHs+PrFaCH0+8WGIUCODN538IqFFjasVjT477XGGVUNDzBVSkHZ/vFHhsUBV6fWLPDYtKgADrpGnNx0Xnfo6qSlmygPdo0cChKbADSGkmkRIBFaxoXiTGBTQgVFjGTlse8G8IflIaFu1U9wvE31DnPsstfhvpFfiVu9YSHaIYpMZ8fMLVibdKzD2CYn+YcWshIa9+laGkV+At5coeXcHo4t1HjE44+r7QVONSDTx6NpAlLdj5WgU8NZqFyG8xtGkzQC+lP5vGd5OUQzslS5TvUlJ34Dj9IkvEigCxWzNG30uDEkYcEZWcbEeREM9O4NJZ6A0Jax2cHpDKkkEqFyKjzBFGvpxirYoSWDgF2NabPwL3h2Qpw41Yt5fbzhpreKWMhJDRzBTMmAmWHApWOpXhc3dUWBi0wOCQhLACHKix5x/iMXsPCMj1D4QjIfknK8vmUprCGKQSCAK73h6QA1TUw/hJFb0GjlI8TeCLVfZHZJDKUjMbA1o97Gusdfhg3+uXaopyAolusbwsnUkHlSnNmhfGTAXawuW66/TeKvWlIZmzUlLE9beA+0c/jsYEEly9ju3008oPOKl3ASLkMczchQRU4yX3htuWAFb1t4QsVqUvGn/AFSADuwJ16+7w3JCjVjWz06ttCspIAzKIHA1fwr0hiXjgolhpU7DmYVM1NUGDDxtu53/ABGwsAOfH7DT8QCaVEB9BUc9D4NERNzHlu/tvtEYerGRMAHFR8XpGyCS13r/AAIAlJJ8TyFPx4w/h0kl7AC3WjwYnQfhqIPpyt9IQnhrxfplgD6RT9pS9n977xf4v477UmJLuE3Mb7CWtM7KuxqNqRvKc/KGMDL/AOaFVofesVHTLlldqi2xieW0Qww7rmDp4xpIu1uWKwPtOUCg8oIGEZij3TtDv0UvvXmkyQQtZ0Cuu8WCMQk/KKMOcQxcg/EY6+38INh8PWrU91MZVFq1wiAoBk6e6wcoIg3Z0tk8eMMTZWlvTpBY5O77Vk0GnhCyADT1t02iwnS9npb37vCfwXuL+R5eMTidRlggtZ+Lj8xdYWTzeEZcum5i1kM1IWYrQ8RgwbvsbDzaF8LhTKPzZkHRVxyOut4dxM8IFX6fUQpicSFBPE6QhDqJJmChqIsJEkpAesK4UtaDjFmxhSFRnjI3WNRSXnH9qo1SAOLh/H7RcYTBFKQT3ibFnvxPKCYPBpSHPeJ3A8wYdyqy1cDRiR0hqJ4lDg95Qs4Ad/8A3O3lFZOQpJdSk5f2WIJqST+PCLOfMSlLOHOlz51/mKPFAq7rs/Cr6Mq4EVARm4iaSQVAJe+YProB5CC4dQUAEmrvUPR635GK3FJS2UM4uxYHd9AIZRiSktQrVoP2jiPBvvDwtbxMp1C5DFz7vvwg0iYHATVL8KncwviZj5gKm2UOEjU51HR9IBh5hzBJqrYAUG5OlBaDPQ1dlWY0oHFfs/CDYZKSaPrUinMDk56QrKUEp3Iuouz6hIpag58qGkKJLCgcF+lRatG6xGDVlKykE6JvuTuXhiTMKg7X0u3lCsqUGAehYdTW2sOSgMzAuB56VP0hyFpxUsARS45IToPCLoEaCnq0VXaIBrf3xvDsafHfammisWGFlABJN39a/SF5SMxA99IslpCVJSNKnnpD5nrW3l/qRcSU0ggd3gEosK6QRBJEaRfXQhprGlVF4ksHpCmYhwdIOinbnu05TKfavnEJQto4h+eAVjZTp8bebQtLwzrysGSG68+ZiM1PXWWr3s1AasHnUOvCF8NQAWjMTPBHEUY+H1gsclu0OaK+/KAEgkE66xFcx66j31iSFP199YiynDchDAN+IwKL0NNK34B7xtN2o1mNK7PxEA7Qwouk9CAQ+548fvDJXdpduoStMqZ3SbPT1hRWNyTEpKhlNi4hfFS0lJBUCmtCTR9n5abRx+OkOcqVEudTZrQ5xKL1Y9gRi0qAYh4MhYJePIpPaE1BCXIIj0L9LzviS+8TWIvFhzqV0v8AdRkC+EN4yAEZBDfLRtbQticSCnunW4p0EAnsA1gdAPYEK4yYnUElqAOW5AXPKHik8ROqos1OD28taxUTzmqGsBZyAzkUqBwhjETSDdQH7XLueD066xV9qrWFAD5OnNydYqQldOopSrO12qOINt+kYnEiXlUCFEhiaOBwFxxf8QJWHUSpXypAL82try3ptAhhiZezEEHKrMo3YA0HMNeNJEdVaCa6W3rXc1e/rtpEJlD3T8zOElgQN1AOSWqBRtYrsYFpYm5H+w1La628+EaROmp7ufM/zKZmLgsNTTQeTQ/BPk6RKAlIQWcAZmfKBqK7uKXpDGHcgaJfg5A+lPdYopWKUMrJIKy5KqlxYs9A5izw0xR72YGxBYJCRrapUb+HGIvKvJcyw7O4p4c4fCQAKj053rFVLxYLMok0OlNjdoewssf9wq5rWnH30gwtNzprBqfj+YWnsoWd4jOlJNy1zfzvU+UVhxrLyi2lvrBYrno/hMMAatTx/MRSt1q0rT30hmSoZCSKji9+sVKVHNU+UVnppx1/rV2nFiwr72i5wRBAjkE4kILkht4rJn9UJcolKJC5jUKnCQ/IxfEHfb0iYmin0+0U2OUQQWMcdP8A6mqEszZcrMVkJCVGgIu7dYQ7M/qHOxKymchCQxYp3sBXjFWetT55XQ4/EEl3184uZKQe+z5gDX7iOWWty73Ji+OIPwkAO+WMsHydejU2aOI13EI4nEJLv41HjCYxNa06246tC+JU47pBPNj6QmQysWUm/Plvf3WHpCXIF9YpMKApjoKG3hsfWLvs6W1drcuAINPdIfier3DygsMoMbHfxguJwTpLmtbvXbThE8MqiSadWfrDmYH36GDC1xPavY66l0kKduddC7+Ijkf8PME1JWyRYJcEkCmh8/4j1nEKe/eS2oB8XioxcigKWKXoO6D4+y0TuC87XKdqfphQAmJPOD9ndtJkIyk1EWeP7YAQxBGjN6VrHF9sYUqU6e6b1I6vxiZvXqq9c+47D/ipPGMjhcy9x5RkH/mPN6AagElv9mLOSbOPDjAUTnQQA5BZ1O1qm3vhAsXPzHKlQBckk1b3X3WA4qaybkkAuX30AFAGLcucEWnOPdAUsvZyEgCtKE0e254RWjFJFAEkh81WbgHoeJf8q9pzVK/5aVZQ4IBBNxUgam1f4gKEBu8t1JJqp0ijUar60JuGi5E1YylUolg7AO7nUskAZR1vEpErMVKIKSAUvlBUeNgRrwiGDIYEO5JrUGvEcPKDIzOpD3uQCzOaAlj4cILQ0pCS3dCsrVYuG5edfWFsTKCknMFmo3HRO4pv6w7hcMMoNw7AXPIimg/EMCWCoE1U3J9beOkG4Wa56TgJhUyWBKgQDmAAFAH1NOkFxspWVkqBf5swNcvAhhbzi+CWNA9aGoNYIvBBV+6Dwd96PzHWDy0eLlD2etagt/lA7gdTMbkKHWgu/CLfD46YgKQkAP3UVBcMXKiSDcFhwAi0MpI7oNBqQLmrseLwGVhwUsQzsXNdC43684PLbg8fQCMawAUoFSiQau5YvdtvKBz8RL+ZJFBwHkT74wXEYAJABdJuAcz1BF+t+EBX2SCHGr12vU6a3ipZU2WJdn9uoJyKVd01bzESxczKXSX3Gx4e9Y5jt3sEh1JckV+3Hh1iGF7TWUgquO6oHcRd59ehx179rzHLExBSaPxPlHIz+ySDdwYtTj9D79/UQCdjk5hVhs0E/wCNLZ+l0dmEAAsRUtBMLgEpUDsYEe0Q7OSKdLP9YbRigLAvv76ecHv9LZ+LqWs6mgPlrTdoh252qcwSGDAMa/SE5eIJUk6Da5bSE1pK1FageR06Qc4nseX22tTpUaMwpro73EZh8WsKDhzuKcngaML3cxFXavpzi6wuGGUKUD4A3pQisO4iQ1gRnPeF9nY7HZ4v+z5ebW2j68Ir8DJapJc6em3nFvJSE0oDsb8eY+8Rp1ZSZZplNjZWb3/EPS8QqxB50IJHpCUpRFCw0rvo7QxndgKbjXahhUGAoAWqdnDeLQvicIFAkFibghx4aRiCQ+wrevHjExOBub/XhxjOrij7U7FDdwdRlYb3FPfGOYxvZy0uCgJLFlPTL71pxj0KcUtVgeP5hTHYUmygxFAB7EBV5flO/kPvG47X/h4f9Xgj/wDEZFZC2qlEtBchgXvV6XGVqcoUxuPOXIlwpTOrUAuonjRqavEMViCXTLDD5aVJJNWGuvKCEKSoKoWYNS4DXNBXXhEtSPZktipgSzusvejsWFBtwg0qQCrMfmsE92xBAS1QPO0EmYhcxXdYj92Yi37lPQHQM/IxvDJSEqJLlRJfixBpr83nFakzIkOrMCwDN8rBrgeloLh0ftFiO8QaUdwSK6E6xDC4Vw6iwNhUMzu9BD0pG5ygM7nSpoGfU8S/ggnkZL1LuRcADlr73rqWt7Bna3gavy5QOZMcHKa2DPmtQ16+xBUo7rkgu1jvoOPHjBJotwaXoAM2W5Oh1qQx/iNqmZnYt1reutdqRKXLsACAHY1+sFMrWpbXhxgv8EAEsMzVf6b7QaVh6ja/L8wdGU14Gu7VIeIJAYnw8on6USnvTmw1/aWPsxuSgPtTTVxXl+INMOvV6jXh4QQBLuX29genGHCqv7Uw4IDh7ciRuOccJ21h1SlBRer0U5pYgFyaNePRJwSUlqs9fP3yjmu25AUXIzKIDDgXCmOunCsa89e0WOTCkqDguPThGKw4NQ1vd4HipOVfdNX8eYN9KQKViC4BHUGLz+FOs+xJWGD/AMWixloBGUDvOwbbjCeHluSHJPMbVDxfdnISmgG1rkEWfnCqtgH9rkYXUq52G3XeHZGGKSAm5eg246Q5LSFD5SDZ9W2jaZNmAB1v6QtTgkvAAhRa1ycruIcwkkjui2hL6aRNCGduTNyNOkNFNActr3u0TaYknDhwb7kfV7w6F1oLXhaUKuKUroeDGGZfeGumvn/H4iQOdyKto9RsRGxMILt6ff0rCi5zFtNDUkU1iQm17xD2atXs5ETp4fCxR3Y9RAysJJ9L/mApIL0tQB3fyjDMLVrVjrXgdIVODFTt3juPXf28amzSVAE04MG4ZX32hSSCWIBNj46EW8oIuYz1L8GvxBtbrDBnMn2g/aNwt/cJ9/zGQBxCQgMMtfKm/IxGbiwVlKSO4XJDUZ7nmf4hFM8h0gKJBbM4Yrdy7VLPow84Zwie7TKGD7G11C4sTvxisGiFKnJbM1SNyx8x70hiSGajanh1uKbU2hYFSWdkuCbuWO/QM3PaCpng0AzOK6V0sbDflADsmYSsJNQkWqWIsAda16eBlfNU2erDSljQWPQQLs8sHWKq+XbYUDU9YzDozfMCBVySLbC/Lh6LDGVKKmyiqmcmlOTUc63iwlyCQlIBoGpsCav/ADAhh6lLAMRr8pAf624Q2lNGzVHO2r8jBqUlByBYK9LfaCynbLo+m0LhLqDGwelWG2wfjDPxGagLVZrPp72hX0cSKQB/0i9nrrWIqa3H35kQXMN7++kAVSg2qdRf3/MKq0FYqXc8CW6nQfmBJWCSalzQud4NMNDQOdeI4C0BmzApNDtRtlfesMa0ucWJIa77hjU1NrQktOWxSavah1HW46QfOpgXHdodiS1w20aS1XDMGHnXm+3CKiK5bH9nBQKgKkilNGs9qv4xWL7OLFhcs+tw/kfKOvnywpNGH7gb6O/FnqNoAqSkqDmgvSjC5B2oY01LmJeHyqaj6GzvRxWLPDymy371CzBnuC/GCjCh7fK43ppyLZT1hiVhmZSjYW0NHGtDSJ0DplnQuk7EubVG1uRaGZiBlY0NixL8/WFsMzFSgzuARoAxYjqQ/CDSVgAvbfYs4obV9YRmUEf7OrKQT53gqbgg3o1QQAX06wD4gCnFGpyhjDkFIWQa1D1INqwUGEzKihro9RpQwyFF0s4ITQ0q7H190hAZhfWx1qw+bmxhhL5XuBcHxNtNIQSmFns4+sRRML1oG014xrEHdhcB+Da7QvLm5dQ70c9GiaqH01ck0bS5510jUiYEuVK9WL2Dj6mFfi5bk7Ns94IlYIZxTfXk8LRh+QtSqsA1wH8fYjSkguKnWrCn/qhKZPUCQH48jqNekSTNTluHOo8W49IejB/g/wDlj/4feNQF1fuT5xqDTxw3ZneKqkNkAYkULv6Q4ZTKKQS1Ro7W2jIyL/U/iMpIUFE1ag6KCfSJYOWAkqAqFEb63besZGQGsl/MEkk5QVAm7uBeHcG51+UJItQlqxqMhQG8WMpDan1YxtMyijQkfViYyMiYdEwSRfj6gv6QZSy+1WptX7RkZB+ifSSk+n3gQSM4ToCR04xuMh0oiCySdQbwJZcuwDuKUGot/wBojcZCOgMyCdbeR+0BC6ILAuog8nA9PUxkZFoRnIcAuaEjoMvjeBLlhKmFigljYfNbawjIyGQGKRlIbW9qsG98oJJSCkOLpzHmMzekajIR1L4Ypqym5uoJL9CYiQ3d0CS3BjGRkKD9RnqbLar+sMyD3Qb1Zjapb09BGRkOkYxSiDlBpkSrqWeNpTmapHeamgISS3UxkZAbYPeQOAHmof8A1HiYUmjvECneAfVnH38oyMiOjn2MoOATUggOeBLQFWKVmApe+uv2jIyJqow4hQKVA1UWOtKb840ZxyqU9QR5jWNxkH4bXxTGRkZC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 name="Picture 6" descr="http://upload.wikimedia.org/wikipedia/commons/9/96/Portrait_Of_A_Baboon.jpg"/>
          <p:cNvPicPr>
            <a:picLocks noChangeAspect="1" noChangeArrowheads="1"/>
          </p:cNvPicPr>
          <p:nvPr/>
        </p:nvPicPr>
        <p:blipFill>
          <a:blip r:embed="rId2" cstate="print"/>
          <a:srcRect/>
          <a:stretch>
            <a:fillRect/>
          </a:stretch>
        </p:blipFill>
        <p:spPr bwMode="auto">
          <a:xfrm>
            <a:off x="7086600" y="381000"/>
            <a:ext cx="1676399"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100" dirty="0" smtClean="0"/>
              <a:t>The typical, generalized tonic-</a:t>
            </a:r>
            <a:r>
              <a:rPr lang="en-IN" sz="2100" dirty="0" err="1" smtClean="0"/>
              <a:t>clonic</a:t>
            </a:r>
            <a:r>
              <a:rPr lang="en-IN" sz="2100" dirty="0" smtClean="0"/>
              <a:t> seizure (GTCS) in adults appears to last &gt;5 min relatively rarely.</a:t>
            </a:r>
          </a:p>
          <a:p>
            <a:endParaRPr lang="en-US" sz="2100" dirty="0" smtClean="0"/>
          </a:p>
          <a:p>
            <a:endParaRPr lang="en-IN" sz="2100" dirty="0" smtClean="0"/>
          </a:p>
          <a:p>
            <a:r>
              <a:rPr lang="en-IN" sz="2100" dirty="0" err="1" smtClean="0">
                <a:solidFill>
                  <a:srgbClr val="FFFF00"/>
                </a:solidFill>
              </a:rPr>
              <a:t>Gastaut</a:t>
            </a:r>
            <a:r>
              <a:rPr lang="en-IN" sz="2100" dirty="0" smtClean="0">
                <a:solidFill>
                  <a:srgbClr val="FFFF00"/>
                </a:solidFill>
              </a:rPr>
              <a:t> and Broughton*</a:t>
            </a:r>
          </a:p>
          <a:p>
            <a:pPr lvl="1"/>
            <a:r>
              <a:rPr lang="en-US" sz="2100" dirty="0" smtClean="0"/>
              <a:t>18,000 clinical cases and 100,000 </a:t>
            </a:r>
            <a:r>
              <a:rPr lang="en-US" sz="2100" dirty="0" err="1" smtClean="0"/>
              <a:t>eegs</a:t>
            </a:r>
            <a:endParaRPr lang="en-IN" sz="2100" dirty="0" smtClean="0"/>
          </a:p>
          <a:p>
            <a:pPr lvl="1"/>
            <a:r>
              <a:rPr lang="en-IN" sz="2100" dirty="0" smtClean="0"/>
              <a:t>tonic phase lasted </a:t>
            </a:r>
            <a:r>
              <a:rPr lang="en-IN" sz="2100" dirty="0" smtClean="0">
                <a:solidFill>
                  <a:srgbClr val="FFFF00"/>
                </a:solidFill>
              </a:rPr>
              <a:t>1-20 s</a:t>
            </a:r>
          </a:p>
          <a:p>
            <a:pPr lvl="1"/>
            <a:r>
              <a:rPr lang="en-IN" sz="2100" dirty="0" err="1" smtClean="0"/>
              <a:t>clonic</a:t>
            </a:r>
            <a:r>
              <a:rPr lang="en-IN" sz="2100" dirty="0" smtClean="0"/>
              <a:t> phase lasted </a:t>
            </a:r>
            <a:r>
              <a:rPr lang="en-IN" sz="2100" dirty="0" smtClean="0">
                <a:solidFill>
                  <a:srgbClr val="FFFF00"/>
                </a:solidFill>
              </a:rPr>
              <a:t>-30 s</a:t>
            </a:r>
          </a:p>
          <a:p>
            <a:pPr lvl="1"/>
            <a:r>
              <a:rPr lang="en-IN" sz="2100" dirty="0" err="1" smtClean="0"/>
              <a:t>postictal</a:t>
            </a:r>
            <a:r>
              <a:rPr lang="en-IN" sz="2100" dirty="0" smtClean="0"/>
              <a:t> tonic contraction lasted a </a:t>
            </a:r>
            <a:r>
              <a:rPr lang="en-IN" sz="2100" dirty="0" smtClean="0">
                <a:solidFill>
                  <a:srgbClr val="FFFF00"/>
                </a:solidFill>
              </a:rPr>
              <a:t>few </a:t>
            </a:r>
            <a:r>
              <a:rPr lang="en-IN" sz="2100" dirty="0" err="1" smtClean="0">
                <a:solidFill>
                  <a:srgbClr val="FFFF00"/>
                </a:solidFill>
              </a:rPr>
              <a:t>secs</a:t>
            </a:r>
            <a:r>
              <a:rPr lang="en-IN" sz="2100" dirty="0" smtClean="0">
                <a:solidFill>
                  <a:srgbClr val="FFFF00"/>
                </a:solidFill>
              </a:rPr>
              <a:t> to 4 min</a:t>
            </a:r>
            <a:r>
              <a:rPr lang="en-IN" sz="2100" dirty="0" smtClean="0"/>
              <a:t>.</a:t>
            </a:r>
            <a:endParaRPr lang="en-US" sz="2100" dirty="0" smtClean="0"/>
          </a:p>
          <a:p>
            <a:endParaRPr lang="en-IN" sz="2100" dirty="0"/>
          </a:p>
        </p:txBody>
      </p:sp>
      <p:sp>
        <p:nvSpPr>
          <p:cNvPr id="4" name="Rectangle 3"/>
          <p:cNvSpPr/>
          <p:nvPr/>
        </p:nvSpPr>
        <p:spPr>
          <a:xfrm>
            <a:off x="228600" y="5867400"/>
            <a:ext cx="8610600" cy="523220"/>
          </a:xfrm>
          <a:prstGeom prst="rect">
            <a:avLst/>
          </a:prstGeom>
        </p:spPr>
        <p:txBody>
          <a:bodyPr wrap="square">
            <a:spAutoFit/>
          </a:bodyPr>
          <a:lstStyle/>
          <a:p>
            <a:pPr algn="ctr"/>
            <a:r>
              <a:rPr lang="en-IN" sz="1400" b="1" dirty="0" smtClean="0">
                <a:solidFill>
                  <a:schemeClr val="tx2">
                    <a:lumMod val="60000"/>
                    <a:lumOff val="40000"/>
                  </a:schemeClr>
                </a:solidFill>
                <a:latin typeface="Arial" pitchFamily="34" charset="0"/>
                <a:cs typeface="Arial" pitchFamily="34" charset="0"/>
              </a:rPr>
              <a:t>* </a:t>
            </a:r>
            <a:r>
              <a:rPr lang="en-IN" sz="1400" b="1" dirty="0" err="1" smtClean="0">
                <a:solidFill>
                  <a:schemeClr val="tx2">
                    <a:lumMod val="40000"/>
                    <a:lumOff val="60000"/>
                  </a:schemeClr>
                </a:solidFill>
                <a:latin typeface="Arial" pitchFamily="34" charset="0"/>
                <a:cs typeface="Arial" pitchFamily="34" charset="0"/>
              </a:rPr>
              <a:t>Gastaut</a:t>
            </a:r>
            <a:r>
              <a:rPr lang="en-IN" sz="1400" b="1" dirty="0" smtClean="0">
                <a:solidFill>
                  <a:schemeClr val="tx2">
                    <a:lumMod val="40000"/>
                    <a:lumOff val="60000"/>
                  </a:schemeClr>
                </a:solidFill>
                <a:latin typeface="Arial" pitchFamily="34" charset="0"/>
                <a:cs typeface="Arial" pitchFamily="34" charset="0"/>
              </a:rPr>
              <a:t> H, Broughton R. Epileptic seizures: clinical and </a:t>
            </a:r>
            <a:r>
              <a:rPr lang="en-IN" sz="1400" b="1" dirty="0" err="1" smtClean="0">
                <a:solidFill>
                  <a:schemeClr val="tx2">
                    <a:lumMod val="40000"/>
                    <a:lumOff val="60000"/>
                  </a:schemeClr>
                </a:solidFill>
                <a:latin typeface="Arial" pitchFamily="34" charset="0"/>
                <a:cs typeface="Arial" pitchFamily="34" charset="0"/>
              </a:rPr>
              <a:t>elecrrographic</a:t>
            </a:r>
            <a:r>
              <a:rPr lang="en-IN" sz="1400" b="1" dirty="0" smtClean="0">
                <a:solidFill>
                  <a:schemeClr val="tx2">
                    <a:lumMod val="40000"/>
                    <a:lumOff val="60000"/>
                  </a:schemeClr>
                </a:solidFill>
                <a:latin typeface="Arial" pitchFamily="34" charset="0"/>
                <a:cs typeface="Arial" pitchFamily="34" charset="0"/>
              </a:rPr>
              <a:t>  features, diagnosis and treatment. Springfield, IL: Charles  Thomas, 1972:25-90.</a:t>
            </a:r>
            <a:endParaRPr lang="en-IN" sz="1400" b="1" dirty="0">
              <a:solidFill>
                <a:schemeClr val="tx2">
                  <a:lumMod val="40000"/>
                  <a:lumOff val="6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solidFill>
                  <a:srgbClr val="FFFF00"/>
                </a:solidFill>
              </a:rPr>
              <a:t>Theodore et al</a:t>
            </a:r>
          </a:p>
          <a:p>
            <a:r>
              <a:rPr lang="en-US" dirty="0" smtClean="0"/>
              <a:t>120 GTCS in 47 patients</a:t>
            </a:r>
          </a:p>
          <a:p>
            <a:r>
              <a:rPr lang="en-IN" dirty="0" smtClean="0"/>
              <a:t>GTCS divided into onset of generalization, </a:t>
            </a:r>
            <a:r>
              <a:rPr lang="en-IN" dirty="0" err="1" smtClean="0"/>
              <a:t>pretonic-clonic</a:t>
            </a:r>
            <a:r>
              <a:rPr lang="en-IN" dirty="0" smtClean="0"/>
              <a:t> , tonic , tremulousness, and </a:t>
            </a:r>
            <a:r>
              <a:rPr lang="en-IN" dirty="0" err="1" smtClean="0"/>
              <a:t>clonic</a:t>
            </a:r>
            <a:r>
              <a:rPr lang="en-IN" dirty="0" smtClean="0"/>
              <a:t>.</a:t>
            </a:r>
          </a:p>
          <a:p>
            <a:r>
              <a:rPr lang="en-US" dirty="0" smtClean="0"/>
              <a:t>27% patients – all phases</a:t>
            </a:r>
          </a:p>
          <a:p>
            <a:endParaRPr lang="en-US" dirty="0" smtClean="0"/>
          </a:p>
          <a:p>
            <a:endParaRPr lang="en-IN" dirty="0" smtClean="0"/>
          </a:p>
          <a:p>
            <a:pPr lvl="1"/>
            <a:r>
              <a:rPr lang="en-IN" dirty="0" smtClean="0"/>
              <a:t>Mean duration of GTCSs was </a:t>
            </a:r>
            <a:r>
              <a:rPr lang="en-IN" dirty="0" smtClean="0">
                <a:solidFill>
                  <a:srgbClr val="FFFF00"/>
                </a:solidFill>
              </a:rPr>
              <a:t>62 s</a:t>
            </a:r>
            <a:r>
              <a:rPr lang="en-IN" dirty="0" smtClean="0"/>
              <a:t>, </a:t>
            </a:r>
          </a:p>
          <a:p>
            <a:pPr lvl="1"/>
            <a:r>
              <a:rPr lang="en-IN" dirty="0" smtClean="0"/>
              <a:t>Range of </a:t>
            </a:r>
            <a:r>
              <a:rPr lang="en-IN" dirty="0" smtClean="0">
                <a:solidFill>
                  <a:srgbClr val="FFFF00"/>
                </a:solidFill>
              </a:rPr>
              <a:t>16-108 s</a:t>
            </a:r>
            <a:r>
              <a:rPr lang="en-IN" dirty="0" smtClean="0"/>
              <a:t>.</a:t>
            </a:r>
          </a:p>
          <a:p>
            <a:pPr lvl="1"/>
            <a:endParaRPr lang="en-US" dirty="0" smtClean="0"/>
          </a:p>
          <a:p>
            <a:pPr lvl="1"/>
            <a:endParaRPr lang="en-IN" dirty="0"/>
          </a:p>
        </p:txBody>
      </p:sp>
      <p:sp>
        <p:nvSpPr>
          <p:cNvPr id="4" name="Rectangle 3"/>
          <p:cNvSpPr/>
          <p:nvPr/>
        </p:nvSpPr>
        <p:spPr>
          <a:xfrm>
            <a:off x="533400" y="6172200"/>
            <a:ext cx="8153400" cy="523220"/>
          </a:xfrm>
          <a:prstGeom prst="rect">
            <a:avLst/>
          </a:prstGeom>
        </p:spPr>
        <p:txBody>
          <a:bodyPr wrap="square">
            <a:spAutoFit/>
          </a:bodyPr>
          <a:lstStyle/>
          <a:p>
            <a:pPr algn="ctr"/>
            <a:r>
              <a:rPr lang="en-IN" sz="1400" b="1" dirty="0" smtClean="0">
                <a:solidFill>
                  <a:schemeClr val="tx2">
                    <a:lumMod val="40000"/>
                    <a:lumOff val="60000"/>
                  </a:schemeClr>
                </a:solidFill>
                <a:latin typeface="Arial" pitchFamily="34" charset="0"/>
                <a:cs typeface="Arial" pitchFamily="34" charset="0"/>
              </a:rPr>
              <a:t>Theodore W, Porter R, Albert P, et al. The secondarily generalized</a:t>
            </a:r>
          </a:p>
          <a:p>
            <a:pPr algn="ctr"/>
            <a:r>
              <a:rPr lang="en-IN" sz="1400" b="1" dirty="0" smtClean="0">
                <a:solidFill>
                  <a:schemeClr val="tx2">
                    <a:lumMod val="40000"/>
                    <a:lumOff val="60000"/>
                  </a:schemeClr>
                </a:solidFill>
                <a:latin typeface="Arial" pitchFamily="34" charset="0"/>
                <a:cs typeface="Arial" pitchFamily="34" charset="0"/>
              </a:rPr>
              <a:t>tonic-</a:t>
            </a:r>
            <a:r>
              <a:rPr lang="en-IN" sz="1400" b="1" dirty="0" err="1" smtClean="0">
                <a:solidFill>
                  <a:schemeClr val="tx2">
                    <a:lumMod val="40000"/>
                    <a:lumOff val="60000"/>
                  </a:schemeClr>
                </a:solidFill>
                <a:latin typeface="Arial" pitchFamily="34" charset="0"/>
                <a:cs typeface="Arial" pitchFamily="34" charset="0"/>
              </a:rPr>
              <a:t>clonic</a:t>
            </a:r>
            <a:r>
              <a:rPr lang="en-IN" sz="1400" b="1" dirty="0" smtClean="0">
                <a:solidFill>
                  <a:schemeClr val="tx2">
                    <a:lumMod val="40000"/>
                    <a:lumOff val="60000"/>
                  </a:schemeClr>
                </a:solidFill>
                <a:latin typeface="Arial" pitchFamily="34" charset="0"/>
                <a:cs typeface="Arial" pitchFamily="34" charset="0"/>
              </a:rPr>
              <a:t> seizure: a videotape analysis. Neurology 1994;44: 1403-7.</a:t>
            </a:r>
            <a:endParaRPr lang="en-IN" sz="1400" b="1" dirty="0">
              <a:solidFill>
                <a:schemeClr val="tx2">
                  <a:lumMod val="40000"/>
                  <a:lumOff val="60000"/>
                </a:schemeClr>
              </a:solidFill>
              <a:latin typeface="Arial" pitchFamily="34" charset="0"/>
              <a:cs typeface="Arial" pitchFamily="34" charset="0"/>
            </a:endParaRPr>
          </a:p>
        </p:txBody>
      </p:sp>
      <p:sp>
        <p:nvSpPr>
          <p:cNvPr id="5" name="Rectangle 4"/>
          <p:cNvSpPr/>
          <p:nvPr/>
        </p:nvSpPr>
        <p:spPr>
          <a:xfrm>
            <a:off x="304800" y="4038600"/>
            <a:ext cx="8534400" cy="14478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p:cBhvr override="childStyle">
                                        <p:cTn id="11" dur="1000" fill="hold"/>
                                        <p:tgtEl>
                                          <p:spTgt spid="3">
                                            <p:txEl>
                                              <p:pRg st="7" end="7"/>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smtClean="0"/>
          </a:p>
          <a:p>
            <a:endParaRPr lang="en-IN" dirty="0" smtClean="0"/>
          </a:p>
          <a:p>
            <a:r>
              <a:rPr lang="en-IN" dirty="0" smtClean="0"/>
              <a:t>It is unreasonable to wait 30 or even 15 min before initiating therapy.</a:t>
            </a:r>
          </a:p>
          <a:p>
            <a:endParaRPr lang="en-US" dirty="0" smtClean="0"/>
          </a:p>
          <a:p>
            <a:r>
              <a:rPr lang="en-IN" dirty="0" smtClean="0"/>
              <a:t>Persistent seizures of any duration are potentially at greater risk for cardio-respiratory problem</a:t>
            </a:r>
          </a:p>
          <a:p>
            <a:endParaRPr lang="en-US" dirty="0" smtClean="0"/>
          </a:p>
          <a:p>
            <a:endParaRPr lang="en-US" dirty="0" smtClean="0"/>
          </a:p>
          <a:p>
            <a:endParaRPr lang="en-IN"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FFFF00"/>
                </a:solidFill>
                <a:effectLst/>
                <a:uLnTx/>
                <a:uFillTx/>
                <a:latin typeface="Arial" pitchFamily="34" charset="0"/>
                <a:ea typeface="+mj-ea"/>
                <a:cs typeface="Arial" pitchFamily="34" charset="0"/>
              </a:rPr>
              <a:t>Why not 30 minutes ??</a:t>
            </a:r>
            <a:endParaRPr kumimoji="0" lang="en-IN" sz="2800" b="1" i="0" u="none" strike="noStrike" kern="1200" cap="none" spc="0" normalizeH="0" baseline="0" noProof="0" dirty="0">
              <a:ln>
                <a:noFill/>
              </a:ln>
              <a:solidFill>
                <a:srgbClr val="FFFF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a:off x="1676400" y="0"/>
            <a:ext cx="3886200" cy="1676400"/>
          </a:xfrm>
          <a:prstGeom prst="irregularSeal1">
            <a:avLst/>
          </a:prstGeom>
          <a:solidFill>
            <a:schemeClr val="accent1">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en-IN" sz="2800" dirty="0" smtClean="0"/>
              <a:t>Early or ‘impending’ Status </a:t>
            </a:r>
            <a:r>
              <a:rPr lang="en-IN" sz="2800" dirty="0" err="1" smtClean="0"/>
              <a:t>epilepticus</a:t>
            </a:r>
            <a:r>
              <a:rPr lang="en-IN" sz="2800" dirty="0" smtClean="0"/>
              <a:t/>
            </a:r>
            <a:br>
              <a:rPr lang="en-IN" sz="2800" dirty="0" smtClean="0"/>
            </a:br>
            <a:r>
              <a:rPr lang="en-IN" sz="2800" dirty="0" smtClean="0"/>
              <a:t>5 – 30 minutes</a:t>
            </a:r>
            <a:endParaRPr lang="en-IN" sz="2800" dirty="0"/>
          </a:p>
        </p:txBody>
      </p:sp>
      <p:sp>
        <p:nvSpPr>
          <p:cNvPr id="3" name="Content Placeholder 2"/>
          <p:cNvSpPr>
            <a:spLocks noGrp="1"/>
          </p:cNvSpPr>
          <p:nvPr>
            <p:ph idx="1"/>
          </p:nvPr>
        </p:nvSpPr>
        <p:spPr>
          <a:xfrm>
            <a:off x="304800" y="1371600"/>
            <a:ext cx="8229600" cy="4525963"/>
          </a:xfrm>
        </p:spPr>
        <p:txBody>
          <a:bodyPr/>
          <a:lstStyle/>
          <a:p>
            <a:endParaRPr lang="en-IN" dirty="0" smtClean="0"/>
          </a:p>
          <a:p>
            <a:r>
              <a:rPr lang="en-IN" dirty="0" smtClean="0"/>
              <a:t>Continuous or intermittent seizures lasting more than 5 min, without full recovery of consciousness between seizures.</a:t>
            </a:r>
          </a:p>
          <a:p>
            <a:endParaRPr lang="en-US" dirty="0" smtClean="0"/>
          </a:p>
          <a:p>
            <a:r>
              <a:rPr lang="en-US" dirty="0" smtClean="0"/>
              <a:t>5 minutes is </a:t>
            </a:r>
            <a:r>
              <a:rPr lang="en-IN" dirty="0" smtClean="0"/>
              <a:t>18–20 standard deviations away from the norm of a single seizure</a:t>
            </a:r>
          </a:p>
          <a:p>
            <a:endParaRPr lang="en-US" dirty="0" smtClean="0"/>
          </a:p>
          <a:p>
            <a:r>
              <a:rPr lang="en-IN" dirty="0" err="1" smtClean="0">
                <a:solidFill>
                  <a:srgbClr val="FFFF00"/>
                </a:solidFill>
              </a:rPr>
              <a:t>Pharmacosensitive</a:t>
            </a:r>
            <a:r>
              <a:rPr lang="en-IN" dirty="0" smtClean="0">
                <a:solidFill>
                  <a:srgbClr val="FFFF00"/>
                </a:solidFill>
              </a:rPr>
              <a:t> initiation phase </a:t>
            </a:r>
            <a:r>
              <a:rPr lang="en-IN" dirty="0" smtClean="0"/>
              <a:t>of experimental status </a:t>
            </a:r>
            <a:r>
              <a:rPr lang="en-IN" dirty="0" err="1" smtClean="0"/>
              <a:t>epilepticus</a:t>
            </a:r>
            <a:endParaRPr lang="en-IN" dirty="0" smtClean="0"/>
          </a:p>
          <a:p>
            <a:endParaRPr lang="en-US" dirty="0" smtClean="0"/>
          </a:p>
          <a:p>
            <a:endParaRPr lang="en-IN" dirty="0"/>
          </a:p>
        </p:txBody>
      </p:sp>
      <p:sp>
        <p:nvSpPr>
          <p:cNvPr id="4" name="Rectangle 3"/>
          <p:cNvSpPr/>
          <p:nvPr/>
        </p:nvSpPr>
        <p:spPr>
          <a:xfrm>
            <a:off x="2438400" y="6248400"/>
            <a:ext cx="4888261" cy="338554"/>
          </a:xfrm>
          <a:prstGeom prst="rect">
            <a:avLst/>
          </a:prstGeom>
        </p:spPr>
        <p:txBody>
          <a:bodyPr wrap="none">
            <a:spAutoFit/>
          </a:bodyPr>
          <a:lstStyle/>
          <a:p>
            <a:r>
              <a:rPr lang="fr-FR" sz="1600" b="1" dirty="0" smtClean="0">
                <a:solidFill>
                  <a:schemeClr val="tx2">
                    <a:lumMod val="40000"/>
                    <a:lumOff val="60000"/>
                  </a:schemeClr>
                </a:solidFill>
                <a:latin typeface="Arial" pitchFamily="34" charset="0"/>
                <a:cs typeface="Arial" pitchFamily="34" charset="0"/>
              </a:rPr>
              <a:t>Chen, </a:t>
            </a:r>
            <a:r>
              <a:rPr lang="fr-FR" sz="1600" b="1" dirty="0" err="1" smtClean="0">
                <a:solidFill>
                  <a:schemeClr val="tx2">
                    <a:lumMod val="40000"/>
                    <a:lumOff val="60000"/>
                  </a:schemeClr>
                </a:solidFill>
                <a:latin typeface="Arial" pitchFamily="34" charset="0"/>
                <a:cs typeface="Arial" pitchFamily="34" charset="0"/>
              </a:rPr>
              <a:t>Wasterlein</a:t>
            </a:r>
            <a:r>
              <a:rPr lang="fr-FR" sz="1600" b="1" dirty="0" smtClean="0">
                <a:solidFill>
                  <a:schemeClr val="tx2">
                    <a:lumMod val="40000"/>
                    <a:lumOff val="60000"/>
                  </a:schemeClr>
                </a:solidFill>
                <a:latin typeface="Arial" pitchFamily="34" charset="0"/>
                <a:cs typeface="Arial" pitchFamily="34" charset="0"/>
              </a:rPr>
              <a:t>. Lancet </a:t>
            </a:r>
            <a:r>
              <a:rPr lang="fr-FR" sz="1600" b="1" dirty="0" err="1" smtClean="0">
                <a:solidFill>
                  <a:schemeClr val="tx2">
                    <a:lumMod val="40000"/>
                    <a:lumOff val="60000"/>
                  </a:schemeClr>
                </a:solidFill>
                <a:latin typeface="Arial" pitchFamily="34" charset="0"/>
                <a:cs typeface="Arial" pitchFamily="34" charset="0"/>
              </a:rPr>
              <a:t>Neurol</a:t>
            </a:r>
            <a:r>
              <a:rPr lang="fr-FR" sz="1600" b="1" dirty="0" smtClean="0">
                <a:solidFill>
                  <a:schemeClr val="tx2">
                    <a:lumMod val="40000"/>
                    <a:lumOff val="60000"/>
                  </a:schemeClr>
                </a:solidFill>
                <a:latin typeface="Arial" pitchFamily="34" charset="0"/>
                <a:cs typeface="Arial" pitchFamily="34" charset="0"/>
              </a:rPr>
              <a:t> 2006; 5: 246–56</a:t>
            </a:r>
            <a:endParaRPr lang="en-IN" sz="1600" dirty="0">
              <a:solidFill>
                <a:schemeClr val="tx2">
                  <a:lumMod val="40000"/>
                  <a:lumOff val="6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Brief History of Status </a:t>
            </a:r>
            <a:r>
              <a:rPr lang="en-US" sz="2800" dirty="0" err="1" smtClean="0"/>
              <a:t>Epilepticus</a:t>
            </a:r>
            <a:endParaRPr lang="en-IN" sz="2800" dirty="0"/>
          </a:p>
        </p:txBody>
      </p:sp>
      <p:pic>
        <p:nvPicPr>
          <p:cNvPr id="1026" name="Picture 2" descr="File:Neo-Babylonian Empire.png"/>
          <p:cNvPicPr>
            <a:picLocks noChangeAspect="1" noChangeArrowheads="1"/>
          </p:cNvPicPr>
          <p:nvPr/>
        </p:nvPicPr>
        <p:blipFill>
          <a:blip r:embed="rId2" cstate="print"/>
          <a:srcRect/>
          <a:stretch>
            <a:fillRect/>
          </a:stretch>
        </p:blipFill>
        <p:spPr bwMode="auto">
          <a:xfrm>
            <a:off x="457200" y="1143000"/>
            <a:ext cx="2057400" cy="18415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381000" y="2971800"/>
            <a:ext cx="1928733"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1600" b="1" dirty="0" err="1" smtClean="0">
                <a:solidFill>
                  <a:schemeClr val="bg1"/>
                </a:solidFill>
                <a:latin typeface="Arial" pitchFamily="34" charset="0"/>
                <a:cs typeface="Arial" pitchFamily="34" charset="0"/>
              </a:rPr>
              <a:t>Sakiku</a:t>
            </a:r>
            <a:r>
              <a:rPr lang="en-US" sz="1600" b="1" dirty="0" smtClean="0">
                <a:solidFill>
                  <a:schemeClr val="bg1"/>
                </a:solidFill>
                <a:latin typeface="Arial" pitchFamily="34" charset="0"/>
                <a:cs typeface="Arial" pitchFamily="34" charset="0"/>
              </a:rPr>
              <a:t> Cuneiform</a:t>
            </a:r>
          </a:p>
          <a:p>
            <a:pPr algn="ctr"/>
            <a:r>
              <a:rPr lang="en-US" sz="1600" b="1" dirty="0" smtClean="0">
                <a:solidFill>
                  <a:schemeClr val="bg1"/>
                </a:solidFill>
                <a:latin typeface="Arial" pitchFamily="34" charset="0"/>
                <a:cs typeface="Arial" pitchFamily="34" charset="0"/>
              </a:rPr>
              <a:t>600-700 BC</a:t>
            </a:r>
            <a:endParaRPr lang="en-IN" sz="1600" b="1" dirty="0">
              <a:solidFill>
                <a:schemeClr val="bg1"/>
              </a:solidFill>
              <a:latin typeface="Arial" pitchFamily="34" charset="0"/>
              <a:cs typeface="Arial" pitchFamily="34" charset="0"/>
            </a:endParaRPr>
          </a:p>
        </p:txBody>
      </p:sp>
      <p:pic>
        <p:nvPicPr>
          <p:cNvPr id="1028" name="Picture 4" descr="http://psychiatrie.histoire.free.fr/pers/bio/img/calmeil.jpg"/>
          <p:cNvPicPr>
            <a:picLocks noChangeAspect="1" noChangeArrowheads="1"/>
          </p:cNvPicPr>
          <p:nvPr/>
        </p:nvPicPr>
        <p:blipFill>
          <a:blip r:embed="rId3" cstate="print"/>
          <a:srcRect/>
          <a:stretch>
            <a:fillRect/>
          </a:stretch>
        </p:blipFill>
        <p:spPr bwMode="auto">
          <a:xfrm>
            <a:off x="1600200" y="1828801"/>
            <a:ext cx="245745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838200" y="4648200"/>
            <a:ext cx="1519968" cy="830997"/>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1600" b="1" dirty="0" smtClean="0">
                <a:solidFill>
                  <a:schemeClr val="bg1"/>
                </a:solidFill>
                <a:latin typeface="Arial" pitchFamily="34" charset="0"/>
                <a:cs typeface="Arial" pitchFamily="34" charset="0"/>
              </a:rPr>
              <a:t>Louis </a:t>
            </a:r>
            <a:r>
              <a:rPr lang="en-US" sz="1600" b="1" dirty="0" err="1" smtClean="0">
                <a:solidFill>
                  <a:schemeClr val="bg1"/>
                </a:solidFill>
                <a:latin typeface="Arial" pitchFamily="34" charset="0"/>
                <a:cs typeface="Arial" pitchFamily="34" charset="0"/>
              </a:rPr>
              <a:t>Calmeil</a:t>
            </a:r>
            <a:endParaRPr lang="en-US" sz="1600" b="1" dirty="0" smtClean="0">
              <a:solidFill>
                <a:schemeClr val="bg1"/>
              </a:solidFill>
              <a:latin typeface="Arial" pitchFamily="34" charset="0"/>
              <a:cs typeface="Arial" pitchFamily="34" charset="0"/>
            </a:endParaRPr>
          </a:p>
          <a:p>
            <a:pPr algn="ctr"/>
            <a:r>
              <a:rPr lang="en-US" sz="1600" b="1" dirty="0" smtClean="0">
                <a:solidFill>
                  <a:schemeClr val="bg1"/>
                </a:solidFill>
                <a:latin typeface="Arial" pitchFamily="34" charset="0"/>
                <a:cs typeface="Arial" pitchFamily="34" charset="0"/>
              </a:rPr>
              <a:t>1824</a:t>
            </a:r>
          </a:p>
          <a:p>
            <a:pPr algn="ctr"/>
            <a:r>
              <a:rPr lang="en-US" sz="1600" b="1" dirty="0" err="1" smtClean="0">
                <a:solidFill>
                  <a:schemeClr val="bg1"/>
                </a:solidFill>
                <a:latin typeface="Arial" pitchFamily="34" charset="0"/>
                <a:cs typeface="Arial" pitchFamily="34" charset="0"/>
              </a:rPr>
              <a:t>Etat</a:t>
            </a:r>
            <a:r>
              <a:rPr lang="en-US" sz="1600" b="1" dirty="0" smtClean="0">
                <a:solidFill>
                  <a:schemeClr val="bg1"/>
                </a:solidFill>
                <a:latin typeface="Arial" pitchFamily="34" charset="0"/>
                <a:cs typeface="Arial" pitchFamily="34" charset="0"/>
              </a:rPr>
              <a:t> de Mal</a:t>
            </a:r>
            <a:endParaRPr lang="en-IN" sz="1600" b="1" dirty="0">
              <a:solidFill>
                <a:schemeClr val="bg1"/>
              </a:solidFill>
              <a:latin typeface="Arial" pitchFamily="34" charset="0"/>
              <a:cs typeface="Arial" pitchFamily="34" charset="0"/>
            </a:endParaRPr>
          </a:p>
        </p:txBody>
      </p:sp>
      <p:pic>
        <p:nvPicPr>
          <p:cNvPr id="1030" name="Picture 6" descr="http://baillement.com/images/bourneville-1.gif"/>
          <p:cNvPicPr>
            <a:picLocks noChangeAspect="1" noChangeArrowheads="1"/>
          </p:cNvPicPr>
          <p:nvPr/>
        </p:nvPicPr>
        <p:blipFill>
          <a:blip r:embed="rId4" cstate="print"/>
          <a:srcRect/>
          <a:stretch>
            <a:fillRect/>
          </a:stretch>
        </p:blipFill>
        <p:spPr bwMode="auto">
          <a:xfrm>
            <a:off x="3200400" y="3200400"/>
            <a:ext cx="2381250" cy="24193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2971800" y="5638800"/>
            <a:ext cx="2661306"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IN" sz="1600" b="1" dirty="0" err="1" smtClean="0">
                <a:solidFill>
                  <a:schemeClr val="bg1"/>
                </a:solidFill>
                <a:latin typeface="Arial" pitchFamily="34" charset="0"/>
                <a:cs typeface="Arial" pitchFamily="34" charset="0"/>
              </a:rPr>
              <a:t>Desir</a:t>
            </a:r>
            <a:r>
              <a:rPr lang="en-IN" sz="1600" b="1" dirty="0" smtClean="0">
                <a:solidFill>
                  <a:schemeClr val="bg1"/>
                </a:solidFill>
                <a:latin typeface="Arial" pitchFamily="34" charset="0"/>
                <a:cs typeface="Arial" pitchFamily="34" charset="0"/>
              </a:rPr>
              <a:t> </a:t>
            </a:r>
            <a:r>
              <a:rPr lang="en-IN" sz="1600" b="1" dirty="0" err="1" smtClean="0">
                <a:solidFill>
                  <a:schemeClr val="bg1"/>
                </a:solidFill>
                <a:latin typeface="Arial" pitchFamily="34" charset="0"/>
                <a:cs typeface="Arial" pitchFamily="34" charset="0"/>
              </a:rPr>
              <a:t>Magloir</a:t>
            </a:r>
            <a:r>
              <a:rPr lang="en-IN" sz="1600" b="1" dirty="0" smtClean="0">
                <a:solidFill>
                  <a:schemeClr val="bg1"/>
                </a:solidFill>
                <a:latin typeface="Arial" pitchFamily="34" charset="0"/>
                <a:cs typeface="Arial" pitchFamily="34" charset="0"/>
              </a:rPr>
              <a:t> Bourneville</a:t>
            </a:r>
          </a:p>
          <a:p>
            <a:pPr algn="ctr"/>
            <a:r>
              <a:rPr lang="en-US" sz="1600" b="1" dirty="0" smtClean="0">
                <a:solidFill>
                  <a:schemeClr val="bg1"/>
                </a:solidFill>
                <a:latin typeface="Arial" pitchFamily="34" charset="0"/>
                <a:cs typeface="Arial" pitchFamily="34" charset="0"/>
              </a:rPr>
              <a:t>1869</a:t>
            </a:r>
            <a:endParaRPr lang="en-IN" sz="1600" b="1" dirty="0">
              <a:solidFill>
                <a:schemeClr val="bg1"/>
              </a:solidFill>
              <a:latin typeface="Arial" pitchFamily="34" charset="0"/>
              <a:cs typeface="Arial" pitchFamily="34" charset="0"/>
            </a:endParaRPr>
          </a:p>
        </p:txBody>
      </p:sp>
      <p:pic>
        <p:nvPicPr>
          <p:cNvPr id="1032" name="Picture 8" descr="http://imagecache6.allposters.com/LRG/17/1741/B6X3D00Z.jpg"/>
          <p:cNvPicPr>
            <a:picLocks noChangeAspect="1" noChangeArrowheads="1"/>
          </p:cNvPicPr>
          <p:nvPr/>
        </p:nvPicPr>
        <p:blipFill>
          <a:blip r:embed="rId5" cstate="print"/>
          <a:srcRect/>
          <a:stretch>
            <a:fillRect/>
          </a:stretch>
        </p:blipFill>
        <p:spPr bwMode="auto">
          <a:xfrm>
            <a:off x="4876800" y="2438400"/>
            <a:ext cx="2362200" cy="3144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5791200" y="5105400"/>
            <a:ext cx="2071785" cy="830997"/>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1600" b="1" dirty="0" err="1" smtClean="0">
                <a:solidFill>
                  <a:schemeClr val="bg1"/>
                </a:solidFill>
                <a:latin typeface="Arial" pitchFamily="34" charset="0"/>
                <a:cs typeface="Arial" pitchFamily="34" charset="0"/>
              </a:rPr>
              <a:t>Trosseau</a:t>
            </a:r>
            <a:endParaRPr lang="en-US" sz="1600" b="1" dirty="0" smtClean="0">
              <a:solidFill>
                <a:schemeClr val="bg1"/>
              </a:solidFill>
              <a:latin typeface="Arial" pitchFamily="34" charset="0"/>
              <a:cs typeface="Arial" pitchFamily="34" charset="0"/>
            </a:endParaRPr>
          </a:p>
          <a:p>
            <a:pPr algn="ctr"/>
            <a:r>
              <a:rPr lang="en-US" sz="1600" b="1" dirty="0" err="1" smtClean="0">
                <a:solidFill>
                  <a:schemeClr val="bg1"/>
                </a:solidFill>
                <a:latin typeface="Arial" pitchFamily="34" charset="0"/>
                <a:cs typeface="Arial" pitchFamily="34" charset="0"/>
              </a:rPr>
              <a:t>Bazire’s</a:t>
            </a:r>
            <a:r>
              <a:rPr lang="en-US" sz="1600" b="1" dirty="0" smtClean="0">
                <a:solidFill>
                  <a:schemeClr val="bg1"/>
                </a:solidFill>
                <a:latin typeface="Arial" pitchFamily="34" charset="0"/>
                <a:cs typeface="Arial" pitchFamily="34" charset="0"/>
              </a:rPr>
              <a:t> translation</a:t>
            </a:r>
          </a:p>
          <a:p>
            <a:pPr algn="ctr"/>
            <a:r>
              <a:rPr lang="en-US" sz="1600" b="1" dirty="0" smtClean="0">
                <a:solidFill>
                  <a:schemeClr val="bg1"/>
                </a:solidFill>
                <a:latin typeface="Arial" pitchFamily="34" charset="0"/>
                <a:cs typeface="Arial" pitchFamily="34" charset="0"/>
              </a:rPr>
              <a:t>1868-70</a:t>
            </a:r>
            <a:endParaRPr lang="en-IN" sz="1600" b="1" dirty="0">
              <a:solidFill>
                <a:schemeClr val="bg1"/>
              </a:solidFill>
              <a:latin typeface="Arial" pitchFamily="34" charset="0"/>
              <a:cs typeface="Arial" pitchFamily="34" charset="0"/>
            </a:endParaRPr>
          </a:p>
        </p:txBody>
      </p:sp>
      <p:sp>
        <p:nvSpPr>
          <p:cNvPr id="13" name="TextBox 12"/>
          <p:cNvSpPr txBox="1"/>
          <p:nvPr/>
        </p:nvSpPr>
        <p:spPr>
          <a:xfrm>
            <a:off x="4724400" y="1981200"/>
            <a:ext cx="2590800" cy="2895600"/>
          </a:xfrm>
          <a:prstGeom prst="rect">
            <a:avLst/>
          </a:prstGeom>
          <a:noFill/>
        </p:spPr>
        <p:txBody>
          <a:bodyPr wrap="none" rtlCol="0">
            <a:prstTxWarp prst="textArchUp">
              <a:avLst>
                <a:gd name="adj" fmla="val 10267312"/>
              </a:avLst>
            </a:prstTxWarp>
            <a:spAutoFit/>
          </a:bodyPr>
          <a:lstStyle/>
          <a:p>
            <a:pPr algn="ctr"/>
            <a:r>
              <a:rPr lang="en-US" b="1" dirty="0" smtClean="0">
                <a:solidFill>
                  <a:schemeClr val="bg1">
                    <a:lumMod val="50000"/>
                  </a:schemeClr>
                </a:solidFill>
                <a:latin typeface="Arial" pitchFamily="34" charset="0"/>
                <a:cs typeface="Arial" pitchFamily="34" charset="0"/>
              </a:rPr>
              <a:t>Status </a:t>
            </a:r>
            <a:r>
              <a:rPr lang="en-US" b="1" dirty="0" err="1" smtClean="0">
                <a:solidFill>
                  <a:schemeClr val="bg1">
                    <a:lumMod val="50000"/>
                  </a:schemeClr>
                </a:solidFill>
                <a:latin typeface="Arial" pitchFamily="34" charset="0"/>
                <a:cs typeface="Arial" pitchFamily="34" charset="0"/>
              </a:rPr>
              <a:t>Epilepticus</a:t>
            </a:r>
            <a:endParaRPr lang="en-IN" b="1" dirty="0">
              <a:solidFill>
                <a:schemeClr val="bg1">
                  <a:lumMod val="50000"/>
                </a:schemeClr>
              </a:solidFill>
              <a:latin typeface="Arial" pitchFamily="34" charset="0"/>
              <a:cs typeface="Arial" pitchFamily="34" charset="0"/>
            </a:endParaRPr>
          </a:p>
        </p:txBody>
      </p:sp>
      <p:pic>
        <p:nvPicPr>
          <p:cNvPr id="1034" name="Picture 10" descr="http://4.bp.blogspot.com/_poTKC38if4o/TSerivLuD4I/AAAAAAAASdY/PrnA-vXz-vU/s1600/b396b49f5fe5c5673337c8a51530.jpg"/>
          <p:cNvPicPr>
            <a:picLocks noChangeAspect="1" noChangeArrowheads="1"/>
          </p:cNvPicPr>
          <p:nvPr/>
        </p:nvPicPr>
        <p:blipFill>
          <a:blip r:embed="rId6" cstate="print"/>
          <a:srcRect/>
          <a:stretch>
            <a:fillRect/>
          </a:stretch>
        </p:blipFill>
        <p:spPr bwMode="auto">
          <a:xfrm>
            <a:off x="6400800" y="1371600"/>
            <a:ext cx="2198394"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7146735" y="3581400"/>
            <a:ext cx="1494320" cy="1077218"/>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sz="1600" b="1" dirty="0" err="1" smtClean="0">
                <a:solidFill>
                  <a:schemeClr val="bg1"/>
                </a:solidFill>
                <a:latin typeface="Arial" pitchFamily="34" charset="0"/>
                <a:cs typeface="Arial" pitchFamily="34" charset="0"/>
              </a:rPr>
              <a:t>Gowers</a:t>
            </a:r>
            <a:endParaRPr lang="en-US" sz="1600" b="1" dirty="0" smtClean="0">
              <a:solidFill>
                <a:schemeClr val="bg1"/>
              </a:solidFill>
              <a:latin typeface="Arial" pitchFamily="34" charset="0"/>
              <a:cs typeface="Arial" pitchFamily="34" charset="0"/>
            </a:endParaRPr>
          </a:p>
          <a:p>
            <a:pPr algn="ctr"/>
            <a:r>
              <a:rPr lang="en-US" sz="1600" b="1" dirty="0" smtClean="0">
                <a:solidFill>
                  <a:schemeClr val="bg1"/>
                </a:solidFill>
                <a:latin typeface="Arial" pitchFamily="34" charset="0"/>
                <a:cs typeface="Arial" pitchFamily="34" charset="0"/>
              </a:rPr>
              <a:t>In</a:t>
            </a:r>
          </a:p>
          <a:p>
            <a:pPr algn="ctr"/>
            <a:r>
              <a:rPr lang="en-US" sz="1600" b="1" dirty="0" err="1" smtClean="0">
                <a:solidFill>
                  <a:schemeClr val="bg1"/>
                </a:solidFill>
                <a:latin typeface="Arial" pitchFamily="34" charset="0"/>
                <a:cs typeface="Arial" pitchFamily="34" charset="0"/>
              </a:rPr>
              <a:t>Queensquare</a:t>
            </a:r>
            <a:endParaRPr lang="en-US" sz="1600" b="1" dirty="0" smtClean="0">
              <a:solidFill>
                <a:schemeClr val="bg1"/>
              </a:solidFill>
              <a:latin typeface="Arial" pitchFamily="34" charset="0"/>
              <a:cs typeface="Arial" pitchFamily="34" charset="0"/>
            </a:endParaRPr>
          </a:p>
          <a:p>
            <a:pPr algn="ctr"/>
            <a:r>
              <a:rPr lang="en-US" sz="1600" b="1" dirty="0" smtClean="0">
                <a:solidFill>
                  <a:schemeClr val="bg1"/>
                </a:solidFill>
                <a:latin typeface="Arial" pitchFamily="34" charset="0"/>
                <a:cs typeface="Arial" pitchFamily="34" charset="0"/>
              </a:rPr>
              <a:t>1860s</a:t>
            </a:r>
            <a:endParaRPr lang="en-IN" sz="1600" b="1" dirty="0">
              <a:solidFill>
                <a:schemeClr val="bg1"/>
              </a:solidFill>
              <a:latin typeface="Arial" pitchFamily="34" charset="0"/>
              <a:cs typeface="Arial" pitchFamily="34" charset="0"/>
            </a:endParaRPr>
          </a:p>
        </p:txBody>
      </p:sp>
      <p:sp>
        <p:nvSpPr>
          <p:cNvPr id="16" name="Rectangle 15"/>
          <p:cNvSpPr/>
          <p:nvPr/>
        </p:nvSpPr>
        <p:spPr>
          <a:xfrm>
            <a:off x="1981200" y="6550223"/>
            <a:ext cx="5179367" cy="307777"/>
          </a:xfrm>
          <a:prstGeom prst="rect">
            <a:avLst/>
          </a:prstGeom>
        </p:spPr>
        <p:txBody>
          <a:bodyPr wrap="none">
            <a:spAutoFit/>
          </a:bodyPr>
          <a:lstStyle/>
          <a:p>
            <a:r>
              <a:rPr lang="fi-FI" sz="1400" b="1" dirty="0" smtClean="0">
                <a:solidFill>
                  <a:schemeClr val="tx2">
                    <a:lumMod val="40000"/>
                    <a:lumOff val="60000"/>
                  </a:schemeClr>
                </a:solidFill>
                <a:latin typeface="Arial" pitchFamily="34" charset="0"/>
                <a:cs typeface="Arial" pitchFamily="34" charset="0"/>
              </a:rPr>
              <a:t>Neligan A, Shorvon D S.Epilepsia, 50(Suppl. 3):56–68, 2009</a:t>
            </a:r>
            <a:endParaRPr lang="en-IN" sz="1400" b="1" dirty="0">
              <a:solidFill>
                <a:schemeClr val="tx2">
                  <a:lumMod val="40000"/>
                  <a:lumOff val="6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0-#ppt_w/2"/>
                                          </p:val>
                                        </p:tav>
                                        <p:tav tm="100000">
                                          <p:val>
                                            <p:strVal val="#ppt_x"/>
                                          </p:val>
                                        </p:tav>
                                      </p:tavLst>
                                    </p:anim>
                                    <p:anim calcmode="lin" valueType="num">
                                      <p:cBhvr additive="base">
                                        <p:cTn id="18" dur="500" fill="hold"/>
                                        <p:tgtEl>
                                          <p:spTgt spid="1028"/>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additive="base">
                                        <p:cTn id="27" dur="500" fill="hold"/>
                                        <p:tgtEl>
                                          <p:spTgt spid="1030"/>
                                        </p:tgtEl>
                                        <p:attrNameLst>
                                          <p:attrName>ppt_x</p:attrName>
                                        </p:attrNameLst>
                                      </p:cBhvr>
                                      <p:tavLst>
                                        <p:tav tm="0">
                                          <p:val>
                                            <p:strVal val="#ppt_x"/>
                                          </p:val>
                                        </p:tav>
                                        <p:tav tm="100000">
                                          <p:val>
                                            <p:strVal val="#ppt_x"/>
                                          </p:val>
                                        </p:tav>
                                      </p:tavLst>
                                    </p:anim>
                                    <p:anim calcmode="lin" valueType="num">
                                      <p:cBhvr additive="base">
                                        <p:cTn id="28" dur="500" fill="hold"/>
                                        <p:tgtEl>
                                          <p:spTgt spid="10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0-#ppt_h/2"/>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1032"/>
                                        </p:tgtEl>
                                        <p:attrNameLst>
                                          <p:attrName>style.visibility</p:attrName>
                                        </p:attrNameLst>
                                      </p:cBhvr>
                                      <p:to>
                                        <p:strVal val="visible"/>
                                      </p:to>
                                    </p:set>
                                    <p:anim calcmode="lin" valueType="num">
                                      <p:cBhvr additive="base">
                                        <p:cTn id="45" dur="500" fill="hold"/>
                                        <p:tgtEl>
                                          <p:spTgt spid="1032"/>
                                        </p:tgtEl>
                                        <p:attrNameLst>
                                          <p:attrName>ppt_x</p:attrName>
                                        </p:attrNameLst>
                                      </p:cBhvr>
                                      <p:tavLst>
                                        <p:tav tm="0">
                                          <p:val>
                                            <p:strVal val="1+#ppt_w/2"/>
                                          </p:val>
                                        </p:tav>
                                        <p:tav tm="100000">
                                          <p:val>
                                            <p:strVal val="#ppt_x"/>
                                          </p:val>
                                        </p:tav>
                                      </p:tavLst>
                                    </p:anim>
                                    <p:anim calcmode="lin" valueType="num">
                                      <p:cBhvr additive="base">
                                        <p:cTn id="46" dur="500" fill="hold"/>
                                        <p:tgtEl>
                                          <p:spTgt spid="1032"/>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3" fill="hold" nodeType="clickEffect">
                                  <p:stCondLst>
                                    <p:cond delay="0"/>
                                  </p:stCondLst>
                                  <p:childTnLst>
                                    <p:set>
                                      <p:cBhvr>
                                        <p:cTn id="50" dur="1" fill="hold">
                                          <p:stCondLst>
                                            <p:cond delay="0"/>
                                          </p:stCondLst>
                                        </p:cTn>
                                        <p:tgtEl>
                                          <p:spTgt spid="1034"/>
                                        </p:tgtEl>
                                        <p:attrNameLst>
                                          <p:attrName>style.visibility</p:attrName>
                                        </p:attrNameLst>
                                      </p:cBhvr>
                                      <p:to>
                                        <p:strVal val="visible"/>
                                      </p:to>
                                    </p:set>
                                    <p:anim calcmode="lin" valueType="num">
                                      <p:cBhvr additive="base">
                                        <p:cTn id="51" dur="500" fill="hold"/>
                                        <p:tgtEl>
                                          <p:spTgt spid="1034"/>
                                        </p:tgtEl>
                                        <p:attrNameLst>
                                          <p:attrName>ppt_x</p:attrName>
                                        </p:attrNameLst>
                                      </p:cBhvr>
                                      <p:tavLst>
                                        <p:tav tm="0">
                                          <p:val>
                                            <p:strVal val="1+#ppt_w/2"/>
                                          </p:val>
                                        </p:tav>
                                        <p:tav tm="100000">
                                          <p:val>
                                            <p:strVal val="#ppt_x"/>
                                          </p:val>
                                        </p:tav>
                                      </p:tavLst>
                                    </p:anim>
                                    <p:anim calcmode="lin" valueType="num">
                                      <p:cBhvr additive="base">
                                        <p:cTn id="52" dur="500" fill="hold"/>
                                        <p:tgtEl>
                                          <p:spTgt spid="1034"/>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7" grpId="0" animBg="1"/>
      <p:bldP spid="10" grpId="0" animBg="1"/>
      <p:bldP spid="12" grpId="0" animBg="1"/>
      <p:bldP spid="13"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Established status </a:t>
            </a:r>
            <a:r>
              <a:rPr lang="en-IN" sz="2800" dirty="0" err="1" smtClean="0"/>
              <a:t>epilepticus</a:t>
            </a:r>
            <a:r>
              <a:rPr lang="en-IN" sz="2800" dirty="0" smtClean="0"/>
              <a:t/>
            </a:r>
            <a:br>
              <a:rPr lang="en-IN" sz="2800" dirty="0" smtClean="0"/>
            </a:br>
            <a:r>
              <a:rPr lang="en-IN" sz="2800" dirty="0" smtClean="0"/>
              <a:t>Should we go back to 30 minutes ??</a:t>
            </a:r>
            <a:endParaRPr lang="en-IN" sz="2800" dirty="0"/>
          </a:p>
        </p:txBody>
      </p:sp>
      <p:sp>
        <p:nvSpPr>
          <p:cNvPr id="3" name="Content Placeholder 2"/>
          <p:cNvSpPr>
            <a:spLocks noGrp="1"/>
          </p:cNvSpPr>
          <p:nvPr>
            <p:ph idx="1"/>
          </p:nvPr>
        </p:nvSpPr>
        <p:spPr/>
        <p:txBody>
          <a:bodyPr/>
          <a:lstStyle/>
          <a:p>
            <a:endParaRPr lang="en-IN" dirty="0" smtClean="0"/>
          </a:p>
          <a:p>
            <a:endParaRPr lang="en-IN" dirty="0" smtClean="0"/>
          </a:p>
          <a:p>
            <a:endParaRPr lang="en-IN" dirty="0" smtClean="0"/>
          </a:p>
          <a:p>
            <a:endParaRPr lang="en-IN" dirty="0" smtClean="0"/>
          </a:p>
          <a:p>
            <a:r>
              <a:rPr lang="en-IN" dirty="0" smtClean="0"/>
              <a:t>Clinical or electrographic seizures lasting more than 30 min without full recovery of consciousness between seizures.</a:t>
            </a:r>
          </a:p>
          <a:p>
            <a:endParaRPr lang="en-US" dirty="0" smtClean="0"/>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Bringing meaning to 30 minutes cut off for SE</a:t>
            </a:r>
            <a:br>
              <a:rPr lang="en-US" sz="2800" dirty="0" smtClean="0"/>
            </a:br>
            <a:r>
              <a:rPr lang="en-US" sz="2800" dirty="0" smtClean="0"/>
              <a:t>- Seizure to Enduring epileptic condition</a:t>
            </a:r>
            <a:endParaRPr lang="en-IN" sz="2800" dirty="0"/>
          </a:p>
        </p:txBody>
      </p:sp>
      <p:pic>
        <p:nvPicPr>
          <p:cNvPr id="27650" name="Picture 2"/>
          <p:cNvPicPr>
            <a:picLocks noGrp="1" noChangeAspect="1" noChangeArrowheads="1"/>
          </p:cNvPicPr>
          <p:nvPr>
            <p:ph idx="1"/>
          </p:nvPr>
        </p:nvPicPr>
        <p:blipFill>
          <a:blip r:embed="rId2" cstate="print"/>
          <a:srcRect/>
          <a:stretch>
            <a:fillRect/>
          </a:stretch>
        </p:blipFill>
        <p:spPr bwMode="auto">
          <a:xfrm>
            <a:off x="1524000" y="1828800"/>
            <a:ext cx="610732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Richmond data and the exponential curve</a:t>
            </a:r>
            <a:endParaRPr lang="en-IN" sz="2800" dirty="0"/>
          </a:p>
        </p:txBody>
      </p:sp>
      <p:sp>
        <p:nvSpPr>
          <p:cNvPr id="3" name="Content Placeholder 2"/>
          <p:cNvSpPr>
            <a:spLocks noGrp="1"/>
          </p:cNvSpPr>
          <p:nvPr>
            <p:ph idx="1"/>
          </p:nvPr>
        </p:nvSpPr>
        <p:spPr/>
        <p:txBody>
          <a:bodyPr/>
          <a:lstStyle/>
          <a:p>
            <a:endParaRPr lang="en-IN" dirty="0"/>
          </a:p>
        </p:txBody>
      </p:sp>
      <p:pic>
        <p:nvPicPr>
          <p:cNvPr id="28674" name="Picture 2" descr="http://www.saburchill.com/IBbiology/images/140106006.jpg"/>
          <p:cNvPicPr>
            <a:picLocks noChangeAspect="1" noChangeArrowheads="1"/>
          </p:cNvPicPr>
          <p:nvPr/>
        </p:nvPicPr>
        <p:blipFill>
          <a:blip r:embed="rId3" cstate="print"/>
          <a:srcRect/>
          <a:stretch>
            <a:fillRect/>
          </a:stretch>
        </p:blipFill>
        <p:spPr bwMode="auto">
          <a:xfrm>
            <a:off x="2057400" y="1447800"/>
            <a:ext cx="5440680" cy="4800600"/>
          </a:xfrm>
          <a:prstGeom prst="rect">
            <a:avLst/>
          </a:prstGeom>
          <a:noFill/>
        </p:spPr>
      </p:pic>
      <p:sp>
        <p:nvSpPr>
          <p:cNvPr id="5" name="TextBox 4"/>
          <p:cNvSpPr txBox="1"/>
          <p:nvPr/>
        </p:nvSpPr>
        <p:spPr>
          <a:xfrm rot="16200000">
            <a:off x="12087" y="3493113"/>
            <a:ext cx="4736957" cy="646331"/>
          </a:xfrm>
          <a:prstGeom prst="rect">
            <a:avLst/>
          </a:prstGeom>
          <a:solidFill>
            <a:schemeClr val="bg1"/>
          </a:solidFill>
        </p:spPr>
        <p:txBody>
          <a:bodyPr wrap="square" rtlCol="0">
            <a:spAutoFit/>
          </a:bodyPr>
          <a:lstStyle/>
          <a:p>
            <a:pPr algn="ctr"/>
            <a:r>
              <a:rPr lang="en-US" b="1" dirty="0" smtClean="0">
                <a:latin typeface="Arial" pitchFamily="34" charset="0"/>
                <a:cs typeface="Arial" pitchFamily="34" charset="0"/>
              </a:rPr>
              <a:t>Percentage of patients with transformation to SE</a:t>
            </a:r>
            <a:endParaRPr lang="en-IN" b="1" dirty="0">
              <a:latin typeface="Arial" pitchFamily="34" charset="0"/>
              <a:cs typeface="Arial" pitchFamily="34" charset="0"/>
            </a:endParaRPr>
          </a:p>
        </p:txBody>
      </p:sp>
      <p:sp>
        <p:nvSpPr>
          <p:cNvPr id="6" name="TextBox 5"/>
          <p:cNvSpPr txBox="1"/>
          <p:nvPr/>
        </p:nvSpPr>
        <p:spPr>
          <a:xfrm>
            <a:off x="3124200" y="1905000"/>
            <a:ext cx="700833" cy="369332"/>
          </a:xfrm>
          <a:prstGeom prst="rect">
            <a:avLst/>
          </a:prstGeom>
          <a:noFill/>
        </p:spPr>
        <p:txBody>
          <a:bodyPr wrap="none" rtlCol="0">
            <a:spAutoFit/>
          </a:bodyPr>
          <a:lstStyle/>
          <a:p>
            <a:r>
              <a:rPr lang="en-US" b="1" dirty="0" smtClean="0"/>
              <a:t>100%</a:t>
            </a:r>
            <a:endParaRPr lang="en-IN" b="1" dirty="0"/>
          </a:p>
        </p:txBody>
      </p:sp>
      <p:sp>
        <p:nvSpPr>
          <p:cNvPr id="7" name="TextBox 6"/>
          <p:cNvSpPr txBox="1"/>
          <p:nvPr/>
        </p:nvSpPr>
        <p:spPr>
          <a:xfrm>
            <a:off x="3200400" y="3276600"/>
            <a:ext cx="587020" cy="369332"/>
          </a:xfrm>
          <a:prstGeom prst="rect">
            <a:avLst/>
          </a:prstGeom>
          <a:noFill/>
        </p:spPr>
        <p:txBody>
          <a:bodyPr wrap="none" rtlCol="0">
            <a:spAutoFit/>
          </a:bodyPr>
          <a:lstStyle/>
          <a:p>
            <a:r>
              <a:rPr lang="en-US" b="1" dirty="0" smtClean="0"/>
              <a:t>63%</a:t>
            </a:r>
            <a:endParaRPr lang="en-IN" b="1" dirty="0"/>
          </a:p>
        </p:txBody>
      </p:sp>
      <p:cxnSp>
        <p:nvCxnSpPr>
          <p:cNvPr id="9" name="Straight Connector 8"/>
          <p:cNvCxnSpPr/>
          <p:nvPr/>
        </p:nvCxnSpPr>
        <p:spPr>
          <a:xfrm>
            <a:off x="2895600" y="3733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19400" y="2133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5600" y="34290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257800" y="3429000"/>
            <a:ext cx="0" cy="2057400"/>
          </a:xfrm>
          <a:prstGeom prst="line">
            <a:avLst/>
          </a:prstGeom>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3200400" y="3733800"/>
            <a:ext cx="587020" cy="369332"/>
          </a:xfrm>
          <a:prstGeom prst="rect">
            <a:avLst/>
          </a:prstGeom>
          <a:noFill/>
        </p:spPr>
        <p:txBody>
          <a:bodyPr wrap="none" rtlCol="0">
            <a:spAutoFit/>
          </a:bodyPr>
          <a:lstStyle/>
          <a:p>
            <a:r>
              <a:rPr lang="en-US" b="1" dirty="0" smtClean="0"/>
              <a:t>50%</a:t>
            </a:r>
            <a:endParaRPr lang="en-IN" b="1" dirty="0"/>
          </a:p>
        </p:txBody>
      </p:sp>
      <p:sp>
        <p:nvSpPr>
          <p:cNvPr id="18" name="TextBox 17"/>
          <p:cNvSpPr txBox="1"/>
          <p:nvPr/>
        </p:nvSpPr>
        <p:spPr>
          <a:xfrm>
            <a:off x="4876800" y="5486400"/>
            <a:ext cx="835485" cy="338554"/>
          </a:xfrm>
          <a:prstGeom prst="rect">
            <a:avLst/>
          </a:prstGeom>
          <a:noFill/>
        </p:spPr>
        <p:txBody>
          <a:bodyPr wrap="none" rtlCol="0">
            <a:spAutoFit/>
          </a:bodyPr>
          <a:lstStyle/>
          <a:p>
            <a:r>
              <a:rPr lang="en-US" sz="1600" b="1" dirty="0" smtClean="0">
                <a:latin typeface="Arial" pitchFamily="34" charset="0"/>
                <a:cs typeface="Arial" pitchFamily="34" charset="0"/>
              </a:rPr>
              <a:t>30 </a:t>
            </a:r>
            <a:r>
              <a:rPr lang="en-US" sz="1600" b="1" dirty="0" err="1" smtClean="0">
                <a:latin typeface="Arial" pitchFamily="34" charset="0"/>
                <a:cs typeface="Arial" pitchFamily="34" charset="0"/>
              </a:rPr>
              <a:t>mts</a:t>
            </a:r>
            <a:endParaRPr lang="en-IN" sz="1600" b="1" dirty="0">
              <a:latin typeface="Arial" pitchFamily="34" charset="0"/>
              <a:cs typeface="Arial" pitchFamily="34" charset="0"/>
            </a:endParaRPr>
          </a:p>
        </p:txBody>
      </p:sp>
      <p:sp>
        <p:nvSpPr>
          <p:cNvPr id="19" name="Rectangle 18"/>
          <p:cNvSpPr/>
          <p:nvPr/>
        </p:nvSpPr>
        <p:spPr>
          <a:xfrm>
            <a:off x="0" y="6396335"/>
            <a:ext cx="9144000" cy="461665"/>
          </a:xfrm>
          <a:prstGeom prst="rect">
            <a:avLst/>
          </a:prstGeom>
        </p:spPr>
        <p:txBody>
          <a:bodyPr wrap="square">
            <a:spAutoFit/>
          </a:bodyPr>
          <a:lstStyle/>
          <a:p>
            <a:pPr algn="ctr"/>
            <a:r>
              <a:rPr lang="en-IN" sz="1200" b="1" dirty="0" err="1" smtClean="0">
                <a:solidFill>
                  <a:schemeClr val="tx2">
                    <a:lumMod val="40000"/>
                    <a:lumOff val="60000"/>
                  </a:schemeClr>
                </a:solidFill>
                <a:latin typeface="Arial" pitchFamily="34" charset="0"/>
                <a:cs typeface="Arial" pitchFamily="34" charset="0"/>
              </a:rPr>
              <a:t>Delorenzo</a:t>
            </a:r>
            <a:r>
              <a:rPr lang="en-IN" sz="1200" b="1" dirty="0" smtClean="0">
                <a:solidFill>
                  <a:schemeClr val="tx2">
                    <a:lumMod val="40000"/>
                    <a:lumOff val="60000"/>
                  </a:schemeClr>
                </a:solidFill>
                <a:latin typeface="Arial" pitchFamily="34" charset="0"/>
                <a:cs typeface="Arial" pitchFamily="34" charset="0"/>
              </a:rPr>
              <a:t> RJ, Garnett LK, Towne AR, et al. Comparison of status </a:t>
            </a:r>
            <a:r>
              <a:rPr lang="en-IN" sz="1200" b="1" dirty="0" err="1" smtClean="0">
                <a:solidFill>
                  <a:schemeClr val="tx2">
                    <a:lumMod val="40000"/>
                    <a:lumOff val="60000"/>
                  </a:schemeClr>
                </a:solidFill>
                <a:latin typeface="Arial" pitchFamily="34" charset="0"/>
                <a:cs typeface="Arial" pitchFamily="34" charset="0"/>
              </a:rPr>
              <a:t>epilepticus</a:t>
            </a:r>
            <a:r>
              <a:rPr lang="en-IN" sz="1200" b="1" dirty="0" smtClean="0">
                <a:solidFill>
                  <a:schemeClr val="tx2">
                    <a:lumMod val="40000"/>
                    <a:lumOff val="60000"/>
                  </a:schemeClr>
                </a:solidFill>
                <a:latin typeface="Arial" pitchFamily="34" charset="0"/>
                <a:cs typeface="Arial" pitchFamily="34" charset="0"/>
              </a:rPr>
              <a:t> with prolonged seizure episodes lasting from 10 to </a:t>
            </a:r>
            <a:r>
              <a:rPr lang="fi-FI" sz="1200" b="1" dirty="0" smtClean="0">
                <a:solidFill>
                  <a:schemeClr val="tx2">
                    <a:lumMod val="40000"/>
                    <a:lumOff val="60000"/>
                  </a:schemeClr>
                </a:solidFill>
                <a:latin typeface="Arial" pitchFamily="34" charset="0"/>
                <a:cs typeface="Arial" pitchFamily="34" charset="0"/>
              </a:rPr>
              <a:t>29 minutes. Epilepsia 1999; 40: 164–69.</a:t>
            </a:r>
            <a:endParaRPr lang="en-IN" sz="1200" b="1" dirty="0">
              <a:solidFill>
                <a:schemeClr val="tx2">
                  <a:lumMod val="40000"/>
                  <a:lumOff val="6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Subtle status </a:t>
            </a:r>
            <a:r>
              <a:rPr lang="en-IN" sz="3200" dirty="0" err="1" smtClean="0"/>
              <a:t>epilepticus</a:t>
            </a:r>
            <a:endParaRPr lang="en-IN" sz="3200" dirty="0"/>
          </a:p>
        </p:txBody>
      </p:sp>
      <p:sp>
        <p:nvSpPr>
          <p:cNvPr id="3" name="Content Placeholder 2"/>
          <p:cNvSpPr>
            <a:spLocks noGrp="1"/>
          </p:cNvSpPr>
          <p:nvPr>
            <p:ph idx="1"/>
          </p:nvPr>
        </p:nvSpPr>
        <p:spPr/>
        <p:txBody>
          <a:bodyPr/>
          <a:lstStyle/>
          <a:p>
            <a:endParaRPr lang="en-IN" dirty="0" smtClean="0"/>
          </a:p>
          <a:p>
            <a:endParaRPr lang="en-IN" dirty="0" smtClean="0"/>
          </a:p>
          <a:p>
            <a:r>
              <a:rPr lang="en-IN" dirty="0" err="1" smtClean="0"/>
              <a:t>Treiman</a:t>
            </a:r>
            <a:endParaRPr lang="en-IN" dirty="0" smtClean="0"/>
          </a:p>
          <a:p>
            <a:r>
              <a:rPr lang="en-IN" dirty="0" smtClean="0"/>
              <a:t>Both the motor and electroencephalographic expression of seizures become less florid, yet the prognostic and therapeutic implications of that stage are still those of convulsive status </a:t>
            </a:r>
            <a:r>
              <a:rPr lang="en-IN" dirty="0" err="1" smtClean="0"/>
              <a:t>epilepticus</a:t>
            </a:r>
            <a:r>
              <a:rPr lang="en-IN" dirty="0" smtClean="0"/>
              <a:t>.</a:t>
            </a:r>
          </a:p>
          <a:p>
            <a:endParaRPr lang="en-US" dirty="0" smtClean="0"/>
          </a:p>
          <a:p>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solidFill>
              <a:schemeClr val="accent1">
                <a:lumMod val="75000"/>
              </a:schemeClr>
            </a:solidFill>
          </a:ln>
        </p:spPr>
        <p:txBody>
          <a:bodyPr>
            <a:normAutofit fontScale="90000"/>
          </a:bodyPr>
          <a:lstStyle/>
          <a:p>
            <a:r>
              <a:rPr lang="en-IN" sz="3600" dirty="0" smtClean="0"/>
              <a:t/>
            </a:r>
            <a:br>
              <a:rPr lang="en-IN" sz="3600" dirty="0" smtClean="0"/>
            </a:br>
            <a:r>
              <a:rPr lang="en-IN" sz="3600" dirty="0" smtClean="0"/>
              <a:t>Status </a:t>
            </a:r>
            <a:r>
              <a:rPr lang="en-IN" sz="3600" dirty="0" err="1" smtClean="0"/>
              <a:t>epilepticus</a:t>
            </a:r>
            <a:r>
              <a:rPr lang="en-IN" sz="3600" dirty="0" smtClean="0"/>
              <a:t/>
            </a:r>
            <a:br>
              <a:rPr lang="en-IN" sz="3600" dirty="0" smtClean="0"/>
            </a:br>
            <a:endParaRPr lang="en-IN" dirty="0"/>
          </a:p>
        </p:txBody>
      </p:sp>
      <p:sp>
        <p:nvSpPr>
          <p:cNvPr id="3" name="Content Placeholder 2"/>
          <p:cNvSpPr>
            <a:spLocks noGrp="1"/>
          </p:cNvSpPr>
          <p:nvPr>
            <p:ph idx="1"/>
          </p:nvPr>
        </p:nvSpPr>
        <p:spPr>
          <a:xfrm>
            <a:off x="762000" y="1219200"/>
            <a:ext cx="7924800" cy="5181600"/>
          </a:xfrm>
        </p:spPr>
        <p:txBody>
          <a:bodyPr>
            <a:normAutofit fontScale="85000" lnSpcReduction="20000"/>
          </a:bodyPr>
          <a:lstStyle/>
          <a:p>
            <a:pPr>
              <a:buNone/>
            </a:pPr>
            <a:r>
              <a:rPr lang="en-IN" dirty="0" smtClean="0"/>
              <a:t>I</a:t>
            </a:r>
            <a:r>
              <a:rPr lang="en-IN" sz="2300" dirty="0" smtClean="0"/>
              <a:t>. </a:t>
            </a:r>
            <a:r>
              <a:rPr lang="en-IN" sz="2300" dirty="0" err="1" smtClean="0">
                <a:solidFill>
                  <a:srgbClr val="FFFF00"/>
                </a:solidFill>
              </a:rPr>
              <a:t>Epilepsia</a:t>
            </a:r>
            <a:r>
              <a:rPr lang="en-IN" sz="2300" dirty="0" smtClean="0">
                <a:solidFill>
                  <a:srgbClr val="FFFF00"/>
                </a:solidFill>
              </a:rPr>
              <a:t> </a:t>
            </a:r>
            <a:r>
              <a:rPr lang="en-IN" sz="2300" dirty="0" err="1" smtClean="0">
                <a:solidFill>
                  <a:srgbClr val="FFFF00"/>
                </a:solidFill>
              </a:rPr>
              <a:t>partialis</a:t>
            </a:r>
            <a:r>
              <a:rPr lang="en-IN" sz="2300" dirty="0" smtClean="0">
                <a:solidFill>
                  <a:srgbClr val="FFFF00"/>
                </a:solidFill>
              </a:rPr>
              <a:t> continua (EPC)</a:t>
            </a:r>
          </a:p>
          <a:p>
            <a:pPr lvl="2">
              <a:buNone/>
            </a:pPr>
            <a:r>
              <a:rPr lang="en-IN" sz="2300" dirty="0" smtClean="0"/>
              <a:t>A. As occurs with Rasmussen syndrome</a:t>
            </a:r>
          </a:p>
          <a:p>
            <a:pPr lvl="2">
              <a:buNone/>
            </a:pPr>
            <a:r>
              <a:rPr lang="en-IN" sz="2300" dirty="0" smtClean="0"/>
              <a:t>B. As occurs with focal lesions</a:t>
            </a:r>
          </a:p>
          <a:p>
            <a:pPr lvl="2">
              <a:buNone/>
            </a:pPr>
            <a:r>
              <a:rPr lang="en-IN" sz="2300" dirty="0" smtClean="0"/>
              <a:t>C. As a component of inborn errors of metabolism</a:t>
            </a:r>
          </a:p>
          <a:p>
            <a:pPr>
              <a:buNone/>
            </a:pPr>
            <a:r>
              <a:rPr lang="en-IN" sz="2300" dirty="0" smtClean="0"/>
              <a:t>II. </a:t>
            </a:r>
            <a:r>
              <a:rPr lang="en-IN" sz="2300" dirty="0" smtClean="0">
                <a:solidFill>
                  <a:srgbClr val="FFFF00"/>
                </a:solidFill>
              </a:rPr>
              <a:t>Supplementary motor area (SMA) status </a:t>
            </a:r>
            <a:r>
              <a:rPr lang="en-IN" sz="2300" dirty="0" err="1" smtClean="0">
                <a:solidFill>
                  <a:srgbClr val="FFFF00"/>
                </a:solidFill>
              </a:rPr>
              <a:t>epilepticus</a:t>
            </a:r>
            <a:endParaRPr lang="en-IN" sz="2300" dirty="0" smtClean="0">
              <a:solidFill>
                <a:srgbClr val="FFFF00"/>
              </a:solidFill>
            </a:endParaRPr>
          </a:p>
          <a:p>
            <a:pPr>
              <a:buNone/>
            </a:pPr>
            <a:r>
              <a:rPr lang="en-IN" sz="2300" dirty="0" smtClean="0"/>
              <a:t>III. </a:t>
            </a:r>
            <a:r>
              <a:rPr lang="en-IN" sz="2300" dirty="0" smtClean="0">
                <a:solidFill>
                  <a:srgbClr val="FFFF00"/>
                </a:solidFill>
              </a:rPr>
              <a:t>Aura continua</a:t>
            </a:r>
          </a:p>
          <a:p>
            <a:pPr>
              <a:buNone/>
            </a:pPr>
            <a:r>
              <a:rPr lang="en-IN" sz="2300" dirty="0" smtClean="0"/>
              <a:t>IV. </a:t>
            </a:r>
            <a:r>
              <a:rPr lang="en-IN" sz="2300" dirty="0" err="1" smtClean="0">
                <a:solidFill>
                  <a:srgbClr val="FFFF00"/>
                </a:solidFill>
              </a:rPr>
              <a:t>Dyscognitive</a:t>
            </a:r>
            <a:r>
              <a:rPr lang="en-IN" sz="2300" dirty="0" smtClean="0">
                <a:solidFill>
                  <a:srgbClr val="FFFF00"/>
                </a:solidFill>
              </a:rPr>
              <a:t> focal </a:t>
            </a:r>
            <a:r>
              <a:rPr lang="en-IN" sz="2300" dirty="0" smtClean="0"/>
              <a:t>(psychomotor, complex partial) status </a:t>
            </a:r>
            <a:r>
              <a:rPr lang="en-IN" sz="2300" dirty="0" err="1" smtClean="0"/>
              <a:t>epilepticus</a:t>
            </a:r>
            <a:endParaRPr lang="en-IN" sz="2300" dirty="0" smtClean="0"/>
          </a:p>
          <a:p>
            <a:pPr lvl="2">
              <a:buNone/>
            </a:pPr>
            <a:r>
              <a:rPr lang="en-IN" sz="2300" dirty="0" smtClean="0"/>
              <a:t>A. </a:t>
            </a:r>
            <a:r>
              <a:rPr lang="en-IN" sz="2300" dirty="0" err="1" smtClean="0"/>
              <a:t>Mesial</a:t>
            </a:r>
            <a:r>
              <a:rPr lang="en-IN" sz="2300" dirty="0" smtClean="0"/>
              <a:t> temporal</a:t>
            </a:r>
          </a:p>
          <a:p>
            <a:pPr lvl="2">
              <a:buNone/>
            </a:pPr>
            <a:r>
              <a:rPr lang="en-IN" sz="2300" dirty="0" smtClean="0"/>
              <a:t>B. Neocortical</a:t>
            </a:r>
          </a:p>
          <a:p>
            <a:pPr>
              <a:buNone/>
            </a:pPr>
            <a:r>
              <a:rPr lang="en-IN" sz="2300" dirty="0" smtClean="0"/>
              <a:t>V. </a:t>
            </a:r>
            <a:r>
              <a:rPr lang="en-IN" sz="2300" dirty="0" smtClean="0">
                <a:solidFill>
                  <a:srgbClr val="FFFF00"/>
                </a:solidFill>
              </a:rPr>
              <a:t>Tonic-</a:t>
            </a:r>
            <a:r>
              <a:rPr lang="en-IN" sz="2300" dirty="0" err="1" smtClean="0">
                <a:solidFill>
                  <a:srgbClr val="FFFF00"/>
                </a:solidFill>
              </a:rPr>
              <a:t>clonic</a:t>
            </a:r>
            <a:r>
              <a:rPr lang="en-IN" sz="2300" dirty="0" smtClean="0">
                <a:solidFill>
                  <a:srgbClr val="FFFF00"/>
                </a:solidFill>
              </a:rPr>
              <a:t> status </a:t>
            </a:r>
            <a:r>
              <a:rPr lang="en-IN" sz="2300" dirty="0" err="1" smtClean="0">
                <a:solidFill>
                  <a:srgbClr val="FFFF00"/>
                </a:solidFill>
              </a:rPr>
              <a:t>epilepticus</a:t>
            </a:r>
            <a:endParaRPr lang="en-IN" sz="2300" dirty="0" smtClean="0">
              <a:solidFill>
                <a:srgbClr val="FFFF00"/>
              </a:solidFill>
            </a:endParaRPr>
          </a:p>
          <a:p>
            <a:pPr>
              <a:buNone/>
            </a:pPr>
            <a:r>
              <a:rPr lang="en-IN" sz="2300" dirty="0" smtClean="0"/>
              <a:t>VI. </a:t>
            </a:r>
            <a:r>
              <a:rPr lang="en-IN" sz="2300" dirty="0" smtClean="0">
                <a:solidFill>
                  <a:srgbClr val="FFFF00"/>
                </a:solidFill>
              </a:rPr>
              <a:t>Absence status </a:t>
            </a:r>
            <a:r>
              <a:rPr lang="en-IN" sz="2300" dirty="0" err="1" smtClean="0">
                <a:solidFill>
                  <a:srgbClr val="FFFF00"/>
                </a:solidFill>
              </a:rPr>
              <a:t>epilepticus</a:t>
            </a:r>
            <a:endParaRPr lang="en-IN" sz="2300" dirty="0" smtClean="0">
              <a:solidFill>
                <a:srgbClr val="FFFF00"/>
              </a:solidFill>
            </a:endParaRPr>
          </a:p>
          <a:p>
            <a:pPr lvl="2">
              <a:buNone/>
            </a:pPr>
            <a:r>
              <a:rPr lang="en-IN" sz="2300" dirty="0" smtClean="0"/>
              <a:t>A. Typical and atypical absence status </a:t>
            </a:r>
            <a:r>
              <a:rPr lang="en-IN" sz="2300" dirty="0" err="1" smtClean="0"/>
              <a:t>epilepticus</a:t>
            </a:r>
            <a:endParaRPr lang="en-IN" sz="2300" dirty="0" smtClean="0"/>
          </a:p>
          <a:p>
            <a:pPr lvl="2">
              <a:buNone/>
            </a:pPr>
            <a:r>
              <a:rPr lang="en-IN" sz="2300" dirty="0" smtClean="0"/>
              <a:t>B. </a:t>
            </a:r>
            <a:r>
              <a:rPr lang="en-IN" sz="2300" dirty="0" err="1" smtClean="0"/>
              <a:t>Myoclonic</a:t>
            </a:r>
            <a:r>
              <a:rPr lang="en-IN" sz="2300" dirty="0" smtClean="0"/>
              <a:t> absence status </a:t>
            </a:r>
            <a:r>
              <a:rPr lang="en-IN" sz="2300" dirty="0" err="1" smtClean="0"/>
              <a:t>epilepticus</a:t>
            </a:r>
            <a:endParaRPr lang="en-IN" sz="2300" dirty="0" smtClean="0"/>
          </a:p>
          <a:p>
            <a:pPr>
              <a:buNone/>
            </a:pPr>
            <a:r>
              <a:rPr lang="en-IN" sz="2300" dirty="0" smtClean="0"/>
              <a:t>VII. </a:t>
            </a:r>
            <a:r>
              <a:rPr lang="en-IN" sz="2300" dirty="0" err="1" smtClean="0">
                <a:solidFill>
                  <a:srgbClr val="FFFF00"/>
                </a:solidFill>
              </a:rPr>
              <a:t>Myoclonic</a:t>
            </a:r>
            <a:r>
              <a:rPr lang="en-IN" sz="2300" dirty="0" smtClean="0">
                <a:solidFill>
                  <a:srgbClr val="FFFF00"/>
                </a:solidFill>
              </a:rPr>
              <a:t> status </a:t>
            </a:r>
            <a:r>
              <a:rPr lang="en-IN" sz="2300" dirty="0" err="1" smtClean="0">
                <a:solidFill>
                  <a:srgbClr val="FFFF00"/>
                </a:solidFill>
              </a:rPr>
              <a:t>epilepticus</a:t>
            </a:r>
            <a:endParaRPr lang="en-IN" sz="2300" dirty="0" smtClean="0">
              <a:solidFill>
                <a:srgbClr val="FFFF00"/>
              </a:solidFill>
            </a:endParaRPr>
          </a:p>
          <a:p>
            <a:pPr>
              <a:buNone/>
            </a:pPr>
            <a:r>
              <a:rPr lang="en-IN" sz="2300" dirty="0" smtClean="0"/>
              <a:t>VIII. </a:t>
            </a:r>
            <a:r>
              <a:rPr lang="en-IN" sz="2300" dirty="0" smtClean="0">
                <a:solidFill>
                  <a:srgbClr val="FFFF00"/>
                </a:solidFill>
              </a:rPr>
              <a:t>Tonic status </a:t>
            </a:r>
            <a:r>
              <a:rPr lang="en-IN" sz="2300" dirty="0" err="1" smtClean="0">
                <a:solidFill>
                  <a:srgbClr val="FFFF00"/>
                </a:solidFill>
              </a:rPr>
              <a:t>epilepticus</a:t>
            </a:r>
            <a:endParaRPr lang="en-IN" sz="2300" dirty="0" smtClean="0">
              <a:solidFill>
                <a:srgbClr val="FFFF00"/>
              </a:solidFill>
            </a:endParaRPr>
          </a:p>
          <a:p>
            <a:pPr>
              <a:buNone/>
            </a:pPr>
            <a:r>
              <a:rPr lang="en-IN" sz="2300" dirty="0" smtClean="0"/>
              <a:t>IX. </a:t>
            </a:r>
            <a:r>
              <a:rPr lang="en-IN" sz="2300" dirty="0" smtClean="0">
                <a:solidFill>
                  <a:srgbClr val="FFFF00"/>
                </a:solidFill>
              </a:rPr>
              <a:t>Subtle status </a:t>
            </a:r>
            <a:r>
              <a:rPr lang="en-IN" sz="2300" dirty="0" err="1" smtClean="0">
                <a:solidFill>
                  <a:srgbClr val="FFFF00"/>
                </a:solidFill>
              </a:rPr>
              <a:t>epilepticus</a:t>
            </a:r>
            <a:endParaRPr lang="en-IN" sz="2300" dirty="0">
              <a:solidFill>
                <a:srgbClr val="FFFF00"/>
              </a:solidFill>
            </a:endParaRPr>
          </a:p>
        </p:txBody>
      </p:sp>
      <p:sp>
        <p:nvSpPr>
          <p:cNvPr id="4" name="Rectangle 3"/>
          <p:cNvSpPr/>
          <p:nvPr/>
        </p:nvSpPr>
        <p:spPr>
          <a:xfrm>
            <a:off x="2514600" y="6488668"/>
            <a:ext cx="4509568" cy="307777"/>
          </a:xfrm>
          <a:prstGeom prst="rect">
            <a:avLst/>
          </a:prstGeom>
        </p:spPr>
        <p:txBody>
          <a:bodyPr wrap="none">
            <a:spAutoFit/>
          </a:bodyPr>
          <a:lstStyle/>
          <a:p>
            <a:r>
              <a:rPr lang="en-IN" sz="1400" b="1" dirty="0" smtClean="0">
                <a:solidFill>
                  <a:schemeClr val="tx2">
                    <a:lumMod val="40000"/>
                    <a:lumOff val="60000"/>
                  </a:schemeClr>
                </a:solidFill>
                <a:latin typeface="Arial" pitchFamily="34" charset="0"/>
                <a:cs typeface="Arial" pitchFamily="34" charset="0"/>
              </a:rPr>
              <a:t>Report of the ILAE Classification Core Group 2006,</a:t>
            </a:r>
            <a:endParaRPr lang="en-IN" sz="1400" b="1" dirty="0">
              <a:solidFill>
                <a:schemeClr val="tx2">
                  <a:lumMod val="40000"/>
                  <a:lumOff val="6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r>
              <a:rPr lang="en-US" sz="3200" dirty="0" err="1" smtClean="0"/>
              <a:t>Pathophysiology</a:t>
            </a:r>
            <a:endParaRPr lang="en-IN"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Self-sustaining status </a:t>
            </a:r>
            <a:r>
              <a:rPr lang="en-IN" sz="2800" dirty="0" err="1" smtClean="0"/>
              <a:t>epilepticus</a:t>
            </a:r>
            <a:endParaRPr lang="en-IN" sz="2800" dirty="0"/>
          </a:p>
        </p:txBody>
      </p:sp>
      <p:sp>
        <p:nvSpPr>
          <p:cNvPr id="3" name="Content Placeholder 2"/>
          <p:cNvSpPr>
            <a:spLocks noGrp="1"/>
          </p:cNvSpPr>
          <p:nvPr>
            <p:ph idx="1"/>
          </p:nvPr>
        </p:nvSpPr>
        <p:spPr/>
        <p:txBody>
          <a:bodyPr/>
          <a:lstStyle/>
          <a:p>
            <a:endParaRPr lang="en-US" dirty="0" smtClean="0"/>
          </a:p>
          <a:p>
            <a:r>
              <a:rPr lang="en-IN" dirty="0" smtClean="0"/>
              <a:t>Awake, free-running animal experiments</a:t>
            </a:r>
          </a:p>
          <a:p>
            <a:pPr lvl="1"/>
            <a:r>
              <a:rPr lang="en-IN" dirty="0" smtClean="0"/>
              <a:t> seizures rapidly become self-sustaining and continue long after the withdrawal of the </a:t>
            </a:r>
            <a:r>
              <a:rPr lang="en-IN" dirty="0" err="1" smtClean="0"/>
              <a:t>epileptogenic</a:t>
            </a:r>
            <a:r>
              <a:rPr lang="en-IN" dirty="0" smtClean="0"/>
              <a:t> stimulus, whether chemical or electrical.</a:t>
            </a:r>
          </a:p>
          <a:p>
            <a:endParaRPr lang="en-US" dirty="0" smtClean="0"/>
          </a:p>
          <a:p>
            <a:r>
              <a:rPr lang="en-US" i="1" dirty="0" smtClean="0">
                <a:solidFill>
                  <a:srgbClr val="FFFF00"/>
                </a:solidFill>
              </a:rPr>
              <a:t>Initiation Phase</a:t>
            </a:r>
          </a:p>
          <a:p>
            <a:r>
              <a:rPr lang="en-US" i="1" dirty="0" err="1" smtClean="0">
                <a:solidFill>
                  <a:srgbClr val="FFFF00"/>
                </a:solidFill>
              </a:rPr>
              <a:t>Maintanence</a:t>
            </a:r>
            <a:r>
              <a:rPr lang="en-US" i="1" dirty="0" smtClean="0">
                <a:solidFill>
                  <a:srgbClr val="FFFF00"/>
                </a:solidFill>
              </a:rPr>
              <a:t> Phase</a:t>
            </a:r>
          </a:p>
          <a:p>
            <a:endParaRPr lang="en-US" i="1" dirty="0" smtClean="0">
              <a:solidFill>
                <a:srgbClr val="FFFF00"/>
              </a:solidFill>
            </a:endParaRPr>
          </a:p>
          <a:p>
            <a:r>
              <a:rPr lang="en-IN" dirty="0" smtClean="0"/>
              <a:t>Seizures that last more than a half hour become very hard to control</a:t>
            </a:r>
            <a:endParaRPr lang="en-US" dirty="0" smtClean="0"/>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
            </a:r>
            <a:br>
              <a:rPr lang="en-IN" dirty="0" smtClean="0"/>
            </a:br>
            <a:endParaRPr lang="en-IN" dirty="0"/>
          </a:p>
        </p:txBody>
      </p:sp>
      <p:sp>
        <p:nvSpPr>
          <p:cNvPr id="3" name="Content Placeholder 2"/>
          <p:cNvSpPr>
            <a:spLocks noGrp="1"/>
          </p:cNvSpPr>
          <p:nvPr>
            <p:ph idx="1"/>
          </p:nvPr>
        </p:nvSpPr>
        <p:spPr/>
        <p:txBody>
          <a:bodyPr/>
          <a:lstStyle/>
          <a:p>
            <a:r>
              <a:rPr lang="en-IN" sz="2400" dirty="0" smtClean="0">
                <a:solidFill>
                  <a:srgbClr val="FFFF00"/>
                </a:solidFill>
              </a:rPr>
              <a:t>Initiation phase</a:t>
            </a:r>
          </a:p>
          <a:p>
            <a:pPr lvl="1"/>
            <a:r>
              <a:rPr lang="en-IN" dirty="0" smtClean="0"/>
              <a:t>Triggering stimuli evoke discrete seizures that tend to abate as soon as the stimulus is removed</a:t>
            </a:r>
          </a:p>
          <a:p>
            <a:endParaRPr lang="en-US" dirty="0" smtClean="0"/>
          </a:p>
          <a:p>
            <a:r>
              <a:rPr lang="en-IN" sz="2400" dirty="0" smtClean="0">
                <a:solidFill>
                  <a:srgbClr val="FFFF00"/>
                </a:solidFill>
              </a:rPr>
              <a:t>Maintenance phase</a:t>
            </a:r>
          </a:p>
          <a:p>
            <a:pPr lvl="1"/>
            <a:r>
              <a:rPr lang="en-IN" dirty="0" smtClean="0"/>
              <a:t>In the subsequent maintenance phase discrete seizures coalesce together into a continuum, with triggering stimuli no longer required to sustain a train of seizures.</a:t>
            </a:r>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206980"/>
          </a:xfrm>
          <a:prstGeom prst="rect">
            <a:avLst/>
          </a:prstGeom>
          <a:noFill/>
          <a:ln w="9525">
            <a:noFill/>
            <a:miter lim="800000"/>
            <a:headEnd/>
            <a:tailEnd/>
          </a:ln>
        </p:spPr>
      </p:pic>
      <p:sp>
        <p:nvSpPr>
          <p:cNvPr id="5" name="Rectangle 4"/>
          <p:cNvSpPr/>
          <p:nvPr/>
        </p:nvSpPr>
        <p:spPr>
          <a:xfrm>
            <a:off x="4191000" y="4495800"/>
            <a:ext cx="4953000" cy="167640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0" y="6334780"/>
            <a:ext cx="9144000" cy="461665"/>
          </a:xfrm>
          <a:prstGeom prst="rect">
            <a:avLst/>
          </a:prstGeom>
        </p:spPr>
        <p:txBody>
          <a:bodyPr wrap="square">
            <a:spAutoFit/>
          </a:bodyPr>
          <a:lstStyle/>
          <a:p>
            <a:pPr algn="ctr"/>
            <a:r>
              <a:rPr lang="en-IN" sz="1200" b="1" dirty="0" smtClean="0">
                <a:solidFill>
                  <a:schemeClr val="tx2">
                    <a:lumMod val="40000"/>
                    <a:lumOff val="60000"/>
                  </a:schemeClr>
                </a:solidFill>
                <a:latin typeface="Arial" pitchFamily="34" charset="0"/>
                <a:cs typeface="Arial" pitchFamily="34" charset="0"/>
              </a:rPr>
              <a:t>Lo¨ </a:t>
            </a:r>
            <a:r>
              <a:rPr lang="en-IN" sz="1200" b="1" dirty="0" err="1" smtClean="0">
                <a:solidFill>
                  <a:schemeClr val="tx2">
                    <a:lumMod val="40000"/>
                    <a:lumOff val="60000"/>
                  </a:schemeClr>
                </a:solidFill>
                <a:latin typeface="Arial" pitchFamily="34" charset="0"/>
                <a:cs typeface="Arial" pitchFamily="34" charset="0"/>
              </a:rPr>
              <a:t>scher</a:t>
            </a:r>
            <a:r>
              <a:rPr lang="en-IN" sz="1200" b="1" dirty="0" smtClean="0">
                <a:solidFill>
                  <a:schemeClr val="tx2">
                    <a:lumMod val="40000"/>
                    <a:lumOff val="60000"/>
                  </a:schemeClr>
                </a:solidFill>
                <a:latin typeface="Arial" pitchFamily="34" charset="0"/>
                <a:cs typeface="Arial" pitchFamily="34" charset="0"/>
              </a:rPr>
              <a:t> W. Animal models of epilepsy and epileptic seizures. In: </a:t>
            </a:r>
            <a:r>
              <a:rPr lang="en-IN" sz="1200" b="1" dirty="0" err="1" smtClean="0">
                <a:solidFill>
                  <a:schemeClr val="tx2">
                    <a:lumMod val="40000"/>
                    <a:lumOff val="60000"/>
                  </a:schemeClr>
                </a:solidFill>
                <a:latin typeface="Arial" pitchFamily="34" charset="0"/>
                <a:cs typeface="Arial" pitchFamily="34" charset="0"/>
              </a:rPr>
              <a:t>Eadie</a:t>
            </a:r>
            <a:r>
              <a:rPr lang="en-IN" sz="1200" b="1" dirty="0" smtClean="0">
                <a:solidFill>
                  <a:schemeClr val="tx2">
                    <a:lumMod val="40000"/>
                    <a:lumOff val="60000"/>
                  </a:schemeClr>
                </a:solidFill>
                <a:latin typeface="Arial" pitchFamily="34" charset="0"/>
                <a:cs typeface="Arial" pitchFamily="34" charset="0"/>
              </a:rPr>
              <a:t> MJ, </a:t>
            </a:r>
            <a:r>
              <a:rPr lang="en-IN" sz="1200" b="1" dirty="0" err="1" smtClean="0">
                <a:solidFill>
                  <a:schemeClr val="tx2">
                    <a:lumMod val="40000"/>
                    <a:lumOff val="60000"/>
                  </a:schemeClr>
                </a:solidFill>
                <a:latin typeface="Arial" pitchFamily="34" charset="0"/>
                <a:cs typeface="Arial" pitchFamily="34" charset="0"/>
              </a:rPr>
              <a:t>Vajda</a:t>
            </a:r>
            <a:r>
              <a:rPr lang="en-IN" sz="1200" b="1" dirty="0" smtClean="0">
                <a:solidFill>
                  <a:schemeClr val="tx2">
                    <a:lumMod val="40000"/>
                    <a:lumOff val="60000"/>
                  </a:schemeClr>
                </a:solidFill>
                <a:latin typeface="Arial" pitchFamily="34" charset="0"/>
                <a:cs typeface="Arial" pitchFamily="34" charset="0"/>
              </a:rPr>
              <a:t> F, editors. Antiepileptic drugs. Handbook of experimental pharmacology. Berlin: Springer; 1999. p. 19–62.</a:t>
            </a:r>
            <a:endParaRPr lang="en-IN" sz="1200" b="1" dirty="0">
              <a:solidFill>
                <a:schemeClr val="tx2">
                  <a:lumMod val="40000"/>
                  <a:lumOff val="6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Animal Models of SE</a:t>
            </a:r>
            <a:endParaRPr lang="en-IN"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133600" y="1219200"/>
            <a:ext cx="5029200" cy="516704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76400" y="6543675"/>
            <a:ext cx="5949176"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4525963"/>
          </a:xfrm>
        </p:spPr>
        <p:txBody>
          <a:bodyPr/>
          <a:lstStyle/>
          <a:p>
            <a:r>
              <a:rPr lang="en-IN" dirty="0" smtClean="0"/>
              <a:t>The treatment of status between 1909 and 1958:The period of bromide, barbiturate,  </a:t>
            </a:r>
            <a:r>
              <a:rPr lang="en-IN" dirty="0" err="1" smtClean="0"/>
              <a:t>sedatives,and</a:t>
            </a:r>
            <a:r>
              <a:rPr lang="en-IN" dirty="0" smtClean="0"/>
              <a:t> </a:t>
            </a:r>
            <a:r>
              <a:rPr lang="en-IN" dirty="0" err="1" smtClean="0"/>
              <a:t>anesthetics</a:t>
            </a:r>
            <a:endParaRPr lang="en-IN" dirty="0" smtClean="0"/>
          </a:p>
          <a:p>
            <a:endParaRPr lang="en-US" dirty="0" smtClean="0"/>
          </a:p>
          <a:p>
            <a:endParaRPr lang="en-IN" dirty="0" smtClean="0"/>
          </a:p>
          <a:p>
            <a:r>
              <a:rPr lang="en-IN" dirty="0" smtClean="0"/>
              <a:t>The treatment of status </a:t>
            </a:r>
            <a:r>
              <a:rPr lang="en-IN" dirty="0" err="1" smtClean="0"/>
              <a:t>epilepticus</a:t>
            </a:r>
            <a:r>
              <a:rPr lang="en-IN" dirty="0" smtClean="0"/>
              <a:t> after 1958: </a:t>
            </a:r>
            <a:r>
              <a:rPr lang="en-IN" dirty="0" err="1" smtClean="0"/>
              <a:t>Phenytoin</a:t>
            </a:r>
            <a:r>
              <a:rPr lang="en-IN" dirty="0" smtClean="0"/>
              <a:t> and the benzodiazepines</a:t>
            </a:r>
          </a:p>
          <a:p>
            <a:endParaRPr lang="en-IN" dirty="0"/>
          </a:p>
        </p:txBody>
      </p:sp>
      <p:pic>
        <p:nvPicPr>
          <p:cNvPr id="16386" name="Picture 2"/>
          <p:cNvPicPr>
            <a:picLocks noChangeAspect="1" noChangeArrowheads="1"/>
          </p:cNvPicPr>
          <p:nvPr/>
        </p:nvPicPr>
        <p:blipFill>
          <a:blip r:embed="rId2" cstate="print"/>
          <a:srcRect/>
          <a:stretch>
            <a:fillRect/>
          </a:stretch>
        </p:blipFill>
        <p:spPr bwMode="auto">
          <a:xfrm>
            <a:off x="4724400" y="2590800"/>
            <a:ext cx="3962021" cy="3124200"/>
          </a:xfrm>
          <a:prstGeom prst="rect">
            <a:avLst/>
          </a:prstGeom>
          <a:noFill/>
          <a:ln w="9525">
            <a:noFill/>
            <a:miter lim="800000"/>
            <a:headEnd/>
            <a:tailEnd/>
          </a:ln>
        </p:spPr>
      </p:pic>
      <p:sp>
        <p:nvSpPr>
          <p:cNvPr id="5" name="Rectangle 4"/>
          <p:cNvSpPr/>
          <p:nvPr/>
        </p:nvSpPr>
        <p:spPr>
          <a:xfrm>
            <a:off x="1981200" y="6550223"/>
            <a:ext cx="5179367" cy="307777"/>
          </a:xfrm>
          <a:prstGeom prst="rect">
            <a:avLst/>
          </a:prstGeom>
        </p:spPr>
        <p:txBody>
          <a:bodyPr wrap="none">
            <a:spAutoFit/>
          </a:bodyPr>
          <a:lstStyle/>
          <a:p>
            <a:r>
              <a:rPr lang="fi-FI" sz="1400" b="1" dirty="0" smtClean="0">
                <a:solidFill>
                  <a:schemeClr val="tx2">
                    <a:lumMod val="40000"/>
                    <a:lumOff val="60000"/>
                  </a:schemeClr>
                </a:solidFill>
                <a:latin typeface="Arial" pitchFamily="34" charset="0"/>
                <a:cs typeface="Arial" pitchFamily="34" charset="0"/>
              </a:rPr>
              <a:t>Neligan A, Shorvon D S.Epilepsia, 50(Suppl. 3):56–68, 2009</a:t>
            </a:r>
            <a:endParaRPr lang="en-IN" sz="1400" b="1" dirty="0">
              <a:solidFill>
                <a:schemeClr val="tx2">
                  <a:lumMod val="40000"/>
                  <a:lumOff val="60000"/>
                </a:schemeClr>
              </a:solidFill>
              <a:latin typeface="Arial" pitchFamily="34" charset="0"/>
              <a:cs typeface="Arial" pitchFamily="34" charset="0"/>
            </a:endParaRPr>
          </a:p>
        </p:txBody>
      </p:sp>
      <p:sp>
        <p:nvSpPr>
          <p:cNvPr id="6" name="Title 1"/>
          <p:cNvSpPr txBox="1">
            <a:spLocks/>
          </p:cNvSpPr>
          <p:nvPr/>
        </p:nvSpPr>
        <p:spPr>
          <a:xfrm>
            <a:off x="5334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Brief History of Status </a:t>
            </a:r>
            <a:r>
              <a:rPr kumimoji="0" lang="en-US" sz="2800" b="1" i="0" u="none" strike="noStrike" kern="1200" cap="none" spc="0" normalizeH="0" baseline="0" noProof="0" dirty="0" err="1" smtClean="0">
                <a:ln>
                  <a:noFill/>
                </a:ln>
                <a:solidFill>
                  <a:srgbClr val="FFFF00"/>
                </a:solidFill>
                <a:effectLst/>
                <a:uLnTx/>
                <a:uFillTx/>
                <a:latin typeface="Arial" pitchFamily="34" charset="0"/>
                <a:ea typeface="+mj-ea"/>
                <a:cs typeface="Arial" pitchFamily="34" charset="0"/>
              </a:rPr>
              <a:t>Epilepticus</a:t>
            </a:r>
            <a:endParaRPr kumimoji="0" lang="en-IN" sz="2800" b="1" i="0" u="none" strike="noStrike" kern="1200" cap="none" spc="0" normalizeH="0" baseline="0" noProof="0" dirty="0">
              <a:ln>
                <a:noFill/>
              </a:ln>
              <a:solidFill>
                <a:srgbClr val="FFFF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err="1" smtClean="0"/>
              <a:t>Pathophysiology</a:t>
            </a:r>
            <a:r>
              <a:rPr lang="en-IN" sz="2800" dirty="0" smtClean="0"/>
              <a:t> of self-sustaining status </a:t>
            </a:r>
            <a:r>
              <a:rPr lang="en-IN" sz="2800" dirty="0" err="1" smtClean="0"/>
              <a:t>epilepticus</a:t>
            </a:r>
            <a:endParaRPr lang="en-IN" sz="2800" dirty="0"/>
          </a:p>
        </p:txBody>
      </p:sp>
      <p:sp>
        <p:nvSpPr>
          <p:cNvPr id="3" name="Content Placeholder 2"/>
          <p:cNvSpPr>
            <a:spLocks noGrp="1"/>
          </p:cNvSpPr>
          <p:nvPr>
            <p:ph idx="1"/>
          </p:nvPr>
        </p:nvSpPr>
        <p:spPr/>
        <p:txBody>
          <a:bodyPr/>
          <a:lstStyle/>
          <a:p>
            <a:pPr>
              <a:buFont typeface="Wingdings" pitchFamily="2" charset="2"/>
              <a:buChar char="v"/>
            </a:pPr>
            <a:r>
              <a:rPr lang="en-US" dirty="0" smtClean="0">
                <a:solidFill>
                  <a:srgbClr val="FFFF00"/>
                </a:solidFill>
              </a:rPr>
              <a:t>Milliseconds</a:t>
            </a:r>
            <a:endParaRPr lang="en-IN" dirty="0" smtClean="0">
              <a:solidFill>
                <a:srgbClr val="FFFF00"/>
              </a:solidFill>
            </a:endParaRPr>
          </a:p>
          <a:p>
            <a:pPr lvl="1"/>
            <a:r>
              <a:rPr lang="en-IN" dirty="0" smtClean="0"/>
              <a:t>Ionic channels open and close, neurotransmitters and modulators are released, and receptor desensitisation, in its many forms, takes place.</a:t>
            </a:r>
          </a:p>
          <a:p>
            <a:endParaRPr lang="en-US" dirty="0" smtClean="0"/>
          </a:p>
          <a:p>
            <a:pPr>
              <a:buFont typeface="Wingdings" pitchFamily="2" charset="2"/>
              <a:buChar char="v"/>
            </a:pPr>
            <a:r>
              <a:rPr lang="en-US" dirty="0" smtClean="0">
                <a:solidFill>
                  <a:srgbClr val="FFFF00"/>
                </a:solidFill>
              </a:rPr>
              <a:t>Seconds to Minutes</a:t>
            </a:r>
          </a:p>
          <a:p>
            <a:pPr lvl="1"/>
            <a:r>
              <a:rPr lang="en-IN" dirty="0" smtClean="0"/>
              <a:t>Receptor trafficking causes some key adaptations.</a:t>
            </a:r>
          </a:p>
          <a:p>
            <a:endParaRPr lang="en-US" dirty="0" smtClean="0"/>
          </a:p>
          <a:p>
            <a:pPr>
              <a:buFont typeface="Wingdings" pitchFamily="2" charset="2"/>
              <a:buChar char="v"/>
            </a:pPr>
            <a:r>
              <a:rPr lang="en-IN" dirty="0" smtClean="0">
                <a:solidFill>
                  <a:srgbClr val="FFFF00"/>
                </a:solidFill>
              </a:rPr>
              <a:t>Minutes to hours</a:t>
            </a:r>
          </a:p>
          <a:p>
            <a:pPr lvl="1"/>
            <a:r>
              <a:rPr lang="en-IN" dirty="0" smtClean="0"/>
              <a:t>Plastic changes in </a:t>
            </a:r>
            <a:r>
              <a:rPr lang="en-IN" dirty="0" err="1" smtClean="0"/>
              <a:t>neuropeptide</a:t>
            </a:r>
            <a:r>
              <a:rPr lang="en-IN" dirty="0" smtClean="0"/>
              <a:t> modulators</a:t>
            </a:r>
          </a:p>
          <a:p>
            <a:pPr lvl="1"/>
            <a:r>
              <a:rPr lang="en-US" dirty="0" smtClean="0"/>
              <a:t>Often maladaptive</a:t>
            </a:r>
          </a:p>
          <a:p>
            <a:endParaRPr lang="en-IN" dirty="0"/>
          </a:p>
        </p:txBody>
      </p:sp>
      <p:sp>
        <p:nvSpPr>
          <p:cNvPr id="4" name="Rectangle 3"/>
          <p:cNvSpPr/>
          <p:nvPr/>
        </p:nvSpPr>
        <p:spPr>
          <a:xfrm>
            <a:off x="3276600" y="6488668"/>
            <a:ext cx="3175869" cy="369332"/>
          </a:xfrm>
          <a:prstGeom prst="rect">
            <a:avLst/>
          </a:prstGeom>
        </p:spPr>
        <p:txBody>
          <a:bodyPr wrap="none">
            <a:spAutoFit/>
          </a:bodyPr>
          <a:lstStyle/>
          <a:p>
            <a:r>
              <a:rPr lang="fr-FR" sz="1600" b="1" dirty="0" smtClean="0">
                <a:solidFill>
                  <a:schemeClr val="tx2">
                    <a:lumMod val="40000"/>
                    <a:lumOff val="60000"/>
                  </a:schemeClr>
                </a:solidFill>
                <a:latin typeface="Arial" pitchFamily="34" charset="0"/>
                <a:cs typeface="Arial" pitchFamily="34" charset="0"/>
              </a:rPr>
              <a:t>Lancet </a:t>
            </a:r>
            <a:r>
              <a:rPr lang="fr-FR" sz="1600" b="1" dirty="0" err="1" smtClean="0">
                <a:solidFill>
                  <a:schemeClr val="tx2">
                    <a:lumMod val="40000"/>
                    <a:lumOff val="60000"/>
                  </a:schemeClr>
                </a:solidFill>
                <a:latin typeface="Arial" pitchFamily="34" charset="0"/>
                <a:cs typeface="Arial" pitchFamily="34" charset="0"/>
              </a:rPr>
              <a:t>Neurol</a:t>
            </a:r>
            <a:r>
              <a:rPr lang="fr-FR" sz="1600" b="1" dirty="0" smtClean="0">
                <a:solidFill>
                  <a:schemeClr val="tx2">
                    <a:lumMod val="40000"/>
                    <a:lumOff val="60000"/>
                  </a:schemeClr>
                </a:solidFill>
                <a:latin typeface="Arial" pitchFamily="34" charset="0"/>
                <a:cs typeface="Arial" pitchFamily="34" charset="0"/>
              </a:rPr>
              <a:t> 2006; 5: 246–56</a:t>
            </a:r>
            <a:r>
              <a:rPr lang="fr-FR" b="1" dirty="0" smtClean="0">
                <a:solidFill>
                  <a:schemeClr val="tx2">
                    <a:lumMod val="40000"/>
                    <a:lumOff val="60000"/>
                  </a:schemeClr>
                </a:solidFill>
              </a:rPr>
              <a:t>.</a:t>
            </a:r>
            <a:endParaRPr lang="en-IN"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Font typeface="Wingdings" pitchFamily="2" charset="2"/>
              <a:buChar char="v"/>
            </a:pPr>
            <a:r>
              <a:rPr lang="en-US" dirty="0" smtClean="0">
                <a:solidFill>
                  <a:srgbClr val="FFFF00"/>
                </a:solidFill>
              </a:rPr>
              <a:t>Days to weeks</a:t>
            </a:r>
            <a:endParaRPr lang="en-IN" dirty="0" smtClean="0">
              <a:solidFill>
                <a:srgbClr val="FFFF00"/>
              </a:solidFill>
            </a:endParaRPr>
          </a:p>
          <a:p>
            <a:pPr lvl="1"/>
            <a:r>
              <a:rPr lang="en-IN" dirty="0" smtClean="0"/>
              <a:t>Long-term changes in gene expression</a:t>
            </a:r>
          </a:p>
          <a:p>
            <a:pPr lvl="1"/>
            <a:r>
              <a:rPr lang="en-IN" dirty="0" smtClean="0"/>
              <a:t>Seizure-induced neuronal death, and of the resulting neuronal reorganisation</a:t>
            </a:r>
          </a:p>
          <a:p>
            <a:pPr lvl="1"/>
            <a:endParaRPr lang="en-IN" dirty="0" smtClean="0"/>
          </a:p>
          <a:p>
            <a:pPr lvl="1"/>
            <a:endParaRPr lang="en-US" dirty="0" smtClean="0"/>
          </a:p>
          <a:p>
            <a:pPr lvl="1"/>
            <a:endParaRPr lang="en-IN" dirty="0"/>
          </a:p>
        </p:txBody>
      </p:sp>
      <p:sp>
        <p:nvSpPr>
          <p:cNvPr id="4" name="Rectangle 3"/>
          <p:cNvSpPr/>
          <p:nvPr/>
        </p:nvSpPr>
        <p:spPr>
          <a:xfrm>
            <a:off x="3276600" y="6488668"/>
            <a:ext cx="3175869" cy="369332"/>
          </a:xfrm>
          <a:prstGeom prst="rect">
            <a:avLst/>
          </a:prstGeom>
        </p:spPr>
        <p:txBody>
          <a:bodyPr wrap="none">
            <a:spAutoFit/>
          </a:bodyPr>
          <a:lstStyle/>
          <a:p>
            <a:r>
              <a:rPr lang="fr-FR" sz="1600" b="1" dirty="0" smtClean="0">
                <a:solidFill>
                  <a:schemeClr val="tx2">
                    <a:lumMod val="40000"/>
                    <a:lumOff val="60000"/>
                  </a:schemeClr>
                </a:solidFill>
                <a:latin typeface="Arial" pitchFamily="34" charset="0"/>
                <a:cs typeface="Arial" pitchFamily="34" charset="0"/>
              </a:rPr>
              <a:t>Lancet </a:t>
            </a:r>
            <a:r>
              <a:rPr lang="fr-FR" sz="1600" b="1" dirty="0" err="1" smtClean="0">
                <a:solidFill>
                  <a:schemeClr val="tx2">
                    <a:lumMod val="40000"/>
                    <a:lumOff val="60000"/>
                  </a:schemeClr>
                </a:solidFill>
                <a:latin typeface="Arial" pitchFamily="34" charset="0"/>
                <a:cs typeface="Arial" pitchFamily="34" charset="0"/>
              </a:rPr>
              <a:t>Neurol</a:t>
            </a:r>
            <a:r>
              <a:rPr lang="fr-FR" sz="1600" b="1" dirty="0" smtClean="0">
                <a:solidFill>
                  <a:schemeClr val="tx2">
                    <a:lumMod val="40000"/>
                    <a:lumOff val="60000"/>
                  </a:schemeClr>
                </a:solidFill>
                <a:latin typeface="Arial" pitchFamily="34" charset="0"/>
                <a:cs typeface="Arial" pitchFamily="34" charset="0"/>
              </a:rPr>
              <a:t> 2006; 5: 246–56</a:t>
            </a:r>
            <a:r>
              <a:rPr lang="fr-FR" b="1" dirty="0" smtClean="0">
                <a:solidFill>
                  <a:schemeClr val="tx2">
                    <a:lumMod val="40000"/>
                    <a:lumOff val="60000"/>
                  </a:schemeClr>
                </a:solidFill>
              </a:rPr>
              <a:t>.</a:t>
            </a:r>
            <a:endParaRPr lang="en-IN"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Progressive development of </a:t>
            </a:r>
            <a:r>
              <a:rPr lang="en-US" sz="2800" dirty="0" err="1" smtClean="0"/>
              <a:t>pharmaco-resisitance</a:t>
            </a:r>
            <a:endParaRPr lang="en-IN" sz="28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BZDs lose potency early (decrease by </a:t>
            </a:r>
            <a:r>
              <a:rPr lang="en-US" dirty="0" smtClean="0">
                <a:solidFill>
                  <a:srgbClr val="FFFF00"/>
                </a:solidFill>
                <a:latin typeface="Arial Black" pitchFamily="34" charset="0"/>
              </a:rPr>
              <a:t>20X</a:t>
            </a:r>
            <a:r>
              <a:rPr lang="en-US" dirty="0" smtClean="0"/>
              <a:t> in 30 </a:t>
            </a:r>
            <a:r>
              <a:rPr lang="en-US" dirty="0" err="1" smtClean="0"/>
              <a:t>mts</a:t>
            </a:r>
            <a:r>
              <a:rPr lang="en-US" dirty="0" smtClean="0"/>
              <a:t>)</a:t>
            </a:r>
          </a:p>
          <a:p>
            <a:r>
              <a:rPr lang="en-US" dirty="0" err="1" smtClean="0"/>
              <a:t>Phenytoin</a:t>
            </a:r>
            <a:r>
              <a:rPr lang="en-US" dirty="0" smtClean="0"/>
              <a:t> later</a:t>
            </a:r>
          </a:p>
          <a:p>
            <a:r>
              <a:rPr lang="en-US" dirty="0" smtClean="0"/>
              <a:t>NMDA antagonists effective till later</a:t>
            </a:r>
          </a:p>
          <a:p>
            <a:pPr lvl="2"/>
            <a:r>
              <a:rPr lang="en-US" dirty="0" smtClean="0"/>
              <a:t>Self </a:t>
            </a:r>
            <a:r>
              <a:rPr lang="en-US" dirty="0" err="1" smtClean="0"/>
              <a:t>sustainind</a:t>
            </a:r>
            <a:r>
              <a:rPr lang="en-US" dirty="0" smtClean="0"/>
              <a:t> SE stopped only by drugs that affect </a:t>
            </a:r>
            <a:r>
              <a:rPr lang="en-US" dirty="0" err="1" smtClean="0"/>
              <a:t>glutamatergic</a:t>
            </a:r>
            <a:r>
              <a:rPr lang="en-US" dirty="0" smtClean="0"/>
              <a:t> </a:t>
            </a:r>
            <a:r>
              <a:rPr lang="en-US" dirty="0" err="1" smtClean="0"/>
              <a:t>tranmission</a:t>
            </a:r>
            <a:r>
              <a:rPr lang="en-US" dirty="0" smtClean="0"/>
              <a:t>, directly or indirectly.</a:t>
            </a:r>
          </a:p>
          <a:p>
            <a:pPr lvl="2"/>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066800" y="0"/>
            <a:ext cx="7170196" cy="6838336"/>
          </a:xfrm>
          <a:prstGeom prst="rect">
            <a:avLst/>
          </a:prstGeom>
          <a:noFill/>
          <a:ln w="9525">
            <a:noFill/>
            <a:miter lim="800000"/>
            <a:headEnd/>
            <a:tailEnd/>
          </a:ln>
        </p:spPr>
      </p:pic>
      <p:sp>
        <p:nvSpPr>
          <p:cNvPr id="3" name="TextBox 2"/>
          <p:cNvSpPr txBox="1"/>
          <p:nvPr/>
        </p:nvSpPr>
        <p:spPr>
          <a:xfrm>
            <a:off x="3581400" y="1447800"/>
            <a:ext cx="804900" cy="307777"/>
          </a:xfrm>
          <a:prstGeom prst="rect">
            <a:avLst/>
          </a:prstGeom>
          <a:noFill/>
        </p:spPr>
        <p:txBody>
          <a:bodyPr wrap="none" rtlCol="0">
            <a:spAutoFit/>
          </a:bodyPr>
          <a:lstStyle/>
          <a:p>
            <a:r>
              <a:rPr lang="en-US" sz="1400" b="1" dirty="0" smtClean="0"/>
              <a:t>GABA  A</a:t>
            </a:r>
            <a:endParaRPr lang="en-IN" sz="1400" b="1" dirty="0"/>
          </a:p>
        </p:txBody>
      </p:sp>
      <p:sp>
        <p:nvSpPr>
          <p:cNvPr id="4" name="TextBox 3"/>
          <p:cNvSpPr txBox="1"/>
          <p:nvPr/>
        </p:nvSpPr>
        <p:spPr>
          <a:xfrm>
            <a:off x="3200400" y="5181600"/>
            <a:ext cx="607474" cy="276999"/>
          </a:xfrm>
          <a:prstGeom prst="rect">
            <a:avLst/>
          </a:prstGeom>
          <a:noFill/>
        </p:spPr>
        <p:txBody>
          <a:bodyPr wrap="none" rtlCol="0">
            <a:spAutoFit/>
          </a:bodyPr>
          <a:lstStyle/>
          <a:p>
            <a:r>
              <a:rPr lang="en-US" sz="1200" b="1" dirty="0" smtClean="0"/>
              <a:t>NMDA</a:t>
            </a:r>
            <a:endParaRPr lang="en-IN" sz="12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cstate="print"/>
          <a:srcRect/>
          <a:stretch>
            <a:fillRect/>
          </a:stretch>
        </p:blipFill>
        <p:spPr bwMode="auto">
          <a:xfrm>
            <a:off x="-30582" y="685800"/>
            <a:ext cx="9174582"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Transition from isolated seizures to status </a:t>
            </a:r>
            <a:r>
              <a:rPr lang="en-IN" sz="2800" dirty="0" err="1" smtClean="0"/>
              <a:t>epilepticus</a:t>
            </a:r>
            <a:endParaRPr lang="en-IN" sz="2800" dirty="0"/>
          </a:p>
        </p:txBody>
      </p:sp>
      <p:sp>
        <p:nvSpPr>
          <p:cNvPr id="3" name="Content Placeholder 2"/>
          <p:cNvSpPr>
            <a:spLocks noGrp="1"/>
          </p:cNvSpPr>
          <p:nvPr>
            <p:ph idx="1"/>
          </p:nvPr>
        </p:nvSpPr>
        <p:spPr/>
        <p:txBody>
          <a:bodyPr/>
          <a:lstStyle/>
          <a:p>
            <a:endParaRPr lang="en-IN" dirty="0" smtClean="0"/>
          </a:p>
          <a:p>
            <a:r>
              <a:rPr lang="en-IN" dirty="0" smtClean="0"/>
              <a:t>The number of </a:t>
            </a:r>
            <a:r>
              <a:rPr lang="en-IN" dirty="0" smtClean="0">
                <a:solidFill>
                  <a:srgbClr val="FFFF00"/>
                </a:solidFill>
              </a:rPr>
              <a:t>GABA A</a:t>
            </a:r>
            <a:r>
              <a:rPr lang="en-IN" dirty="0" smtClean="0"/>
              <a:t> receptors per dentate granule cell synapse is 18 (SD 4), compared with 36 (SD 11) per synapse in controls</a:t>
            </a:r>
          </a:p>
          <a:p>
            <a:endParaRPr lang="en-US" dirty="0" smtClean="0"/>
          </a:p>
          <a:p>
            <a:r>
              <a:rPr lang="en-IN" dirty="0" smtClean="0"/>
              <a:t>Decrease in the number of subunits present on the synaptic membrane and an increase in the interior of the cell</a:t>
            </a:r>
          </a:p>
          <a:p>
            <a:endParaRPr lang="en-US" dirty="0" smtClean="0">
              <a:solidFill>
                <a:srgbClr val="FFFF00"/>
              </a:solidFill>
            </a:endParaRPr>
          </a:p>
          <a:p>
            <a:r>
              <a:rPr lang="en-IN" dirty="0" smtClean="0">
                <a:solidFill>
                  <a:srgbClr val="FFFF00"/>
                </a:solidFill>
              </a:rPr>
              <a:t>AMPA and NMDA receptor subunits </a:t>
            </a:r>
            <a:r>
              <a:rPr lang="en-IN" dirty="0" smtClean="0"/>
              <a:t>move to the synaptic membrane where they form additional excitatory receptors</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a:stretch>
            <a:fillRect/>
          </a:stretch>
        </p:blipFill>
        <p:spPr bwMode="auto">
          <a:xfrm>
            <a:off x="2133600" y="0"/>
            <a:ext cx="4800600" cy="687903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400800" y="6543675"/>
            <a:ext cx="27432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cstate="print"/>
          <a:srcRect/>
          <a:stretch>
            <a:fillRect/>
          </a:stretch>
        </p:blipFill>
        <p:spPr bwMode="auto">
          <a:xfrm>
            <a:off x="2286000" y="228600"/>
            <a:ext cx="4724400" cy="6221794"/>
          </a:xfrm>
          <a:prstGeom prst="rect">
            <a:avLst/>
          </a:prstGeom>
          <a:noFill/>
          <a:ln w="9525">
            <a:noFill/>
            <a:miter lim="800000"/>
            <a:headEnd/>
            <a:tailEnd/>
          </a:ln>
        </p:spPr>
      </p:pic>
      <p:sp>
        <p:nvSpPr>
          <p:cNvPr id="5" name="TextBox 4"/>
          <p:cNvSpPr txBox="1"/>
          <p:nvPr/>
        </p:nvSpPr>
        <p:spPr>
          <a:xfrm>
            <a:off x="0" y="5562600"/>
            <a:ext cx="2250873" cy="523220"/>
          </a:xfrm>
          <a:prstGeom prst="rect">
            <a:avLst/>
          </a:prstGeom>
          <a:noFill/>
        </p:spPr>
        <p:txBody>
          <a:bodyPr wrap="none" rtlCol="0">
            <a:spAutoFit/>
          </a:bodyPr>
          <a:lstStyle/>
          <a:p>
            <a:r>
              <a:rPr lang="en-US" sz="1400" dirty="0" err="1" smtClean="0"/>
              <a:t>mIPSC</a:t>
            </a:r>
            <a:r>
              <a:rPr lang="en-US" sz="1400" dirty="0" smtClean="0"/>
              <a:t> - Miniature Inhibitory</a:t>
            </a:r>
          </a:p>
          <a:p>
            <a:r>
              <a:rPr lang="en-US" sz="1400" dirty="0" smtClean="0"/>
              <a:t> post synaptic currents</a:t>
            </a:r>
            <a:endParaRPr lang="en-IN" sz="1400" dirty="0"/>
          </a:p>
        </p:txBody>
      </p:sp>
      <p:pic>
        <p:nvPicPr>
          <p:cNvPr id="6" name="Picture 3"/>
          <p:cNvPicPr>
            <a:picLocks noChangeAspect="1" noChangeArrowheads="1"/>
          </p:cNvPicPr>
          <p:nvPr/>
        </p:nvPicPr>
        <p:blipFill>
          <a:blip r:embed="rId4" cstate="print"/>
          <a:srcRect/>
          <a:stretch>
            <a:fillRect/>
          </a:stretch>
        </p:blipFill>
        <p:spPr bwMode="auto">
          <a:xfrm>
            <a:off x="3276600" y="6543675"/>
            <a:ext cx="27432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smtClean="0"/>
          </a:p>
          <a:p>
            <a:r>
              <a:rPr lang="en-IN" dirty="0" smtClean="0"/>
              <a:t>After 1 h of </a:t>
            </a:r>
            <a:r>
              <a:rPr lang="en-IN" dirty="0" err="1" smtClean="0"/>
              <a:t>SE,we</a:t>
            </a:r>
            <a:r>
              <a:rPr lang="en-IN" dirty="0" smtClean="0"/>
              <a:t> estimate that dentate granule cells have a </a:t>
            </a:r>
            <a:r>
              <a:rPr lang="en-IN" dirty="0" smtClean="0">
                <a:solidFill>
                  <a:srgbClr val="FFFF00"/>
                </a:solidFill>
              </a:rPr>
              <a:t>50% decrease</a:t>
            </a:r>
            <a:r>
              <a:rPr lang="en-IN" dirty="0" smtClean="0"/>
              <a:t> in the number of physiologically active GABA-A receptors per granule cell synapse.</a:t>
            </a:r>
          </a:p>
          <a:p>
            <a:endParaRPr lang="en-US" dirty="0" smtClean="0"/>
          </a:p>
          <a:p>
            <a:r>
              <a:rPr lang="en-IN" dirty="0" smtClean="0"/>
              <a:t>The reduction of GABA-A synaptic receptors may characterize the key transition in which the potent intrinsic mechanisms that usually stop seizures fail and SE becomes self-sustaining</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5" name="Picture 3"/>
          <p:cNvPicPr>
            <a:picLocks noGrp="1" noChangeAspect="1" noChangeArrowheads="1"/>
          </p:cNvPicPr>
          <p:nvPr>
            <p:ph idx="1"/>
          </p:nvPr>
        </p:nvPicPr>
        <p:blipFill>
          <a:blip r:embed="rId3" cstate="print"/>
          <a:srcRect/>
          <a:stretch>
            <a:fillRect/>
          </a:stretch>
        </p:blipFill>
        <p:spPr bwMode="auto">
          <a:xfrm>
            <a:off x="2209800" y="66530"/>
            <a:ext cx="4953000" cy="6791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gigaom2.files.wordpress.com/2012/04/evolution.jpg"/>
          <p:cNvPicPr>
            <a:picLocks noChangeAspect="1" noChangeArrowheads="1"/>
          </p:cNvPicPr>
          <p:nvPr/>
        </p:nvPicPr>
        <p:blipFill>
          <a:blip r:embed="rId2" cstate="print">
            <a:duotone>
              <a:prstClr val="black"/>
              <a:schemeClr val="accent1">
                <a:tint val="45000"/>
                <a:satMod val="400000"/>
              </a:schemeClr>
            </a:duotone>
            <a:lum bright="-67000" contrast="26000"/>
          </a:blip>
          <a:srcRect/>
          <a:stretch>
            <a:fillRect/>
          </a:stretch>
        </p:blipFill>
        <p:spPr bwMode="auto">
          <a:xfrm>
            <a:off x="0" y="1676400"/>
            <a:ext cx="9144000" cy="4211844"/>
          </a:xfrm>
          <a:prstGeom prst="rect">
            <a:avLst/>
          </a:prstGeom>
          <a:noFill/>
        </p:spPr>
      </p:pic>
      <p:sp>
        <p:nvSpPr>
          <p:cNvPr id="2" name="Title 1"/>
          <p:cNvSpPr>
            <a:spLocks noGrp="1"/>
          </p:cNvSpPr>
          <p:nvPr>
            <p:ph type="title"/>
          </p:nvPr>
        </p:nvSpPr>
        <p:spPr>
          <a:xfrm>
            <a:off x="533400" y="3352800"/>
            <a:ext cx="8229600" cy="1143000"/>
          </a:xfrm>
        </p:spPr>
        <p:txBody>
          <a:bodyPr>
            <a:normAutofit/>
          </a:bodyPr>
          <a:lstStyle/>
          <a:p>
            <a:r>
              <a:rPr lang="en-US" sz="3200" dirty="0" smtClean="0"/>
              <a:t>Evolution of Definition of </a:t>
            </a:r>
            <a:br>
              <a:rPr lang="en-US" sz="3200" dirty="0" smtClean="0"/>
            </a:br>
            <a:r>
              <a:rPr lang="en-US" sz="3200" dirty="0" smtClean="0"/>
              <a:t>Status </a:t>
            </a:r>
            <a:r>
              <a:rPr lang="en-US" sz="3200" dirty="0" err="1" smtClean="0"/>
              <a:t>Epilepticus</a:t>
            </a:r>
            <a:endParaRPr lang="en-IN"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Anticonvulsant potency of benzodiazepines can decrease by 20 times within 30 min of self-sustaining status </a:t>
            </a:r>
            <a:r>
              <a:rPr lang="en-IN" dirty="0" err="1" smtClean="0"/>
              <a:t>epilepticus</a:t>
            </a:r>
            <a:r>
              <a:rPr lang="en-IN" dirty="0" smtClean="0"/>
              <a:t>.</a:t>
            </a:r>
          </a:p>
          <a:p>
            <a:endParaRPr lang="en-US" dirty="0" smtClean="0"/>
          </a:p>
          <a:p>
            <a:r>
              <a:rPr lang="en-US" dirty="0" smtClean="0"/>
              <a:t>Why is Diazepam / BZD potency affected ? </a:t>
            </a:r>
          </a:p>
          <a:p>
            <a:r>
              <a:rPr lang="en-US" dirty="0" smtClean="0"/>
              <a:t>Why not pentobarbital ?</a:t>
            </a:r>
            <a:endParaRPr lang="en-IN" dirty="0" smtClean="0"/>
          </a:p>
          <a:p>
            <a:endParaRPr lang="en-US" dirty="0" smtClean="0"/>
          </a:p>
          <a:p>
            <a:r>
              <a:rPr lang="en-IN" dirty="0" smtClean="0"/>
              <a:t>Status </a:t>
            </a:r>
            <a:r>
              <a:rPr lang="en-IN" dirty="0" err="1" smtClean="0"/>
              <a:t>epilepticus</a:t>
            </a:r>
            <a:r>
              <a:rPr lang="en-IN" dirty="0" smtClean="0"/>
              <a:t> alters specific properties of GABARs rather than causing a generalized dysfunction of the receptor.</a:t>
            </a:r>
            <a:endParaRPr lang="en-US" dirty="0" smtClean="0"/>
          </a:p>
          <a:p>
            <a:endParaRPr lang="en-IN" dirty="0"/>
          </a:p>
        </p:txBody>
      </p:sp>
      <p:sp>
        <p:nvSpPr>
          <p:cNvPr id="4" name="Rectangle 3"/>
          <p:cNvSpPr/>
          <p:nvPr/>
        </p:nvSpPr>
        <p:spPr>
          <a:xfrm>
            <a:off x="533400" y="5562600"/>
            <a:ext cx="8153400" cy="738664"/>
          </a:xfrm>
          <a:prstGeom prst="rect">
            <a:avLst/>
          </a:prstGeom>
        </p:spPr>
        <p:txBody>
          <a:bodyPr wrap="square">
            <a:spAutoFit/>
          </a:bodyPr>
          <a:lstStyle/>
          <a:p>
            <a:pPr algn="ctr"/>
            <a:r>
              <a:rPr lang="en-IN" sz="1400" b="1" dirty="0" err="1" smtClean="0">
                <a:solidFill>
                  <a:schemeClr val="tx2">
                    <a:lumMod val="60000"/>
                    <a:lumOff val="40000"/>
                  </a:schemeClr>
                </a:solidFill>
              </a:rPr>
              <a:t>Kapur</a:t>
            </a:r>
            <a:r>
              <a:rPr lang="en-IN" sz="1400" b="1" dirty="0" smtClean="0">
                <a:solidFill>
                  <a:schemeClr val="tx2">
                    <a:lumMod val="60000"/>
                    <a:lumOff val="40000"/>
                  </a:schemeClr>
                </a:solidFill>
              </a:rPr>
              <a:t> J, Macdonald RL. Rapid seizure-induced reduction of benzodiazepine and Zn2+ sensitivity of </a:t>
            </a:r>
            <a:r>
              <a:rPr lang="en-IN" sz="1400" b="1" dirty="0" err="1" smtClean="0">
                <a:solidFill>
                  <a:schemeClr val="tx2">
                    <a:lumMod val="60000"/>
                    <a:lumOff val="40000"/>
                  </a:schemeClr>
                </a:solidFill>
              </a:rPr>
              <a:t>hippocampal</a:t>
            </a:r>
            <a:r>
              <a:rPr lang="en-IN" sz="1400" b="1" dirty="0" smtClean="0">
                <a:solidFill>
                  <a:schemeClr val="tx2">
                    <a:lumMod val="60000"/>
                    <a:lumOff val="40000"/>
                  </a:schemeClr>
                </a:solidFill>
              </a:rPr>
              <a:t> dentate granule cell GABAA receptors. </a:t>
            </a:r>
          </a:p>
          <a:p>
            <a:pPr algn="ctr"/>
            <a:r>
              <a:rPr lang="en-IN" sz="1400" b="1" dirty="0" smtClean="0">
                <a:solidFill>
                  <a:schemeClr val="tx2">
                    <a:lumMod val="60000"/>
                    <a:lumOff val="40000"/>
                  </a:schemeClr>
                </a:solidFill>
              </a:rPr>
              <a:t>J </a:t>
            </a:r>
            <a:r>
              <a:rPr lang="en-IN" sz="1400" b="1" dirty="0" err="1" smtClean="0">
                <a:solidFill>
                  <a:schemeClr val="tx2">
                    <a:lumMod val="60000"/>
                    <a:lumOff val="40000"/>
                  </a:schemeClr>
                </a:solidFill>
              </a:rPr>
              <a:t>Neurosci</a:t>
            </a:r>
            <a:r>
              <a:rPr lang="en-IN" sz="1400" b="1" dirty="0" smtClean="0">
                <a:solidFill>
                  <a:schemeClr val="tx2">
                    <a:lumMod val="60000"/>
                    <a:lumOff val="40000"/>
                  </a:schemeClr>
                </a:solidFill>
              </a:rPr>
              <a:t> 1997; 17: 7532–40</a:t>
            </a:r>
            <a:r>
              <a:rPr lang="en-IN" sz="1400" b="1" i="1" dirty="0" smtClean="0">
                <a:solidFill>
                  <a:schemeClr val="tx2">
                    <a:lumMod val="60000"/>
                    <a:lumOff val="40000"/>
                  </a:schemeClr>
                </a:solidFill>
              </a:rPr>
              <a:t>.</a:t>
            </a:r>
            <a:endParaRPr lang="en-IN" sz="14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cstate="print"/>
          <a:srcRect/>
          <a:stretch>
            <a:fillRect/>
          </a:stretch>
        </p:blipFill>
        <p:spPr bwMode="auto">
          <a:xfrm>
            <a:off x="-14267" y="914400"/>
            <a:ext cx="9158267" cy="52578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2971800" y="6477001"/>
            <a:ext cx="3502742" cy="381000"/>
          </a:xfrm>
          <a:prstGeom prst="rect">
            <a:avLst/>
          </a:prstGeom>
          <a:noFill/>
          <a:ln w="9525">
            <a:noFill/>
            <a:miter lim="800000"/>
            <a:headEnd/>
            <a:tailEnd/>
          </a:ln>
        </p:spPr>
      </p:pic>
      <p:sp>
        <p:nvSpPr>
          <p:cNvPr id="2" name="Title 1"/>
          <p:cNvSpPr>
            <a:spLocks noGrp="1"/>
          </p:cNvSpPr>
          <p:nvPr>
            <p:ph type="title"/>
          </p:nvPr>
        </p:nvSpPr>
        <p:spPr>
          <a:xfrm>
            <a:off x="533400" y="0"/>
            <a:ext cx="8229600" cy="1143000"/>
          </a:xfrm>
        </p:spPr>
        <p:txBody>
          <a:bodyPr>
            <a:normAutofit/>
          </a:bodyPr>
          <a:lstStyle/>
          <a:p>
            <a:r>
              <a:rPr lang="en-US" sz="2800" dirty="0" smtClean="0">
                <a:effectLst>
                  <a:glow rad="101600">
                    <a:schemeClr val="tx1">
                      <a:alpha val="60000"/>
                    </a:schemeClr>
                  </a:glow>
                </a:effectLst>
              </a:rPr>
              <a:t>Functional plasticity alterations</a:t>
            </a:r>
            <a:endParaRPr lang="en-IN" sz="2800" dirty="0">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1600200" y="0"/>
            <a:ext cx="6248400" cy="6846334"/>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3276600" y="6477000"/>
            <a:ext cx="3502742"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cstate="print"/>
          <a:srcRect/>
          <a:stretch>
            <a:fillRect/>
          </a:stretch>
        </p:blipFill>
        <p:spPr bwMode="auto">
          <a:xfrm>
            <a:off x="762000" y="0"/>
            <a:ext cx="7620000" cy="6481792"/>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3200400" y="6477000"/>
            <a:ext cx="3502742"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Glutamate</a:t>
            </a:r>
            <a:endParaRPr lang="en-IN" sz="3600" dirty="0"/>
          </a:p>
        </p:txBody>
      </p:sp>
      <p:sp>
        <p:nvSpPr>
          <p:cNvPr id="3" name="Content Placeholder 2"/>
          <p:cNvSpPr>
            <a:spLocks noGrp="1"/>
          </p:cNvSpPr>
          <p:nvPr>
            <p:ph idx="1"/>
          </p:nvPr>
        </p:nvSpPr>
        <p:spPr/>
        <p:txBody>
          <a:bodyPr>
            <a:normAutofit/>
          </a:bodyPr>
          <a:lstStyle/>
          <a:p>
            <a:endParaRPr lang="en-IN" dirty="0" smtClean="0"/>
          </a:p>
          <a:p>
            <a:r>
              <a:rPr lang="en-IN" dirty="0" smtClean="0"/>
              <a:t>AMPA and NMDA receptor subunits move to the synaptic membrane where they form additional excitatory receptors</a:t>
            </a:r>
          </a:p>
          <a:p>
            <a:endParaRPr lang="en-US" dirty="0" smtClean="0"/>
          </a:p>
          <a:p>
            <a:endParaRPr lang="en-US" dirty="0" smtClean="0"/>
          </a:p>
          <a:p>
            <a:r>
              <a:rPr lang="en-IN" dirty="0" smtClean="0"/>
              <a:t>NR1 subunits of NMDA receptors move from </a:t>
            </a:r>
            <a:r>
              <a:rPr lang="en-IN" dirty="0" err="1" smtClean="0"/>
              <a:t>subsynaptic</a:t>
            </a:r>
            <a:r>
              <a:rPr lang="en-IN" dirty="0" smtClean="0"/>
              <a:t> sites to the synaptic surface, and physiological investigations show an increase in functional NMDA receptors per dentate granule cell synapse from 5·2(SD 1·2) receptors per synapse in controls to 7·8 (SD 1·2) after 1 h of status </a:t>
            </a:r>
            <a:r>
              <a:rPr lang="en-IN" dirty="0" err="1" smtClean="0"/>
              <a:t>epilepticus</a:t>
            </a:r>
            <a:r>
              <a:rPr lang="en-IN" dirty="0" smtClean="0"/>
              <a:t>.</a:t>
            </a:r>
          </a:p>
          <a:p>
            <a:pPr>
              <a:buNone/>
            </a:pPr>
            <a:endParaRPr lang="en-US" dirty="0" smtClean="0"/>
          </a:p>
          <a:p>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1" y="304800"/>
            <a:ext cx="9144000" cy="6423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cstate="print"/>
          <a:srcRect/>
          <a:stretch>
            <a:fillRect/>
          </a:stretch>
        </p:blipFill>
        <p:spPr bwMode="auto">
          <a:xfrm>
            <a:off x="533400" y="1676400"/>
            <a:ext cx="8229600" cy="42751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rPr>
              <a:t>Glutamate excess</a:t>
            </a:r>
            <a:br>
              <a:rPr lang="en-US" sz="2400" dirty="0" smtClean="0">
                <a:solidFill>
                  <a:schemeClr val="tx1"/>
                </a:solidFill>
              </a:rPr>
            </a:br>
            <a:r>
              <a:rPr lang="en-US" sz="2400" dirty="0" smtClean="0">
                <a:solidFill>
                  <a:schemeClr val="tx1"/>
                </a:solidFill>
              </a:rPr>
              <a:t>Excitatory + Neurotoxicity</a:t>
            </a:r>
            <a:endParaRPr lang="en-IN" sz="2400" dirty="0">
              <a:solidFill>
                <a:schemeClr val="tx1"/>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685800" y="1371600"/>
            <a:ext cx="7740502" cy="4267200"/>
          </a:xfrm>
          <a:prstGeom prst="rect">
            <a:avLst/>
          </a:prstGeom>
          <a:noFill/>
          <a:ln w="9525">
            <a:noFill/>
            <a:miter lim="800000"/>
            <a:headEnd/>
            <a:tailEnd/>
          </a:ln>
        </p:spPr>
      </p:pic>
      <p:sp>
        <p:nvSpPr>
          <p:cNvPr id="4" name="Rectangle 3"/>
          <p:cNvSpPr/>
          <p:nvPr/>
        </p:nvSpPr>
        <p:spPr>
          <a:xfrm>
            <a:off x="0" y="6211669"/>
            <a:ext cx="9144000" cy="584775"/>
          </a:xfrm>
          <a:prstGeom prst="rect">
            <a:avLst/>
          </a:prstGeom>
        </p:spPr>
        <p:txBody>
          <a:bodyPr wrap="square">
            <a:spAutoFit/>
          </a:bodyPr>
          <a:lstStyle/>
          <a:p>
            <a:pPr algn="ctr"/>
            <a:r>
              <a:rPr lang="en-IN" sz="1600" b="1" dirty="0" smtClean="0">
                <a:latin typeface="Arial" pitchFamily="34" charset="0"/>
                <a:cs typeface="Arial" pitchFamily="34" charset="0"/>
              </a:rPr>
              <a:t>NMDA-</a:t>
            </a:r>
            <a:r>
              <a:rPr lang="en-IN" sz="1600" b="1" dirty="0" err="1" smtClean="0">
                <a:latin typeface="Arial" pitchFamily="34" charset="0"/>
                <a:cs typeface="Arial" pitchFamily="34" charset="0"/>
              </a:rPr>
              <a:t>mEPSC</a:t>
            </a:r>
            <a:r>
              <a:rPr lang="en-IN" sz="1600" b="1" dirty="0" smtClean="0">
                <a:latin typeface="Arial" pitchFamily="34" charset="0"/>
                <a:cs typeface="Arial" pitchFamily="34" charset="0"/>
              </a:rPr>
              <a:t> mean traces from a typical granule cell from a control (black) and a SE animal (gray), demonstrating larger amplitude and area-under-the curve (AUC) in the latter</a:t>
            </a:r>
            <a:endParaRPr lang="en-IN" sz="1600" b="1" dirty="0">
              <a:latin typeface="Arial" pitchFamily="34" charset="0"/>
              <a:cs typeface="Arial" pitchFamily="34" charset="0"/>
            </a:endParaRPr>
          </a:p>
        </p:txBody>
      </p:sp>
      <p:sp>
        <p:nvSpPr>
          <p:cNvPr id="5" name="TextBox 4"/>
          <p:cNvSpPr txBox="1"/>
          <p:nvPr/>
        </p:nvSpPr>
        <p:spPr>
          <a:xfrm>
            <a:off x="0" y="5181600"/>
            <a:ext cx="2388154" cy="523220"/>
          </a:xfrm>
          <a:prstGeom prst="rect">
            <a:avLst/>
          </a:prstGeom>
          <a:noFill/>
        </p:spPr>
        <p:txBody>
          <a:bodyPr wrap="none" rtlCol="0">
            <a:spAutoFit/>
          </a:bodyPr>
          <a:lstStyle/>
          <a:p>
            <a:r>
              <a:rPr lang="en-US" sz="1400" dirty="0" err="1" smtClean="0"/>
              <a:t>mEPSC</a:t>
            </a:r>
            <a:r>
              <a:rPr lang="en-US" sz="1400" dirty="0" smtClean="0"/>
              <a:t> - Miniature Excitatory</a:t>
            </a:r>
          </a:p>
          <a:p>
            <a:r>
              <a:rPr lang="en-US" sz="1400" dirty="0" smtClean="0"/>
              <a:t> post synaptic currents</a:t>
            </a:r>
            <a:endParaRPr lang="en-IN"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IN" sz="2400" dirty="0" smtClean="0"/>
              <a:t>Maladaptive changes in </a:t>
            </a:r>
            <a:r>
              <a:rPr lang="en-IN" sz="2400" dirty="0" err="1" smtClean="0"/>
              <a:t>neuropeptide</a:t>
            </a:r>
            <a:r>
              <a:rPr lang="en-IN" sz="2400" dirty="0" smtClean="0"/>
              <a:t> expression in</a:t>
            </a:r>
            <a:br>
              <a:rPr lang="en-IN" sz="2400" dirty="0" smtClean="0"/>
            </a:br>
            <a:r>
              <a:rPr lang="en-IN" sz="2400" dirty="0" smtClean="0"/>
              <a:t>self-sustaining status </a:t>
            </a:r>
            <a:r>
              <a:rPr lang="en-IN" sz="2400" dirty="0" err="1" smtClean="0"/>
              <a:t>epilepticus</a:t>
            </a:r>
            <a:endParaRPr lang="en-IN" sz="2400" dirty="0"/>
          </a:p>
        </p:txBody>
      </p:sp>
      <p:sp>
        <p:nvSpPr>
          <p:cNvPr id="3" name="Content Placeholder 2"/>
          <p:cNvSpPr>
            <a:spLocks noGrp="1"/>
          </p:cNvSpPr>
          <p:nvPr>
            <p:ph idx="1"/>
          </p:nvPr>
        </p:nvSpPr>
        <p:spPr>
          <a:xfrm>
            <a:off x="762000" y="1600200"/>
            <a:ext cx="3733800" cy="4525963"/>
          </a:xfrm>
        </p:spPr>
        <p:txBody>
          <a:bodyPr/>
          <a:lstStyle/>
          <a:p>
            <a:endParaRPr lang="en-US" dirty="0" smtClean="0"/>
          </a:p>
          <a:p>
            <a:r>
              <a:rPr lang="en-US" dirty="0" smtClean="0">
                <a:solidFill>
                  <a:schemeClr val="accent6">
                    <a:lumMod val="60000"/>
                    <a:lumOff val="40000"/>
                  </a:schemeClr>
                </a:solidFill>
              </a:rPr>
              <a:t>Depletion of predominantly inhibitory peptides</a:t>
            </a:r>
          </a:p>
          <a:p>
            <a:endParaRPr lang="en-US" dirty="0" smtClean="0"/>
          </a:p>
          <a:p>
            <a:r>
              <a:rPr lang="en-IN" dirty="0" err="1" smtClean="0"/>
              <a:t>Dynorphin</a:t>
            </a:r>
            <a:r>
              <a:rPr lang="en-IN" dirty="0" smtClean="0"/>
              <a:t>,</a:t>
            </a:r>
          </a:p>
          <a:p>
            <a:r>
              <a:rPr lang="en-IN" dirty="0" err="1" smtClean="0"/>
              <a:t>Galanin</a:t>
            </a:r>
            <a:r>
              <a:rPr lang="en-IN" dirty="0" smtClean="0"/>
              <a:t>,</a:t>
            </a:r>
          </a:p>
          <a:p>
            <a:r>
              <a:rPr lang="en-IN" dirty="0" err="1" smtClean="0"/>
              <a:t>Somatostatin</a:t>
            </a:r>
            <a:r>
              <a:rPr lang="en-IN" dirty="0" smtClean="0"/>
              <a:t>,</a:t>
            </a:r>
          </a:p>
          <a:p>
            <a:r>
              <a:rPr lang="en-IN" dirty="0" err="1" smtClean="0"/>
              <a:t>Neuropeptide</a:t>
            </a:r>
            <a:r>
              <a:rPr lang="en-IN" dirty="0" smtClean="0"/>
              <a:t> Y</a:t>
            </a:r>
          </a:p>
          <a:p>
            <a:pPr>
              <a:buNone/>
            </a:pPr>
            <a:endParaRPr lang="en-IN" dirty="0"/>
          </a:p>
        </p:txBody>
      </p:sp>
      <p:sp>
        <p:nvSpPr>
          <p:cNvPr id="4" name="Content Placeholder 2"/>
          <p:cNvSpPr txBox="1">
            <a:spLocks/>
          </p:cNvSpPr>
          <p:nvPr/>
        </p:nvSpPr>
        <p:spPr>
          <a:xfrm>
            <a:off x="5105400" y="1600200"/>
            <a:ext cx="35814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lvl="0" indent="-342900">
              <a:spcBef>
                <a:spcPct val="20000"/>
              </a:spcBef>
              <a:buFont typeface="Arial" pitchFamily="34" charset="0"/>
              <a:buChar char="•"/>
            </a:pPr>
            <a:r>
              <a:rPr lang="en-US" sz="2200" b="1" dirty="0" smtClean="0">
                <a:solidFill>
                  <a:srgbClr val="92D050"/>
                </a:solidFill>
                <a:latin typeface="Arial" pitchFamily="34" charset="0"/>
                <a:cs typeface="Arial" pitchFamily="34" charset="0"/>
              </a:rPr>
              <a:t>Expression of the </a:t>
            </a:r>
            <a:r>
              <a:rPr lang="en-US" sz="2200" b="1" dirty="0" err="1" smtClean="0">
                <a:solidFill>
                  <a:srgbClr val="92D050"/>
                </a:solidFill>
                <a:latin typeface="Arial" pitchFamily="34" charset="0"/>
                <a:cs typeface="Arial" pitchFamily="34" charset="0"/>
              </a:rPr>
              <a:t>proconvulsants</a:t>
            </a:r>
            <a:endParaRPr lang="en-US" sz="2200" b="1" dirty="0" smtClean="0">
              <a:solidFill>
                <a:srgbClr val="92D050"/>
              </a:solidFill>
              <a:latin typeface="Arial" pitchFamily="34" charset="0"/>
              <a:cs typeface="Arial" pitchFamily="34" charset="0"/>
            </a:endParaRPr>
          </a:p>
          <a:p>
            <a:pPr marL="342900" lvl="0" indent="-342900">
              <a:spcBef>
                <a:spcPct val="20000"/>
              </a:spcBef>
              <a:buFont typeface="Arial" pitchFamily="34" charset="0"/>
              <a:buChar char="•"/>
            </a:pPr>
            <a:endParaRPr kumimoji="0" lang="en-US" sz="2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lvl="0" indent="-342900">
              <a:spcBef>
                <a:spcPct val="20000"/>
              </a:spcBef>
              <a:buFont typeface="Arial" pitchFamily="34" charset="0"/>
              <a:buChar char="•"/>
            </a:pPr>
            <a:endParaRPr kumimoji="0" lang="en-US" sz="2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lvl="0" indent="-342900">
              <a:spcBef>
                <a:spcPct val="20000"/>
              </a:spcBef>
              <a:buFont typeface="Arial" pitchFamily="34" charset="0"/>
              <a:buChar char="•"/>
            </a:pPr>
            <a:r>
              <a:rPr lang="en-IN" sz="2200" b="1" dirty="0" err="1" smtClean="0">
                <a:solidFill>
                  <a:schemeClr val="bg1"/>
                </a:solidFill>
                <a:latin typeface="Arial" pitchFamily="34" charset="0"/>
                <a:cs typeface="Arial" pitchFamily="34" charset="0"/>
              </a:rPr>
              <a:t>Tachykinins</a:t>
            </a:r>
            <a:r>
              <a:rPr lang="en-IN" sz="2200" b="1" dirty="0" smtClean="0">
                <a:solidFill>
                  <a:schemeClr val="bg1"/>
                </a:solidFill>
                <a:latin typeface="Arial" pitchFamily="34" charset="0"/>
                <a:cs typeface="Arial" pitchFamily="34" charset="0"/>
              </a:rPr>
              <a:t> </a:t>
            </a:r>
          </a:p>
          <a:p>
            <a:pPr marL="342900" lvl="0" indent="-342900">
              <a:spcBef>
                <a:spcPct val="20000"/>
              </a:spcBef>
              <a:buFont typeface="Arial" pitchFamily="34" charset="0"/>
              <a:buChar char="•"/>
            </a:pPr>
            <a:r>
              <a:rPr lang="en-IN" sz="2200" b="1" dirty="0" smtClean="0">
                <a:solidFill>
                  <a:schemeClr val="bg1"/>
                </a:solidFill>
                <a:latin typeface="Arial" pitchFamily="34" charset="0"/>
                <a:cs typeface="Arial" pitchFamily="34" charset="0"/>
              </a:rPr>
              <a:t>Substance P </a:t>
            </a:r>
          </a:p>
          <a:p>
            <a:pPr marL="342900" lvl="0" indent="-342900">
              <a:spcBef>
                <a:spcPct val="20000"/>
              </a:spcBef>
              <a:buFont typeface="Arial" pitchFamily="34" charset="0"/>
              <a:buChar char="•"/>
            </a:pPr>
            <a:r>
              <a:rPr lang="en-IN" sz="2200" b="1" dirty="0" err="1" smtClean="0">
                <a:solidFill>
                  <a:schemeClr val="bg1"/>
                </a:solidFill>
                <a:latin typeface="Arial" pitchFamily="34" charset="0"/>
                <a:cs typeface="Arial" pitchFamily="34" charset="0"/>
              </a:rPr>
              <a:t>Neurokinin</a:t>
            </a:r>
            <a:r>
              <a:rPr lang="en-IN" sz="2200" b="1" dirty="0" smtClean="0">
                <a:solidFill>
                  <a:schemeClr val="bg1"/>
                </a:solidFill>
                <a:latin typeface="Arial" pitchFamily="34" charset="0"/>
                <a:cs typeface="Arial" pitchFamily="34" charset="0"/>
              </a:rPr>
              <a:t> B</a:t>
            </a:r>
            <a:endParaRPr kumimoji="0" lang="en-IN" sz="2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Seizure-induced neuronal injury and death</a:t>
            </a:r>
            <a:endParaRPr lang="en-IN" sz="2800" dirty="0"/>
          </a:p>
        </p:txBody>
      </p:sp>
      <p:sp>
        <p:nvSpPr>
          <p:cNvPr id="3" name="Content Placeholder 2"/>
          <p:cNvSpPr>
            <a:spLocks noGrp="1"/>
          </p:cNvSpPr>
          <p:nvPr>
            <p:ph idx="1"/>
          </p:nvPr>
        </p:nvSpPr>
        <p:spPr>
          <a:xfrm>
            <a:off x="457200" y="1600200"/>
            <a:ext cx="8229600" cy="4525963"/>
          </a:xfrm>
        </p:spPr>
        <p:txBody>
          <a:bodyPr/>
          <a:lstStyle/>
          <a:p>
            <a:r>
              <a:rPr lang="en-IN" dirty="0" smtClean="0"/>
              <a:t>Widespread neuronal death</a:t>
            </a:r>
          </a:p>
          <a:p>
            <a:pPr lvl="2"/>
            <a:r>
              <a:rPr lang="en-US" dirty="0" smtClean="0"/>
              <a:t>Necrosis</a:t>
            </a:r>
          </a:p>
          <a:p>
            <a:pPr lvl="2"/>
            <a:r>
              <a:rPr lang="en-US" dirty="0" smtClean="0"/>
              <a:t>Mitochondrial dysfunction</a:t>
            </a:r>
          </a:p>
          <a:p>
            <a:pPr lvl="2"/>
            <a:r>
              <a:rPr lang="en-US" dirty="0" smtClean="0"/>
              <a:t>Apoptosis</a:t>
            </a:r>
          </a:p>
          <a:p>
            <a:pPr lvl="2"/>
            <a:endParaRPr lang="en-US" dirty="0" smtClean="0"/>
          </a:p>
          <a:p>
            <a:r>
              <a:rPr lang="en-US" dirty="0" smtClean="0"/>
              <a:t>Autopsy studies (</a:t>
            </a:r>
            <a:r>
              <a:rPr lang="en-US" dirty="0" err="1" smtClean="0"/>
              <a:t>DeGieurgio</a:t>
            </a:r>
            <a:r>
              <a:rPr lang="en-US" dirty="0" smtClean="0"/>
              <a:t> et al)</a:t>
            </a:r>
          </a:p>
          <a:p>
            <a:pPr lvl="2"/>
            <a:r>
              <a:rPr lang="en-US" dirty="0" smtClean="0"/>
              <a:t>Decreased neuronal density in </a:t>
            </a:r>
            <a:r>
              <a:rPr lang="en-US" dirty="0" err="1" smtClean="0"/>
              <a:t>hippocampi</a:t>
            </a:r>
            <a:r>
              <a:rPr lang="en-US" dirty="0" smtClean="0"/>
              <a:t> (CA1 &amp; CA3)</a:t>
            </a:r>
          </a:p>
          <a:p>
            <a:endParaRPr lang="en-US" dirty="0" smtClean="0"/>
          </a:p>
          <a:p>
            <a:r>
              <a:rPr lang="en-US" dirty="0" smtClean="0"/>
              <a:t>NSE – high levels in serum of patients with SE</a:t>
            </a:r>
          </a:p>
          <a:p>
            <a:r>
              <a:rPr lang="en-US" dirty="0" smtClean="0"/>
              <a:t>Anecdotal evidence for brain atrophy on </a:t>
            </a:r>
            <a:r>
              <a:rPr lang="en-US" dirty="0" err="1" smtClean="0"/>
              <a:t>neuroimagiing</a:t>
            </a:r>
            <a:endParaRPr lang="en-US" dirty="0" smtClean="0"/>
          </a:p>
          <a:p>
            <a:pPr lvl="2"/>
            <a:endParaRPr lang="en-US" dirty="0" smtClean="0"/>
          </a:p>
          <a:p>
            <a:pPr lvl="1"/>
            <a:endParaRPr lang="en-US" dirty="0" smtClean="0"/>
          </a:p>
          <a:p>
            <a:pPr lvl="2"/>
            <a:endParaRPr lang="en-US" dirty="0" smtClean="0"/>
          </a:p>
          <a:p>
            <a:pPr lvl="2"/>
            <a:endParaRPr lang="en-US" dirty="0" smtClean="0"/>
          </a:p>
          <a:p>
            <a:pPr lvl="2"/>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smtClean="0"/>
          </a:p>
          <a:p>
            <a:pPr>
              <a:buFont typeface="Wingdings" pitchFamily="2" charset="2"/>
              <a:buChar char="v"/>
            </a:pPr>
            <a:r>
              <a:rPr lang="en-IN" dirty="0" smtClean="0">
                <a:solidFill>
                  <a:srgbClr val="FFFF00"/>
                </a:solidFill>
              </a:rPr>
              <a:t>1904, Clark and </a:t>
            </a:r>
            <a:r>
              <a:rPr lang="en-IN" dirty="0" err="1" smtClean="0">
                <a:solidFill>
                  <a:srgbClr val="FFFF00"/>
                </a:solidFill>
              </a:rPr>
              <a:t>Prout</a:t>
            </a:r>
            <a:endParaRPr lang="en-IN" dirty="0" smtClean="0">
              <a:solidFill>
                <a:srgbClr val="FFFF00"/>
              </a:solidFill>
            </a:endParaRPr>
          </a:p>
          <a:p>
            <a:r>
              <a:rPr lang="en-IN" dirty="0" smtClean="0"/>
              <a:t>A state in which seizures occur so frequently that ‘‘the coma and exhaustion are continuous between the seizures”.</a:t>
            </a:r>
          </a:p>
          <a:p>
            <a:endParaRPr lang="en-US" dirty="0" smtClean="0"/>
          </a:p>
          <a:p>
            <a:pPr>
              <a:buFont typeface="Wingdings" pitchFamily="2" charset="2"/>
              <a:buChar char="v"/>
            </a:pPr>
            <a:r>
              <a:rPr lang="en-US" dirty="0" smtClean="0">
                <a:solidFill>
                  <a:srgbClr val="FFFF00"/>
                </a:solidFill>
              </a:rPr>
              <a:t>1940, Sir </a:t>
            </a:r>
            <a:r>
              <a:rPr lang="en-US" dirty="0" err="1" smtClean="0">
                <a:solidFill>
                  <a:srgbClr val="FFFF00"/>
                </a:solidFill>
              </a:rPr>
              <a:t>Kinnear</a:t>
            </a:r>
            <a:r>
              <a:rPr lang="en-US" dirty="0" smtClean="0">
                <a:solidFill>
                  <a:srgbClr val="FFFF00"/>
                </a:solidFill>
              </a:rPr>
              <a:t> Wilson</a:t>
            </a:r>
          </a:p>
          <a:p>
            <a:r>
              <a:rPr lang="en-IN" dirty="0" smtClean="0"/>
              <a:t>Severest form of seizures in which “the post-convulsive sleep of one attack is cut short by development of the next” </a:t>
            </a:r>
            <a:endParaRPr lang="en-IN" dirty="0"/>
          </a:p>
        </p:txBody>
      </p:sp>
      <p:pic>
        <p:nvPicPr>
          <p:cNvPr id="5" name="Picture 2" descr="http://brain.oxfordjournals.org/content/131/10/2532/F2.large.jpg"/>
          <p:cNvPicPr>
            <a:picLocks noChangeAspect="1" noChangeArrowheads="1"/>
          </p:cNvPicPr>
          <p:nvPr/>
        </p:nvPicPr>
        <p:blipFill>
          <a:blip r:embed="rId2" cstate="print"/>
          <a:srcRect/>
          <a:stretch>
            <a:fillRect/>
          </a:stretch>
        </p:blipFill>
        <p:spPr bwMode="auto">
          <a:xfrm>
            <a:off x="7848600" y="5105400"/>
            <a:ext cx="1067343" cy="14589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degree of neuronal injury is closely related to the </a:t>
            </a:r>
            <a:r>
              <a:rPr lang="en-IN" dirty="0" smtClean="0">
                <a:solidFill>
                  <a:srgbClr val="FFFF00"/>
                </a:solidFill>
              </a:rPr>
              <a:t>duration of seizures</a:t>
            </a:r>
            <a:r>
              <a:rPr lang="en-IN" dirty="0" smtClean="0"/>
              <a:t>, underscoring the importance of rapid control of SE.</a:t>
            </a:r>
          </a:p>
          <a:p>
            <a:endParaRPr lang="en-US" dirty="0" smtClean="0"/>
          </a:p>
          <a:p>
            <a:r>
              <a:rPr lang="en-IN" dirty="0" smtClean="0"/>
              <a:t>Even without attendant hypoxia, acidosis, hyperthermia, or </a:t>
            </a:r>
            <a:r>
              <a:rPr lang="en-IN" dirty="0" err="1" smtClean="0"/>
              <a:t>hypoglycemia</a:t>
            </a:r>
            <a:r>
              <a:rPr lang="en-IN" dirty="0" smtClean="0"/>
              <a:t>, </a:t>
            </a:r>
            <a:r>
              <a:rPr lang="en-IN" dirty="0" smtClean="0">
                <a:solidFill>
                  <a:srgbClr val="FFFF00"/>
                </a:solidFill>
              </a:rPr>
              <a:t>ongoing seizures</a:t>
            </a:r>
            <a:r>
              <a:rPr lang="en-IN" dirty="0" smtClean="0"/>
              <a:t> in primates and rats can cause neuronal death. (Meldrum &amp; </a:t>
            </a:r>
            <a:r>
              <a:rPr lang="en-IN" dirty="0" err="1" smtClean="0"/>
              <a:t>Brierly</a:t>
            </a:r>
            <a:r>
              <a:rPr lang="en-IN" dirty="0" smtClean="0"/>
              <a:t> 1972).</a:t>
            </a:r>
          </a:p>
          <a:p>
            <a:endParaRPr lang="en-US" dirty="0" smtClean="0"/>
          </a:p>
          <a:p>
            <a:r>
              <a:rPr lang="en-IN" dirty="0" smtClean="0"/>
              <a:t>Neuronal death is probably caused by the release of excitatory neurotransmitters.</a:t>
            </a:r>
          </a:p>
          <a:p>
            <a:endParaRPr lang="en-US" dirty="0" smtClean="0"/>
          </a:p>
          <a:p>
            <a:endParaRPr lang="en-IN" dirty="0" smtClean="0"/>
          </a:p>
          <a:p>
            <a:endParaRPr lang="en-US" dirty="0" smtClean="0"/>
          </a:p>
          <a:p>
            <a:endParaRPr lang="en-IN" dirty="0" smtClean="0"/>
          </a:p>
          <a:p>
            <a:endParaRPr lang="en-US" dirty="0" smtClean="0"/>
          </a:p>
          <a:p>
            <a:endParaRPr lang="en-IN"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smtClean="0"/>
          </a:p>
          <a:p>
            <a:r>
              <a:rPr lang="en-IN" dirty="0" smtClean="0"/>
              <a:t>A predictable hierarchy of nervous vulnerability is seen: </a:t>
            </a:r>
            <a:r>
              <a:rPr lang="en-IN" dirty="0" err="1" smtClean="0"/>
              <a:t>somatostatin</a:t>
            </a:r>
            <a:r>
              <a:rPr lang="en-IN" dirty="0" smtClean="0"/>
              <a:t>-containing </a:t>
            </a:r>
            <a:r>
              <a:rPr lang="en-IN" dirty="0" err="1" smtClean="0"/>
              <a:t>hilar</a:t>
            </a:r>
            <a:r>
              <a:rPr lang="en-IN" dirty="0" smtClean="0"/>
              <a:t> </a:t>
            </a:r>
            <a:r>
              <a:rPr lang="en-IN" dirty="0" err="1" smtClean="0"/>
              <a:t>interneurons</a:t>
            </a:r>
            <a:r>
              <a:rPr lang="en-IN" dirty="0" smtClean="0"/>
              <a:t> </a:t>
            </a:r>
            <a:r>
              <a:rPr lang="fr-FR" dirty="0" smtClean="0"/>
              <a:t>&gt; CA3 </a:t>
            </a:r>
            <a:r>
              <a:rPr lang="fr-FR" dirty="0" err="1" smtClean="0"/>
              <a:t>neurons</a:t>
            </a:r>
            <a:r>
              <a:rPr lang="fr-FR" dirty="0" smtClean="0"/>
              <a:t> &gt; CA1 </a:t>
            </a:r>
            <a:r>
              <a:rPr lang="fr-FR" dirty="0" err="1" smtClean="0"/>
              <a:t>neurons</a:t>
            </a:r>
            <a:r>
              <a:rPr lang="fr-FR" dirty="0" smtClean="0"/>
              <a:t> &gt; </a:t>
            </a:r>
            <a:r>
              <a:rPr lang="fr-FR" dirty="0" err="1" smtClean="0"/>
              <a:t>dentate</a:t>
            </a:r>
            <a:r>
              <a:rPr lang="fr-FR" dirty="0" smtClean="0"/>
              <a:t> </a:t>
            </a:r>
            <a:r>
              <a:rPr lang="en-IN" dirty="0" smtClean="0"/>
              <a:t>granule cells &gt; GABA- or GAD-containing neurons </a:t>
            </a:r>
          </a:p>
          <a:p>
            <a:endParaRPr lang="en-IN" dirty="0" smtClean="0"/>
          </a:p>
          <a:p>
            <a:pPr>
              <a:buNone/>
            </a:pPr>
            <a:r>
              <a:rPr lang="en-IN" dirty="0" smtClean="0"/>
              <a:t>	</a:t>
            </a:r>
            <a:r>
              <a:rPr lang="da-DK" dirty="0" smtClean="0"/>
              <a:t>(Ben-An, 1985; Sloviter, 1987; Babb et al., 1989).</a:t>
            </a:r>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7" name="Picture 3"/>
          <p:cNvPicPr>
            <a:picLocks noGrp="1" noChangeAspect="1" noChangeArrowheads="1"/>
          </p:cNvPicPr>
          <p:nvPr>
            <p:ph idx="1"/>
          </p:nvPr>
        </p:nvPicPr>
        <p:blipFill>
          <a:blip r:embed="rId2" cstate="print"/>
          <a:srcRect/>
          <a:stretch>
            <a:fillRect/>
          </a:stretch>
        </p:blipFill>
        <p:spPr bwMode="auto">
          <a:xfrm>
            <a:off x="457200" y="1676400"/>
            <a:ext cx="8229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err="1" smtClean="0"/>
              <a:t>Epileptogenesis</a:t>
            </a:r>
            <a:r>
              <a:rPr lang="en-IN" sz="3200" dirty="0" smtClean="0"/>
              <a:t> induced by SE</a:t>
            </a:r>
            <a:endParaRPr lang="en-IN" sz="3200" dirty="0"/>
          </a:p>
        </p:txBody>
      </p:sp>
      <p:sp>
        <p:nvSpPr>
          <p:cNvPr id="3" name="Content Placeholder 2"/>
          <p:cNvSpPr>
            <a:spLocks noGrp="1"/>
          </p:cNvSpPr>
          <p:nvPr>
            <p:ph idx="1"/>
          </p:nvPr>
        </p:nvSpPr>
        <p:spPr/>
        <p:txBody>
          <a:bodyPr/>
          <a:lstStyle/>
          <a:p>
            <a:r>
              <a:rPr lang="en-US" dirty="0" smtClean="0"/>
              <a:t>Animal Studies</a:t>
            </a:r>
          </a:p>
          <a:p>
            <a:endParaRPr lang="en-US" dirty="0" smtClean="0"/>
          </a:p>
          <a:p>
            <a:r>
              <a:rPr lang="en-IN" dirty="0" smtClean="0"/>
              <a:t>loss of </a:t>
            </a:r>
            <a:r>
              <a:rPr lang="en-IN" dirty="0" err="1" smtClean="0"/>
              <a:t>GABAergic</a:t>
            </a:r>
            <a:r>
              <a:rPr lang="en-IN" dirty="0" smtClean="0"/>
              <a:t> </a:t>
            </a:r>
            <a:r>
              <a:rPr lang="en-IN" dirty="0" err="1" smtClean="0"/>
              <a:t>interneurons</a:t>
            </a:r>
            <a:endParaRPr lang="en-IN" dirty="0" smtClean="0"/>
          </a:p>
          <a:p>
            <a:r>
              <a:rPr lang="en-US" dirty="0" smtClean="0"/>
              <a:t>Sprouting of excitatory connections</a:t>
            </a:r>
          </a:p>
          <a:p>
            <a:endParaRPr lang="en-US" dirty="0" smtClean="0"/>
          </a:p>
          <a:p>
            <a:r>
              <a:rPr lang="en-US" dirty="0" smtClean="0"/>
              <a:t>Risk of unprovoked seizure after SE – </a:t>
            </a:r>
            <a:r>
              <a:rPr lang="en-US" dirty="0" smtClean="0">
                <a:solidFill>
                  <a:srgbClr val="FFFF00"/>
                </a:solidFill>
                <a:latin typeface="Arial Black" pitchFamily="34" charset="0"/>
              </a:rPr>
              <a:t>3.34 X </a:t>
            </a:r>
            <a:r>
              <a:rPr lang="en-US" dirty="0" smtClean="0"/>
              <a:t>(41%) compared to single seizures (13%)</a:t>
            </a:r>
          </a:p>
          <a:p>
            <a:endParaRPr lang="en-US" dirty="0" smtClean="0"/>
          </a:p>
          <a:p>
            <a:r>
              <a:rPr lang="en-IN" dirty="0" smtClean="0"/>
              <a:t>Risk of developing a febrile seizure is much higher after status </a:t>
            </a:r>
            <a:r>
              <a:rPr lang="en-IN" dirty="0" err="1" smtClean="0"/>
              <a:t>epilepticus</a:t>
            </a:r>
            <a:r>
              <a:rPr lang="en-IN" dirty="0" smtClean="0"/>
              <a:t> than after simple febrile convulsions</a:t>
            </a:r>
            <a:endParaRPr lang="en-IN" dirty="0"/>
          </a:p>
        </p:txBody>
      </p:sp>
      <p:sp>
        <p:nvSpPr>
          <p:cNvPr id="4" name="Rectangle 3"/>
          <p:cNvSpPr/>
          <p:nvPr/>
        </p:nvSpPr>
        <p:spPr>
          <a:xfrm>
            <a:off x="2667000" y="6248400"/>
            <a:ext cx="3490058" cy="338554"/>
          </a:xfrm>
          <a:prstGeom prst="rect">
            <a:avLst/>
          </a:prstGeom>
        </p:spPr>
        <p:txBody>
          <a:bodyPr wrap="none">
            <a:spAutoFit/>
          </a:bodyPr>
          <a:lstStyle/>
          <a:p>
            <a:r>
              <a:rPr lang="de-DE" sz="1600" b="1" dirty="0" smtClean="0">
                <a:solidFill>
                  <a:schemeClr val="tx2">
                    <a:lumMod val="60000"/>
                    <a:lumOff val="40000"/>
                  </a:schemeClr>
                </a:solidFill>
                <a:latin typeface="Arial" pitchFamily="34" charset="0"/>
                <a:cs typeface="Arial" pitchFamily="34" charset="0"/>
              </a:rPr>
              <a:t>Ann Neurol 1998 Dec;44(6):908-12</a:t>
            </a:r>
            <a:endParaRPr lang="en-IN" sz="1600" b="1"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0" y="609600"/>
            <a:ext cx="9144000" cy="5728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cstate="print"/>
          <a:srcRect/>
          <a:stretch>
            <a:fillRect/>
          </a:stretch>
        </p:blipFill>
        <p:spPr bwMode="auto">
          <a:xfrm>
            <a:off x="914400" y="685800"/>
            <a:ext cx="7537795" cy="5592763"/>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600200" y="6248400"/>
            <a:ext cx="60960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143000"/>
          </a:xfrm>
        </p:spPr>
        <p:txBody>
          <a:bodyPr/>
          <a:lstStyle/>
          <a:p>
            <a:pPr algn="r"/>
            <a:r>
              <a:rPr lang="en-US" dirty="0" smtClean="0"/>
              <a:t>Thank You</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Marseilles in 1962</a:t>
            </a:r>
            <a:br>
              <a:rPr lang="en-IN" sz="2800" dirty="0" smtClean="0"/>
            </a:br>
            <a:r>
              <a:rPr lang="en-IN" sz="2000" i="1" dirty="0" smtClean="0"/>
              <a:t>(</a:t>
            </a:r>
            <a:r>
              <a:rPr lang="en-IN" sz="2000" i="1" dirty="0" err="1" smtClean="0"/>
              <a:t>X</a:t>
            </a:r>
            <a:r>
              <a:rPr lang="en-IN" sz="2000" i="1" baseline="30000" dirty="0" err="1" smtClean="0">
                <a:effectLst>
                  <a:outerShdw blurRad="38100" dist="38100" dir="2700000" algn="tl">
                    <a:srgbClr val="000000">
                      <a:alpha val="43137"/>
                    </a:srgbClr>
                  </a:outerShdw>
                </a:effectLst>
              </a:rPr>
              <a:t>th</a:t>
            </a:r>
            <a:r>
              <a:rPr lang="en-IN" sz="2000" i="1" dirty="0" smtClean="0"/>
              <a:t> Marseilles Colloquium)</a:t>
            </a:r>
            <a:endParaRPr lang="en-IN" sz="2800" i="1" dirty="0"/>
          </a:p>
        </p:txBody>
      </p:sp>
      <p:sp>
        <p:nvSpPr>
          <p:cNvPr id="3" name="Content Placeholder 2"/>
          <p:cNvSpPr>
            <a:spLocks noGrp="1"/>
          </p:cNvSpPr>
          <p:nvPr>
            <p:ph idx="1"/>
          </p:nvPr>
        </p:nvSpPr>
        <p:spPr/>
        <p:txBody>
          <a:bodyPr/>
          <a:lstStyle/>
          <a:p>
            <a:r>
              <a:rPr lang="en-IN" dirty="0" smtClean="0"/>
              <a:t>Landmark meeting in Marseilles in 1962</a:t>
            </a:r>
          </a:p>
          <a:p>
            <a:endParaRPr lang="en-US" dirty="0" smtClean="0"/>
          </a:p>
          <a:p>
            <a:r>
              <a:rPr lang="en-US" dirty="0" err="1" smtClean="0">
                <a:solidFill>
                  <a:srgbClr val="FFFF00"/>
                </a:solidFill>
              </a:rPr>
              <a:t>Gastaut</a:t>
            </a:r>
            <a:endParaRPr lang="en-US" dirty="0" smtClean="0">
              <a:solidFill>
                <a:srgbClr val="FFFF00"/>
              </a:solidFill>
            </a:endParaRPr>
          </a:p>
          <a:p>
            <a:pPr>
              <a:buFont typeface="Wingdings" pitchFamily="2" charset="2"/>
              <a:buChar char="v"/>
            </a:pPr>
            <a:r>
              <a:rPr lang="en-IN" dirty="0" smtClean="0"/>
              <a:t>There are as many types of SE as there are types of epileptic seizures.</a:t>
            </a:r>
          </a:p>
          <a:p>
            <a:pPr>
              <a:buFont typeface="Wingdings" pitchFamily="2" charset="2"/>
              <a:buChar char="v"/>
            </a:pPr>
            <a:endParaRPr lang="en-US" dirty="0" smtClean="0"/>
          </a:p>
          <a:p>
            <a:pPr>
              <a:buFont typeface="Wingdings" pitchFamily="2" charset="2"/>
              <a:buChar char="v"/>
            </a:pPr>
            <a:r>
              <a:rPr lang="en-IN" dirty="0" smtClean="0"/>
              <a:t>A term used whenever a seizure persists for a sufficient length of time or is repeated frequently enough to produce a fixed or enduring epileptic condition.</a:t>
            </a:r>
          </a:p>
          <a:p>
            <a:endParaRPr lang="en-US" dirty="0" smtClean="0"/>
          </a:p>
          <a:p>
            <a:r>
              <a:rPr lang="en-US" dirty="0" smtClean="0"/>
              <a:t>Retained in </a:t>
            </a:r>
            <a:r>
              <a:rPr lang="en-US" dirty="0" smtClean="0">
                <a:solidFill>
                  <a:srgbClr val="FFFF00"/>
                </a:solidFill>
              </a:rPr>
              <a:t>1970</a:t>
            </a:r>
            <a:r>
              <a:rPr lang="en-US" dirty="0" smtClean="0"/>
              <a:t> meeting as well</a:t>
            </a:r>
            <a:endParaRPr lang="en-IN" dirty="0"/>
          </a:p>
        </p:txBody>
      </p:sp>
      <p:sp>
        <p:nvSpPr>
          <p:cNvPr id="4" name="Rectangle 3"/>
          <p:cNvSpPr/>
          <p:nvPr/>
        </p:nvSpPr>
        <p:spPr>
          <a:xfrm>
            <a:off x="0" y="6211669"/>
            <a:ext cx="9144000" cy="523220"/>
          </a:xfrm>
          <a:prstGeom prst="rect">
            <a:avLst/>
          </a:prstGeom>
        </p:spPr>
        <p:txBody>
          <a:bodyPr wrap="square">
            <a:spAutoFit/>
          </a:bodyPr>
          <a:lstStyle/>
          <a:p>
            <a:pPr algn="ctr"/>
            <a:r>
              <a:rPr lang="fr-FR" sz="1400" b="1" dirty="0" smtClean="0">
                <a:solidFill>
                  <a:schemeClr val="tx2">
                    <a:lumMod val="40000"/>
                    <a:lumOff val="60000"/>
                  </a:schemeClr>
                </a:solidFill>
                <a:latin typeface="Arial" pitchFamily="34" charset="0"/>
                <a:cs typeface="Arial" pitchFamily="34" charset="0"/>
              </a:rPr>
              <a:t>Gastaut H. A propos d. une classification symptomatologique des</a:t>
            </a:r>
            <a:r>
              <a:rPr lang="en-IN" sz="1400" b="1" dirty="0" err="1" smtClean="0">
                <a:solidFill>
                  <a:schemeClr val="tx2">
                    <a:lumMod val="40000"/>
                    <a:lumOff val="60000"/>
                  </a:schemeClr>
                </a:solidFill>
                <a:latin typeface="Arial" pitchFamily="34" charset="0"/>
                <a:cs typeface="Arial" pitchFamily="34" charset="0"/>
              </a:rPr>
              <a:t>etats</a:t>
            </a:r>
            <a:r>
              <a:rPr lang="en-IN" sz="1400" b="1" dirty="0" smtClean="0">
                <a:solidFill>
                  <a:schemeClr val="tx2">
                    <a:lumMod val="40000"/>
                    <a:lumOff val="60000"/>
                  </a:schemeClr>
                </a:solidFill>
                <a:latin typeface="Arial" pitchFamily="34" charset="0"/>
                <a:cs typeface="Arial" pitchFamily="34" charset="0"/>
              </a:rPr>
              <a:t> de mal </a:t>
            </a:r>
            <a:r>
              <a:rPr lang="en-IN" sz="1400" b="1" dirty="0" err="1" smtClean="0">
                <a:solidFill>
                  <a:schemeClr val="tx2">
                    <a:lumMod val="40000"/>
                    <a:lumOff val="60000"/>
                  </a:schemeClr>
                </a:solidFill>
                <a:latin typeface="Arial" pitchFamily="34" charset="0"/>
                <a:cs typeface="Arial" pitchFamily="34" charset="0"/>
              </a:rPr>
              <a:t>epileptiques</a:t>
            </a:r>
            <a:r>
              <a:rPr lang="en-IN" sz="1400" b="1" dirty="0" smtClean="0">
                <a:solidFill>
                  <a:schemeClr val="tx2">
                    <a:lumMod val="40000"/>
                    <a:lumOff val="60000"/>
                  </a:schemeClr>
                </a:solidFill>
                <a:latin typeface="Arial" pitchFamily="34" charset="0"/>
                <a:cs typeface="Arial" pitchFamily="34" charset="0"/>
              </a:rPr>
              <a:t>. In: </a:t>
            </a:r>
            <a:r>
              <a:rPr lang="en-IN" sz="1400" b="1" dirty="0" err="1" smtClean="0">
                <a:solidFill>
                  <a:schemeClr val="tx2">
                    <a:lumMod val="40000"/>
                    <a:lumOff val="60000"/>
                  </a:schemeClr>
                </a:solidFill>
                <a:latin typeface="Arial" pitchFamily="34" charset="0"/>
                <a:cs typeface="Arial" pitchFamily="34" charset="0"/>
              </a:rPr>
              <a:t>Gastaut</a:t>
            </a:r>
            <a:r>
              <a:rPr lang="en-IN" sz="1400" b="1" dirty="0" smtClean="0">
                <a:solidFill>
                  <a:schemeClr val="tx2">
                    <a:lumMod val="40000"/>
                    <a:lumOff val="60000"/>
                  </a:schemeClr>
                </a:solidFill>
                <a:latin typeface="Arial" pitchFamily="34" charset="0"/>
                <a:cs typeface="Arial" pitchFamily="34" charset="0"/>
              </a:rPr>
              <a:t> H, Roger J, Lob H, editors. </a:t>
            </a:r>
            <a:r>
              <a:rPr lang="fr-FR" sz="1400" b="1" dirty="0" smtClean="0">
                <a:solidFill>
                  <a:schemeClr val="tx2">
                    <a:lumMod val="40000"/>
                    <a:lumOff val="60000"/>
                  </a:schemeClr>
                </a:solidFill>
                <a:latin typeface="Arial" pitchFamily="34" charset="0"/>
                <a:cs typeface="Arial" pitchFamily="34" charset="0"/>
              </a:rPr>
              <a:t>Les </a:t>
            </a:r>
            <a:r>
              <a:rPr lang="fr-FR" sz="1400" b="1" dirty="0" err="1" smtClean="0">
                <a:solidFill>
                  <a:schemeClr val="tx2">
                    <a:lumMod val="40000"/>
                    <a:lumOff val="60000"/>
                  </a:schemeClr>
                </a:solidFill>
                <a:latin typeface="Arial" pitchFamily="34" charset="0"/>
                <a:cs typeface="Arial" pitchFamily="34" charset="0"/>
              </a:rPr>
              <a:t>etats</a:t>
            </a:r>
            <a:r>
              <a:rPr lang="fr-FR" sz="1400" b="1" dirty="0" smtClean="0">
                <a:solidFill>
                  <a:schemeClr val="tx2">
                    <a:lumMod val="40000"/>
                    <a:lumOff val="60000"/>
                  </a:schemeClr>
                </a:solidFill>
                <a:latin typeface="Arial" pitchFamily="34" charset="0"/>
                <a:cs typeface="Arial" pitchFamily="34" charset="0"/>
              </a:rPr>
              <a:t> de mal </a:t>
            </a:r>
            <a:r>
              <a:rPr lang="fr-FR" sz="1400" b="1" dirty="0" err="1" smtClean="0">
                <a:solidFill>
                  <a:schemeClr val="tx2">
                    <a:lumMod val="40000"/>
                    <a:lumOff val="60000"/>
                  </a:schemeClr>
                </a:solidFill>
                <a:latin typeface="Arial" pitchFamily="34" charset="0"/>
                <a:cs typeface="Arial" pitchFamily="34" charset="0"/>
              </a:rPr>
              <a:t>epileptiques</a:t>
            </a:r>
            <a:r>
              <a:rPr lang="fr-FR" sz="1400" b="1" dirty="0" smtClean="0">
                <a:solidFill>
                  <a:schemeClr val="tx2">
                    <a:lumMod val="40000"/>
                    <a:lumOff val="60000"/>
                  </a:schemeClr>
                </a:solidFill>
                <a:latin typeface="Arial" pitchFamily="34" charset="0"/>
                <a:cs typeface="Arial" pitchFamily="34" charset="0"/>
              </a:rPr>
              <a:t>. Paris: Masson; 1967. p. 1-8.</a:t>
            </a:r>
            <a:endParaRPr lang="en-IN" sz="1400" b="1" dirty="0">
              <a:solidFill>
                <a:schemeClr val="tx2">
                  <a:lumMod val="40000"/>
                  <a:lumOff val="60000"/>
                </a:schemeClr>
              </a:solidFill>
              <a:latin typeface="Arial" pitchFamily="34" charset="0"/>
              <a:cs typeface="Arial" pitchFamily="34" charset="0"/>
            </a:endParaRPr>
          </a:p>
        </p:txBody>
      </p:sp>
      <p:sp>
        <p:nvSpPr>
          <p:cNvPr id="5" name="Rectangle 4"/>
          <p:cNvSpPr/>
          <p:nvPr/>
        </p:nvSpPr>
        <p:spPr>
          <a:xfrm>
            <a:off x="304800" y="3733800"/>
            <a:ext cx="85344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154" name="AutoShape 2" descr="data:image/jpeg;base64,/9j/4AAQSkZJRgABAQAAAQABAAD/2wCEAAkGBxQTEhUUEhQUFhQXGBcYGBcXGBcXGBgcFBgcFxcaGBoYHCggGBwlHBQUITEhJSkrLi4uFx8zODMsNygtLisBCgoKDQ0OFA8QFCwcFBwsLCwsLCwsLCwsLCwsLCwsLCwsLCwsLCwsLCwsLCw3LCwsLCwsNzcsKywsNywsNywrK//AABEIAQMAwgMBIgACEQEDEQH/xAAcAAABBQEBAQAAAAAAAAAAAAADAAECBAUGBwj/xAA+EAABAwIEBAMGBAYBAgcAAAABAAIRAyEEEjFBBQZRYSJxgRORobHB8Acy0fEUI0JSguFykqIVFjNDU2LS/8QAFwEBAQEBAAAAAAAAAAAAAAAAAAECA//EABsRAQEBAAMBAQAAAAAAAAAAAAABESExQRIC/9oADAMBAAIRAxEAPwDg2G6tsVCm6wPZEbWhcnQOu65VvAfkKoOJKtYXEZWkIiBCgTdM6qO6fzVE6eiJh8O6o4NY0kkwIEoNJpeQ0Ar1vkflb2DQ94/mG/8AxnYd1LcFTlbktlIZ6wD3nY6N/wBrq3UdgLLS9hAsgOHRY1WY8dt7qDnCLQrdYLOxDgJUFetU2WdiKuqJVq3glUcRVkKoYYm/ZZPGKYEOGhIJ9NldpumQPRDxLPBB3CDlq7A45otOkHcRr1sfgqOIiRlmI+e3xWg8EOLRoYt3H7qpWEkDcAk2iL/stgWIpR0tB8w66rkqzidBfZg/7f2VYm6oPhHw7SxstRrVkYe7h5rZaFBMOTSoqG9kBICSj6FJBgBxj0TynFPfponAugiXqOZO5OWHVAgUZwJAChTpzC0KWDJc1rZLnlob08Vuqo7H8OOAZiar2iGGAertD6CfgvWKNCIWfy/w9tCiyk3RoA8zuT3JW9SbGq53mipVpHzVCqCDdbFYWWfjGQyYUVk1niSszGu6K2KZkkrOxD7FBkYh0k/BU3vsT92Vyo3qqGNda0hVFbD1fEjY2rI/RViZAI2N0GvWmxt8VRQ4i0WdF522VSlROWepkj6LQqtkbevoqNVwaCB6m/oB9/7sFHFOk/oqrlacW/069VWIVEWuhb1J4gLnytrDXaEB3PQyU7goNQFA+5TJD7skgySgt/MiVCB3UGaoBuN0UuMaobtUd7bIL3DWdgbH7++i3uT6Rfj2T/7cn3CAfUkFYvDqoDLiTt3nUe5dh+G1NrqlV4knKLnUSf8ASlHqOBFpP3K0WQqGEcIOysfxfQE+QJWBYqHt9FQx85dvLX9Eqj3usGkecCPeg4xj8u3v/wBIrBxZi4P+lm1agVziDXCbCeyyzRdckfJEDxQjyWRjm+H72WniBaOmqzce+B1VFD2sNKovej1B71WcOioVN8Ss7Exc/urjhGio42CZH35qwVnkEd5QCfv90TKQfIoLpVDELUwDjlFlmK/wsm6C8VBxRnKDigcOSTgJkGNVAm10FpRnoLSgi4ojnSEJ2qIdkGpSEUgV2/4X1CTWn/6fVcfSE0R5LqvwzdFWqOrQfcf9qXoelUgZmAVoZibgH4fqg4GnYGBHdXThu/wWAGm195b8R+qlTpHxE9wPmiU2QdZUq1SNwPig5ziGHH9SyMQ4beS1cfXbmIAnW5+4WRUr3i3oisyqJER9wsjGiAtWvxBjfzFYfEMax9g4R0kKop1wqjQiOqDqFAKiGQlZmMxJDi3ZatQ7rDxwl5I8lYA+0KYmUNaHCqYLr6eiohTp6HKYGqv4XDZSSPynQK3WpC0aaFAY6C1vYn4oCOQXuRy1QqMQR9ElMSkgwaijTF0YASlSaM3ZBWeLqdTZQxB8XVSq6BB0NBn8kHsuh/DN0YpwO7D8wufoT7EeSXDeK/wxc8El0R5SoPeKWIAtITYviYbABntovFP/ADxVse/a9+iPS58LiM4I8lnKPXv/ABXwmBp9Vz3EuZQxozEWndUuH44VqWdpsR7oXAcxMqGoRfLMpIrV4lznchvwhYuI5iqm+YQe4WJWaG2hCDZN7LWItYnib3yMxvPT3DdVWNd9lJuEdMBsmdb3j4Qferr+FEAX+42QQoU3TvC0w8NFzbugU6DmtEmZNgbk9h1VnDcOLiHP92oG/qUECTU2hvxP6KlxHD5IjQrXd2VTiOFLhYoMNgkxe628PgPDDlWoYYMcDMwVqPxHibAk3QBwlNwzsOwn3JAeMf8AEfMq3kLc0/nf8JVIP/nEbQB7kByFBwRXHqhkoECU6WbukqMBxvKg0XlE9sNFJ1QIKtWneUiJtKJVqjohNrdkGrS4j4Mm6E+DYiZ6FUqZBctmhSyD2h10YOpGrj2HzQU8fw0sywNemx6FAoYF2cNcwgzeZFj9NTK7nkDCvq1HU6lN76bxM5CQHDeYXaY7hboLWtJA6mAO11LcHG/h8Q3EOouMU3sJkkQHM6ebZ9y0ub8LSZmDCHOABMGbO0jqbrQ4Bw0DFsAGSq5r5cLsDW5YgHQ317rT5twnswXZy4wbENj4BZHkdbCXBLXTIsRGon5EFa3BOU6+II9lShpuXO8AEdSfoijFuDw7UWDh2FgRvpbtC3cFj2VXBtQkt3En5K6KNTlxtEkVK9KRtSPtDPyHqgjAUBLnGtF2sBAJzZSWkkWAlvRdhQ4Ix4lkZQenu+CDW4I2AC4fmzEgXAANh/1QpquLbhpqOeBE2AJzZR0BICJVbAPzGy38XhGNszVYuJbaCiMtzEn6I9Rqq1QqKb6Zkq9w9u9v0QC378kTD4jIIIsd9YVFnFugTuqGHIDvERJ0ncolepm8gsPilS8dPqg3akyhOCxcLxNzbO8Q76+9aNPiFN28dj+qC4GJ1EVR1CSo511nxsnxAA0KBulUKgtVGNyg7pqdNuUzqgk2Ts0VBcK0SN7rpqnEXOE0PAWNHgs6QBctkddu65GmbhXfbuaQQSCNCNUHY8rcfqnEMbUquLSYibeK21t16tZ9PabA+YXhWF4owuDqjHB4IOenAuN3NNj5iF6nwrjbDR/iAXZSBMgWvlJMHYrNg3uHYIMrtMeLK4Htmc2Pfl+CyefKpcXAX7LY5Xx4rg1GzlzESdXRv28uyFzPhm3cVlXlGQgQTCjhnsDhJLT1b/8Akwnxx/muG11T4hQy3Bk627rSO44dxZtLxl9R0jQNyg21kn5Sjt4+xwOaW9Nx6lZPKGOZWpClUA6jvG3mtzH8PYGwWtI2OjraeagzcRWa6YIv5LOrUR1TYnCwbTG3+0EO316oKuMESqAF1ZxdWSqwBCocobXfJPVcqzXkuJ20WgWu8AOOgC5itVkkndbHGK8MA/uPy/ZYZWaHlJxUEpsgeUk2X7ukqDON0qpT1RdM8qCZ00TNNk8+FRB8JVEGFGdUKrU2o9TZICtK9C/DPHBzalF0EAhwB6GxHvA9688Y3otblPiJoYljiYaTld5OtPoYPorR7Pga7cO0sYYEucB/yMkLD5i5lAbEyfNE4wMzB8xZcfzRQoX9hmBFi57i6SdgOn6rAwuIcV8RI1UcFVdVN7DeNViOJzQdQj4fEOaSW2K0O64cwMAy2i47Ruuo/wDETWAmJaAC36jsvNqHHDab6q5g+PHNmBId8D19FMHWYwzPRZFR8fFa9HENrMzM137dVj4psEqCnUAJQqsT3RqnX3KpiKoEg6qiti6qKxoazf8AdVGeKpGw8XustnhFP2lZoP5WS9/ky/zAHqqOb5kp5HtYfzNaMw6Od4iPQZfisiVb4vijVqvedXOLv+o/7CpqBEpnJBM5QSSSEJKi5WuU1Ro1SxXnqoVdFQjpZQY6QUwf4UzNCoI0wjPIVenqUR4kaILLHqNR6hRdAUXlXR6ZwDi38RgnNJ/mU2w6dTGh9w+C5d7mVKhFRwaA4zN5G0Aan9Vnct8XOHrtd/SfC4dQ76gwfRdJgsOw42mRAOYOAGlrg9IMH4KQWcJy9gi11SpVq5dQPZuaZ84hY7uDsMllOsW7EiF6TxXnA0BEMcNwTv0hYz+fKjpzCm35amE5HBVeFT+Vj56SN/VUq2EezURH0XY4/ivtTNp7KlXpBwV0R5Zx/hMm4+yruMr+KVy9Sm6g8xpPvHVFq8RkalMGxWrgC5Cx8fWvE3OhVY4s/fmhCXZQblBf4c4gEuHQe7VdIWfw+Aq1TZ9eGtG4a79QXH3Kjy3wb21QNddjYLz8m+qu/iVjP/TpDaXGO9m/VKPP36qJKkQmLVkRBSaJUi1Eo4adUDhjfuEkT+FHRJayiDqd/wBUvZoWZTdTOsqALmQpAWTOomFEUyoHawIjnWshMYTolPVARqi9O3RCrm0IGw5OcESCCI62XU8BkVs0kwBAFzpHu0HqFyTTC6jgmKhhmPEGtmL5RDbn1dp0C0O34jSpYgNe28eLKbTHlouQ4zScXnIwhpyi2hJbB+IlbOFx+WnlHha5s9SGMaDqdd579Aq/EOMOL3Ms3xBon+0eEgiNwW37KQVuEYJ5BDmmY7XIBJHnYjzVrBU3F0lsMmJ+U9Lx70fB44vcaRbZt3OET4BmdMf1Zh8UY48OoVcwkGZjcseSPkfqg1OL8NZVpwIlkNnyJbcjuGj/ADXCcR4fkeW3giRbcdfUR6rbp8RcM5k6CAe4LXwPMtP+KoY3FGqxxMS2ACJlwM7eQ+CsGBtHVavA+FPqvDWDzOwHUlaPAuVH1IdU8DNv7j5DbzK9A4ZgmUWhrGgD4nuTuU0R4dgW0aYY3zJ3J3JXmHOGL9pinwbNOUf42+cr1Di+LFKk9/8Aa0leLV6hLiTuT8VAOExKZxSpsLjAUBKFPMR0V4qApZQmdUW5wJSkoGr3Tqiq9sKb32Uagsk/RYC9pIUSbp6ZUSboLPDwPEqNUXVrCu1VV6B6eiDU1R2ocKAaPhq5YdLGx2sba7IWVGbT6oOhdUJFN7Tma0AEEicrgOu+Zr/h1VfiGJDnDta24aLHTyKyIOmxUm01obB4g5t2nxHUtMaAfWVNlZuUMnw2JvE7kaWBncTZUsNhSYABJOwufcu/5e/C+rWp567jSB0bAz+s6J0OUxmOZkaQZeBBgWjMYi8m0QOypYXipY5hDWnI6YdfNtB95966Xjv4eVaJPsiagGsiD+hXP8IwR9qc4jJqDrPcIPU+GVm1WB7bG2Zu7TGiuEQuYwNWGhzHQW9Lgzs7r5LYwvExUBB8LwLtPzCyOe/EPH5aTaYN3mT5N/3HuXm7gtvm3iBq4h52b4R/jr8ZWESqIOV7CUoEnVVqbJKtuMBWB69RCaEKo+6Owq6JAJ08hMqK0SLJOFkogJybLIiGoe6I1M5qYBRdMp5UoUwMTvuma1OGq9w/h1Sq7LSY57ujQT+yuIpiktPAcBxFVuanRqPb1DTHvXY8gcph+IccZTIbTAhjxGZx0kbgAFey0WNAAaAABYDQJbIPnIcsYqY9hUH+JWzwvkHFvILqeVp6kfJe5U6DASXXJ67K4x4HZT6quT5c5fw+Aph7qZdU3eQHEeQ2HkukwPF6VX8jp6jceYRMfRztgLhuJcKqUnl9NxY7Yj7uoNjnaq9jC5mUW3IHTSd7LmsRy4K1GnWIh7mguMfmBuFf4lWqVsBSOJaPaNqPae+UwCPMQVVoc70hS9i5jpa3LIgi1tEGQwta3KLFtiN/Py7rH4tWDGOeCZbp2J0W9WNCr4vaQ8emuy4/mvFNyBgiS4z/AI/rIVg5RzpMlDUinYEB6ASrPSoaeaDWddURZcq20W1QsEzdWXBWAZISS+9klRWGiWyhmhOSsaCMTuHdBaSnzKicKLQmBRqdOSqFTYvf+QeCMwuFaC0e1cA6od5N49NFS5T5No0cM01GNdWc0FziJgm8DpCbGGrQdmY7MP7TuN77LNu8Da47gmvGcWcLhw1CxcLxt9ExU8Tf7h+i1OF8XZXBYTDheDr5e9VOJ8Om8SPvbdZB2814YXc/5rK4j+I2FAIZmcY10WPjuX/aTqBp71xHG+B1cOZfBYdHDT16LUko9m5M5mp4lgyv8bbOadR37hdDjsK14mLr5p4bxGpQqCpScWuG/XseoXsvJfOjcT4CCKgEuB06WSzBl81Cs2zScgN27TpvuuL5eY+pUqNyyRLiN4mDE9CR716lzJhA4E7LzzBNfRxlMtiXn2bu4eR9Q0+iQT4hTqghopOvOWRlBjW5XGcbkVC03Lbeup+fwXpfOvFPZ1Wt/sbf/K5+i8qxFUvcXHUkn3pAOEnGycqDygmH2hCelKkxsm6C7hmQ0SouMmE1StHkosdK0Jwkmj7lJUVy1Pk7LVdE6INapGizgzi09E0o2IrTbZBAUEmyt7lHCCriqLToXtn3ysILsvw3wJfimO/tM/CB8SteD3Jg8MLnuJ4e5OoCu8UxHs267LGwfHmvlryM+h79wuauXq1He3mnIc3Qjt9Cul4PzD4g2u2Dsf6TPT9EXCcOZOYRPX6FUeZcjGzbuNv3VR0/EXsyFwAuNV5jzPi88t/p6d1f4DzKXE4eqZzXpk/Fp+BHqq/GOH3n1Qef1qRBIhWuBcSfh6zKjNQbjqDqFax9G9t/osinYytj3tnEm18Pnbc5ZXIce4JkGfND/wAwPxC5zl7mJ1Duw7I3G+aPai2neyzgyeauLms5z3CHHKCJ3DQCR5xK5sFExWIzOJQgEBGlMfglCfzQQITQplMAoGKmx6RCjCoL7XukhXSV0afsju4IGL8OhklB9sVAg7oIEFOwKTaa0uD8Cr4h2WhTc87xoO7ibN9UwZ7QvZfwp4XkwxqnV5t5Nt85XJ8M/D6oahFV7IZeoGSYP9maIzH4L07A0xQw9Om3RrQOv7qWjl+b3lrj4nCdpt7ivOuJ1XAyHmdjou45mBcZMLjMdh5mNdkg0OXOb6jXNp1nSw2DjqDtJ6LQ5gxBcbGx22XB4ht4XQcvY/2jfYvkuH5D1AGhQVcUC2HD8zSHD0XcYfF/xOGDwfEBdcti6Y3VjkfFgValInwuBIHlqgqY+nB8llNo2PnI+/JdHx2JPw81ytevlkfdv3+CsBa1YNBWXWrEpVquZBKloeURhQwiNCgmCpN0QwFNoQLKkFKE0IpSmLlItUCFQp80k+VJNEm6o+VRpsurNJkkBaiNnk/lh+NrBjbMF3vizR9Sdh+i9gxdFmEpNwmEAY5zS5ztwNMxO7idPI9ld5M4K3C4VjABnIDqh6uIk+g09F59j+Puq43Elt4eGt/40/DHlMn1WbdHecNwzG08jNT+adSd589VRxxgQh8JxJgSPvdQ4ljW3vdRXJ8wOuVymMxAEiJK6DjdcE6LlsQeqsRnOpazqrvD6BaWvBggyCgPdt1RH4oNA7BaGzxY5hnG+o77rEw9Y0arKnQiR23+BVarxFxEDRU6lYu1Kzo77jrAXAtuHgEeRvK43ieFyq/g+YnNptY5ubJZrt46LMx2KNQyRZBShM4IjuyaFBEBFaEwaitQRLVJqlCUKhy1MGp2qbQqIhqg5qsfJQKYoEd/gnRMqdXAUBavAGA16U//ACMH/cEkk8R9G1PynyK8I5TbmxD5vJM+rkklmdDvWOgWXPccqHMbpklBy2Meb3KogTqmSWoKmJqkTFvsrLe8m5KSSn6CaUnJJKBBPKSSB0ikkgk1FTJIJNNkzUyStBKaQ1SSVBmoZSSVUoSSSR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9155" name="Picture 3" descr="C:\Users\sony\Desktop\ffbf6bf7ef.jpg"/>
          <p:cNvPicPr>
            <a:picLocks noChangeAspect="1" noChangeArrowheads="1"/>
          </p:cNvPicPr>
          <p:nvPr/>
        </p:nvPicPr>
        <p:blipFill>
          <a:blip r:embed="rId2" cstate="print"/>
          <a:srcRect/>
          <a:stretch>
            <a:fillRect/>
          </a:stretch>
        </p:blipFill>
        <p:spPr bwMode="auto">
          <a:xfrm>
            <a:off x="7696200" y="533400"/>
            <a:ext cx="1097280" cy="1463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95400" y="838200"/>
            <a:ext cx="2667000" cy="1828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p:nvSpPr>
        <p:spPr>
          <a:xfrm>
            <a:off x="228600" y="152400"/>
            <a:ext cx="8686800" cy="6553200"/>
          </a:xfrm>
          <a:prstGeom prst="ellipse">
            <a:avLst/>
          </a:prstGeom>
          <a:gradFill>
            <a:gsLst>
              <a:gs pos="0">
                <a:srgbClr val="000000">
                  <a:alpha val="0"/>
                </a:srgbClr>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457200" y="228600"/>
            <a:ext cx="685800" cy="646330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r>
              <a:rPr lang="en-US" b="1" dirty="0" smtClean="0">
                <a:solidFill>
                  <a:schemeClr val="bg1"/>
                </a:solidFill>
              </a:rPr>
              <a:t>ILAE</a:t>
            </a:r>
          </a:p>
          <a:p>
            <a:pPr algn="ctr"/>
            <a:r>
              <a:rPr lang="en-US" b="1" dirty="0" smtClean="0">
                <a:solidFill>
                  <a:schemeClr val="bg1"/>
                </a:solidFill>
              </a:rPr>
              <a:t>1981</a:t>
            </a:r>
          </a:p>
          <a:p>
            <a:pPr algn="ctr"/>
            <a:r>
              <a:rPr lang="en-US" b="1" dirty="0" smtClean="0">
                <a:solidFill>
                  <a:schemeClr val="bg1"/>
                </a:solidFill>
              </a:rPr>
              <a:t>???</a:t>
            </a: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IN" b="1" dirty="0">
              <a:solidFill>
                <a:schemeClr val="bg1"/>
              </a:solidFill>
            </a:endParaRPr>
          </a:p>
        </p:txBody>
      </p:sp>
      <p:sp>
        <p:nvSpPr>
          <p:cNvPr id="8" name="TextBox 7"/>
          <p:cNvSpPr txBox="1"/>
          <p:nvPr/>
        </p:nvSpPr>
        <p:spPr>
          <a:xfrm>
            <a:off x="1524000" y="1143000"/>
            <a:ext cx="2203343"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solidFill>
                  <a:schemeClr val="bg1"/>
                </a:solidFill>
              </a:rPr>
              <a:t>American Epilepsy</a:t>
            </a:r>
          </a:p>
          <a:p>
            <a:pPr algn="ctr"/>
            <a:r>
              <a:rPr lang="en-US" b="1" dirty="0" smtClean="0">
                <a:solidFill>
                  <a:schemeClr val="bg1"/>
                </a:solidFill>
              </a:rPr>
              <a:t>Working Group</a:t>
            </a:r>
          </a:p>
          <a:p>
            <a:pPr algn="ctr"/>
            <a:r>
              <a:rPr lang="en-US" b="1" dirty="0" smtClean="0">
                <a:solidFill>
                  <a:schemeClr val="bg1"/>
                </a:solidFill>
              </a:rPr>
              <a:t>1991</a:t>
            </a:r>
          </a:p>
          <a:p>
            <a:pPr algn="ctr"/>
            <a:r>
              <a:rPr lang="en-US" b="1" dirty="0" smtClean="0">
                <a:solidFill>
                  <a:srgbClr val="FFFF00"/>
                </a:solidFill>
              </a:rPr>
              <a:t>30 minutes</a:t>
            </a:r>
          </a:p>
        </p:txBody>
      </p:sp>
      <p:sp>
        <p:nvSpPr>
          <p:cNvPr id="9" name="TextBox 8"/>
          <p:cNvSpPr txBox="1"/>
          <p:nvPr/>
        </p:nvSpPr>
        <p:spPr>
          <a:xfrm>
            <a:off x="5791200" y="5334000"/>
            <a:ext cx="25146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solidFill>
                  <a:schemeClr val="bg1"/>
                </a:solidFill>
              </a:rPr>
              <a:t>Proposed operational </a:t>
            </a:r>
          </a:p>
          <a:p>
            <a:pPr algn="ctr"/>
            <a:r>
              <a:rPr lang="en-US" b="1" dirty="0" smtClean="0">
                <a:solidFill>
                  <a:schemeClr val="bg1"/>
                </a:solidFill>
              </a:rPr>
              <a:t>Definition</a:t>
            </a:r>
          </a:p>
          <a:p>
            <a:pPr algn="ctr"/>
            <a:r>
              <a:rPr lang="en-US" b="1" dirty="0" smtClean="0">
                <a:solidFill>
                  <a:schemeClr val="bg1"/>
                </a:solidFill>
              </a:rPr>
              <a:t>1999</a:t>
            </a:r>
          </a:p>
          <a:p>
            <a:pPr algn="ctr"/>
            <a:r>
              <a:rPr lang="en-US" b="1" dirty="0" smtClean="0">
                <a:solidFill>
                  <a:srgbClr val="FFFF00"/>
                </a:solidFill>
              </a:rPr>
              <a:t>&gt;_5 minutes</a:t>
            </a:r>
          </a:p>
        </p:txBody>
      </p:sp>
      <p:sp>
        <p:nvSpPr>
          <p:cNvPr id="10" name="TextBox 9"/>
          <p:cNvSpPr txBox="1"/>
          <p:nvPr/>
        </p:nvSpPr>
        <p:spPr>
          <a:xfrm>
            <a:off x="2590800" y="2590800"/>
            <a:ext cx="2203343"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err="1" smtClean="0">
                <a:solidFill>
                  <a:schemeClr val="bg1"/>
                </a:solidFill>
              </a:rPr>
              <a:t>Bleck</a:t>
            </a:r>
            <a:r>
              <a:rPr lang="en-US" b="1" dirty="0" smtClean="0">
                <a:solidFill>
                  <a:schemeClr val="bg1"/>
                </a:solidFill>
              </a:rPr>
              <a:t> et al</a:t>
            </a:r>
          </a:p>
          <a:p>
            <a:pPr algn="ctr"/>
            <a:r>
              <a:rPr lang="en-US" b="1" dirty="0" smtClean="0">
                <a:solidFill>
                  <a:schemeClr val="bg1"/>
                </a:solidFill>
              </a:rPr>
              <a:t>1991</a:t>
            </a:r>
          </a:p>
          <a:p>
            <a:pPr algn="ctr"/>
            <a:r>
              <a:rPr lang="en-US" b="1" dirty="0" smtClean="0">
                <a:solidFill>
                  <a:srgbClr val="FFFF00"/>
                </a:solidFill>
              </a:rPr>
              <a:t>20 minutes</a:t>
            </a:r>
          </a:p>
        </p:txBody>
      </p:sp>
      <p:sp>
        <p:nvSpPr>
          <p:cNvPr id="11" name="TextBox 10"/>
          <p:cNvSpPr txBox="1"/>
          <p:nvPr/>
        </p:nvSpPr>
        <p:spPr>
          <a:xfrm>
            <a:off x="3733800" y="3886200"/>
            <a:ext cx="2203343"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solidFill>
                  <a:schemeClr val="bg1"/>
                </a:solidFill>
              </a:rPr>
              <a:t>VA Cooperative trial on Rx of SE</a:t>
            </a:r>
          </a:p>
          <a:p>
            <a:pPr algn="ctr"/>
            <a:r>
              <a:rPr lang="en-US" b="1" dirty="0" smtClean="0">
                <a:solidFill>
                  <a:schemeClr val="bg1"/>
                </a:solidFill>
              </a:rPr>
              <a:t>1998</a:t>
            </a:r>
          </a:p>
          <a:p>
            <a:pPr algn="ctr"/>
            <a:r>
              <a:rPr lang="en-US" b="1" dirty="0" smtClean="0">
                <a:solidFill>
                  <a:srgbClr val="FFFF00"/>
                </a:solidFill>
              </a:rPr>
              <a:t>10 minutes</a:t>
            </a:r>
          </a:p>
        </p:txBody>
      </p:sp>
      <p:sp>
        <p:nvSpPr>
          <p:cNvPr id="12" name="Curved Left Arrow 11"/>
          <p:cNvSpPr/>
          <p:nvPr/>
        </p:nvSpPr>
        <p:spPr>
          <a:xfrm rot="18937503">
            <a:off x="3801991" y="1314252"/>
            <a:ext cx="1002684" cy="12576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Curved Left Arrow 12"/>
          <p:cNvSpPr/>
          <p:nvPr/>
        </p:nvSpPr>
        <p:spPr>
          <a:xfrm rot="18937503">
            <a:off x="5044705" y="2684541"/>
            <a:ext cx="1031078" cy="13365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Curved Left Arrow 13"/>
          <p:cNvSpPr/>
          <p:nvPr/>
        </p:nvSpPr>
        <p:spPr>
          <a:xfrm rot="18937503">
            <a:off x="5935591" y="4133654"/>
            <a:ext cx="1002684" cy="12576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Curved Left Arrow 14"/>
          <p:cNvSpPr/>
          <p:nvPr/>
        </p:nvSpPr>
        <p:spPr>
          <a:xfrm rot="18937503">
            <a:off x="1134991" y="-57347"/>
            <a:ext cx="1002684" cy="12576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 name="TextBox 15"/>
          <p:cNvSpPr txBox="1"/>
          <p:nvPr/>
        </p:nvSpPr>
        <p:spPr>
          <a:xfrm>
            <a:off x="8388469" y="609600"/>
            <a:ext cx="558166" cy="59093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err="1" smtClean="0">
                <a:solidFill>
                  <a:schemeClr val="bg1"/>
                </a:solidFill>
              </a:rPr>
              <a:t>mts</a:t>
            </a:r>
            <a:endParaRPr lang="en-US" b="1" dirty="0" smtClean="0">
              <a:solidFill>
                <a:schemeClr val="bg1"/>
              </a:solidFill>
            </a:endParaRPr>
          </a:p>
          <a:p>
            <a:pPr algn="ctr"/>
            <a:r>
              <a:rPr lang="en-US" b="1" dirty="0" smtClean="0">
                <a:solidFill>
                  <a:schemeClr val="bg1"/>
                </a:solidFill>
              </a:rPr>
              <a:t>30</a:t>
            </a: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r>
              <a:rPr lang="en-US" b="1" dirty="0" smtClean="0">
                <a:solidFill>
                  <a:schemeClr val="bg1"/>
                </a:solidFill>
              </a:rPr>
              <a:t>20</a:t>
            </a: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r>
              <a:rPr lang="en-US" b="1" dirty="0" smtClean="0">
                <a:solidFill>
                  <a:schemeClr val="bg1"/>
                </a:solidFill>
              </a:rPr>
              <a:t>10</a:t>
            </a:r>
          </a:p>
          <a:p>
            <a:pPr algn="ctr"/>
            <a:endParaRPr lang="en-US" b="1" dirty="0" smtClean="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r>
              <a:rPr lang="en-US" b="1" dirty="0" smtClean="0">
                <a:solidFill>
                  <a:schemeClr val="bg1"/>
                </a:solidFill>
              </a:rPr>
              <a:t>5</a:t>
            </a:r>
          </a:p>
          <a:p>
            <a:pPr algn="ctr"/>
            <a:endParaRPr lang="en-US" b="1" dirty="0" smtClean="0">
              <a:solidFill>
                <a:schemeClr val="bg1"/>
              </a:solidFill>
            </a:endParaRPr>
          </a:p>
          <a:p>
            <a:pPr algn="ctr"/>
            <a:endParaRPr lang="en-US" b="1" dirty="0" smtClean="0">
              <a:solidFill>
                <a:schemeClr val="bg1"/>
              </a:solidFill>
            </a:endParaRPr>
          </a:p>
          <a:p>
            <a:pPr algn="ctr"/>
            <a:endParaRPr lang="en-IN" b="1" dirty="0">
              <a:solidFill>
                <a:schemeClr val="bg1"/>
              </a:solidFill>
            </a:endParaRPr>
          </a:p>
        </p:txBody>
      </p:sp>
      <p:sp>
        <p:nvSpPr>
          <p:cNvPr id="17" name="Right Arrow 16"/>
          <p:cNvSpPr/>
          <p:nvPr/>
        </p:nvSpPr>
        <p:spPr>
          <a:xfrm>
            <a:off x="8153400" y="914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ight Arrow 17"/>
          <p:cNvSpPr/>
          <p:nvPr/>
        </p:nvSpPr>
        <p:spPr>
          <a:xfrm>
            <a:off x="8153400" y="25146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ight Arrow 18"/>
          <p:cNvSpPr/>
          <p:nvPr/>
        </p:nvSpPr>
        <p:spPr>
          <a:xfrm>
            <a:off x="8153400" y="41910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ight Arrow 19"/>
          <p:cNvSpPr/>
          <p:nvPr/>
        </p:nvSpPr>
        <p:spPr>
          <a:xfrm>
            <a:off x="8153400" y="52578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2"/>
                                        </p:tgtEl>
                                        <p:attrNameLst>
                                          <p:attrName>ppt_y</p:attrName>
                                        </p:attrNameLst>
                                      </p:cBhvr>
                                      <p:tavLst>
                                        <p:tav tm="0">
                                          <p:val>
                                            <p:strVal val="#ppt_y"/>
                                          </p:val>
                                        </p:tav>
                                        <p:tav tm="100000">
                                          <p:val>
                                            <p:strVal val="#ppt_y"/>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ILAE 1981</a:t>
            </a:r>
            <a:endParaRPr lang="en-IN" sz="3200" dirty="0"/>
          </a:p>
        </p:txBody>
      </p:sp>
      <p:sp>
        <p:nvSpPr>
          <p:cNvPr id="3" name="Content Placeholder 2"/>
          <p:cNvSpPr>
            <a:spLocks noGrp="1"/>
          </p:cNvSpPr>
          <p:nvPr>
            <p:ph idx="1"/>
          </p:nvPr>
        </p:nvSpPr>
        <p:spPr/>
        <p:txBody>
          <a:bodyPr/>
          <a:lstStyle/>
          <a:p>
            <a:r>
              <a:rPr lang="en-IN" dirty="0" smtClean="0"/>
              <a:t>A seizure that persists for a sufficient length of time or is repeated frequently enough that recovery between attacks does not occur.</a:t>
            </a:r>
          </a:p>
          <a:p>
            <a:endParaRPr lang="en-US" dirty="0" smtClean="0"/>
          </a:p>
          <a:p>
            <a:r>
              <a:rPr lang="en-US" dirty="0" smtClean="0"/>
              <a:t>Just a clinical definition</a:t>
            </a:r>
          </a:p>
          <a:p>
            <a:endParaRPr lang="en-US" dirty="0" smtClean="0"/>
          </a:p>
          <a:p>
            <a:r>
              <a:rPr lang="en-US" dirty="0" smtClean="0"/>
              <a:t>Emphasizes the importance of prolonged nature and potential for brain damage</a:t>
            </a:r>
          </a:p>
          <a:p>
            <a:endParaRPr lang="en-US" dirty="0" smtClean="0"/>
          </a:p>
          <a:p>
            <a:r>
              <a:rPr lang="en-IN" dirty="0" smtClean="0"/>
              <a:t>Fails to provide operational details such as the precise duration of seizure or number of seizures</a:t>
            </a:r>
            <a:endParaRPr lang="en-US" dirty="0" smtClean="0"/>
          </a:p>
          <a:p>
            <a:endParaRPr lang="en-US" dirty="0" smtClean="0"/>
          </a:p>
          <a:p>
            <a:endParaRPr lang="en-IN" dirty="0"/>
          </a:p>
        </p:txBody>
      </p:sp>
      <p:sp>
        <p:nvSpPr>
          <p:cNvPr id="4" name="Rectangle 3"/>
          <p:cNvSpPr/>
          <p:nvPr/>
        </p:nvSpPr>
        <p:spPr>
          <a:xfrm>
            <a:off x="228600" y="1371600"/>
            <a:ext cx="8686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1993</a:t>
            </a:r>
            <a:r>
              <a:rPr lang="en-US" sz="2800" dirty="0" smtClean="0"/>
              <a:t/>
            </a:r>
            <a:br>
              <a:rPr lang="en-US" sz="2800" dirty="0" smtClean="0"/>
            </a:br>
            <a:r>
              <a:rPr lang="en-US" sz="2800" dirty="0" smtClean="0"/>
              <a:t>American Epilepsy Working Group</a:t>
            </a:r>
            <a:endParaRPr lang="en-IN" sz="2800"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Operational Definition</a:t>
            </a:r>
          </a:p>
          <a:p>
            <a:endParaRPr lang="en-US" dirty="0" smtClean="0"/>
          </a:p>
          <a:p>
            <a:r>
              <a:rPr lang="en-IN" dirty="0" smtClean="0"/>
              <a:t>Seizure lasting more than </a:t>
            </a:r>
            <a:r>
              <a:rPr lang="en-IN" dirty="0" smtClean="0">
                <a:solidFill>
                  <a:srgbClr val="FFFF00"/>
                </a:solidFill>
              </a:rPr>
              <a:t>30 min </a:t>
            </a:r>
            <a:r>
              <a:rPr lang="en-IN" dirty="0" smtClean="0"/>
              <a:t>or occurrence of two or more seizures without recovery of consciousness in between.</a:t>
            </a:r>
          </a:p>
          <a:p>
            <a:endParaRPr lang="en-US" dirty="0" smtClean="0"/>
          </a:p>
          <a:p>
            <a:endParaRPr lang="en-US" dirty="0" smtClean="0"/>
          </a:p>
          <a:p>
            <a:endParaRPr lang="en-IN" dirty="0"/>
          </a:p>
        </p:txBody>
      </p:sp>
      <p:sp>
        <p:nvSpPr>
          <p:cNvPr id="4" name="Rectangle 3"/>
          <p:cNvSpPr/>
          <p:nvPr/>
        </p:nvSpPr>
        <p:spPr>
          <a:xfrm>
            <a:off x="0" y="6172200"/>
            <a:ext cx="9144000" cy="523220"/>
          </a:xfrm>
          <a:prstGeom prst="rect">
            <a:avLst/>
          </a:prstGeom>
        </p:spPr>
        <p:txBody>
          <a:bodyPr wrap="square">
            <a:spAutoFit/>
          </a:bodyPr>
          <a:lstStyle/>
          <a:p>
            <a:pPr algn="ctr"/>
            <a:r>
              <a:rPr lang="en-IN" sz="1400" b="1" dirty="0" smtClean="0">
                <a:solidFill>
                  <a:schemeClr val="tx2">
                    <a:lumMod val="40000"/>
                    <a:lumOff val="60000"/>
                  </a:schemeClr>
                </a:solidFill>
                <a:latin typeface="Arial" pitchFamily="34" charset="0"/>
                <a:cs typeface="Arial" pitchFamily="34" charset="0"/>
              </a:rPr>
              <a:t>Working Group on Status </a:t>
            </a:r>
            <a:r>
              <a:rPr lang="en-IN" sz="1400" b="1" dirty="0" err="1" smtClean="0">
                <a:solidFill>
                  <a:schemeClr val="tx2">
                    <a:lumMod val="40000"/>
                    <a:lumOff val="60000"/>
                  </a:schemeClr>
                </a:solidFill>
                <a:latin typeface="Arial" pitchFamily="34" charset="0"/>
                <a:cs typeface="Arial" pitchFamily="34" charset="0"/>
              </a:rPr>
              <a:t>Epilepticus</a:t>
            </a:r>
            <a:r>
              <a:rPr lang="en-IN" sz="1400" b="1" dirty="0" smtClean="0">
                <a:solidFill>
                  <a:schemeClr val="tx2">
                    <a:lumMod val="40000"/>
                    <a:lumOff val="60000"/>
                  </a:schemeClr>
                </a:solidFill>
                <a:latin typeface="Arial" pitchFamily="34" charset="0"/>
                <a:cs typeface="Arial" pitchFamily="34" charset="0"/>
              </a:rPr>
              <a:t>. Treatment of convulsive status </a:t>
            </a:r>
            <a:r>
              <a:rPr lang="en-IN" sz="1400" b="1" dirty="0" err="1" smtClean="0">
                <a:solidFill>
                  <a:schemeClr val="tx2">
                    <a:lumMod val="40000"/>
                    <a:lumOff val="60000"/>
                  </a:schemeClr>
                </a:solidFill>
                <a:latin typeface="Arial" pitchFamily="34" charset="0"/>
                <a:cs typeface="Arial" pitchFamily="34" charset="0"/>
              </a:rPr>
              <a:t>epilepticus</a:t>
            </a:r>
            <a:r>
              <a:rPr lang="en-IN" sz="1400" b="1" dirty="0" smtClean="0">
                <a:solidFill>
                  <a:schemeClr val="tx2">
                    <a:lumMod val="40000"/>
                    <a:lumOff val="60000"/>
                  </a:schemeClr>
                </a:solidFill>
                <a:latin typeface="Arial" pitchFamily="34" charset="0"/>
                <a:cs typeface="Arial" pitchFamily="34" charset="0"/>
              </a:rPr>
              <a:t>: recommendations of the Epilepsy Foundation of America’s Working Group on Status </a:t>
            </a:r>
            <a:r>
              <a:rPr lang="en-IN" sz="1400" b="1" dirty="0" err="1" smtClean="0">
                <a:solidFill>
                  <a:schemeClr val="tx2">
                    <a:lumMod val="40000"/>
                    <a:lumOff val="60000"/>
                  </a:schemeClr>
                </a:solidFill>
                <a:latin typeface="Arial" pitchFamily="34" charset="0"/>
                <a:cs typeface="Arial" pitchFamily="34" charset="0"/>
              </a:rPr>
              <a:t>Epilepticus</a:t>
            </a:r>
            <a:r>
              <a:rPr lang="en-IN" sz="1400" b="1" dirty="0" smtClean="0">
                <a:solidFill>
                  <a:schemeClr val="tx2">
                    <a:lumMod val="40000"/>
                    <a:lumOff val="60000"/>
                  </a:schemeClr>
                </a:solidFill>
                <a:latin typeface="Arial" pitchFamily="34" charset="0"/>
                <a:cs typeface="Arial" pitchFamily="34" charset="0"/>
              </a:rPr>
              <a:t>. JAMA 1993;270:854-9.</a:t>
            </a:r>
            <a:endParaRPr lang="en-IN" sz="1400" b="1" dirty="0">
              <a:solidFill>
                <a:schemeClr val="tx2">
                  <a:lumMod val="40000"/>
                  <a:lumOff val="60000"/>
                </a:schemeClr>
              </a:solidFill>
              <a:latin typeface="Arial" pitchFamily="34" charset="0"/>
              <a:cs typeface="Arial" pitchFamily="34" charset="0"/>
            </a:endParaRPr>
          </a:p>
        </p:txBody>
      </p:sp>
      <p:sp>
        <p:nvSpPr>
          <p:cNvPr id="5" name="Rectangle 4"/>
          <p:cNvSpPr/>
          <p:nvPr/>
        </p:nvSpPr>
        <p:spPr>
          <a:xfrm>
            <a:off x="228600" y="3048000"/>
            <a:ext cx="8686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2578</TotalTime>
  <Words>2391</Words>
  <Application>Microsoft Office PowerPoint</Application>
  <PresentationFormat>On-screen Show (4:3)</PresentationFormat>
  <Paragraphs>378</Paragraphs>
  <Slides>56</Slides>
  <Notes>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 Status Epilepticus Definition &amp; Pathophysiology </vt:lpstr>
      <vt:lpstr>Brief History of Status Epilepticus</vt:lpstr>
      <vt:lpstr>Slide 3</vt:lpstr>
      <vt:lpstr>Evolution of Definition of  Status Epilepticus</vt:lpstr>
      <vt:lpstr>Slide 5</vt:lpstr>
      <vt:lpstr>Marseilles in 1962 (Xth Marseilles Colloquium)</vt:lpstr>
      <vt:lpstr>Slide 7</vt:lpstr>
      <vt:lpstr>ILAE 1981</vt:lpstr>
      <vt:lpstr>1993 American Epilepsy Working Group</vt:lpstr>
      <vt:lpstr>Why 30 minutes ?</vt:lpstr>
      <vt:lpstr>Richmond study</vt:lpstr>
      <vt:lpstr>Slide 12</vt:lpstr>
      <vt:lpstr>Slide 13</vt:lpstr>
      <vt:lpstr>Revised definition proposed in 1999 Generalized convulsive SE</vt:lpstr>
      <vt:lpstr>Why not 30 minutes ??</vt:lpstr>
      <vt:lpstr>Slide 16</vt:lpstr>
      <vt:lpstr>Slide 17</vt:lpstr>
      <vt:lpstr>Slide 18</vt:lpstr>
      <vt:lpstr>Early or ‘impending’ Status epilepticus 5 – 30 minutes</vt:lpstr>
      <vt:lpstr>Established status epilepticus Should we go back to 30 minutes ??</vt:lpstr>
      <vt:lpstr>Bringing meaning to 30 minutes cut off for SE - Seizure to Enduring epileptic condition</vt:lpstr>
      <vt:lpstr>    Richmond data and the exponential curve</vt:lpstr>
      <vt:lpstr>Subtle status epilepticus</vt:lpstr>
      <vt:lpstr> Status epilepticus </vt:lpstr>
      <vt:lpstr>Pathophysiology</vt:lpstr>
      <vt:lpstr>Self-sustaining status epilepticus</vt:lpstr>
      <vt:lpstr>  </vt:lpstr>
      <vt:lpstr>Slide 28</vt:lpstr>
      <vt:lpstr>Animal Models of SE</vt:lpstr>
      <vt:lpstr>Pathophysiology of self-sustaining status epilepticus</vt:lpstr>
      <vt:lpstr>Slide 31</vt:lpstr>
      <vt:lpstr>Progressive development of pharmaco-resisitance</vt:lpstr>
      <vt:lpstr>Slide 33</vt:lpstr>
      <vt:lpstr>Slide 34</vt:lpstr>
      <vt:lpstr>Transition from isolated seizures to status epilepticus</vt:lpstr>
      <vt:lpstr>Slide 36</vt:lpstr>
      <vt:lpstr>Slide 37</vt:lpstr>
      <vt:lpstr>Slide 38</vt:lpstr>
      <vt:lpstr>Slide 39</vt:lpstr>
      <vt:lpstr>Slide 40</vt:lpstr>
      <vt:lpstr>Functional plasticity alterations</vt:lpstr>
      <vt:lpstr>Slide 42</vt:lpstr>
      <vt:lpstr>Slide 43</vt:lpstr>
      <vt:lpstr>Glutamate</vt:lpstr>
      <vt:lpstr>Slide 45</vt:lpstr>
      <vt:lpstr>Slide 46</vt:lpstr>
      <vt:lpstr>Glutamate excess Excitatory + Neurotoxicity</vt:lpstr>
      <vt:lpstr>Maladaptive changes in neuropeptide expression in self-sustaining status epilepticus</vt:lpstr>
      <vt:lpstr>Seizure-induced neuronal injury and death</vt:lpstr>
      <vt:lpstr>Slide 50</vt:lpstr>
      <vt:lpstr>Slide 51</vt:lpstr>
      <vt:lpstr>Slide 52</vt:lpstr>
      <vt:lpstr>Epileptogenesis induced by SE</vt:lpstr>
      <vt:lpstr>Slide 54</vt:lpstr>
      <vt:lpstr>Slide 55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Migrating partial seizures of infancy: expansion of the electroclinical, radiological and pathological disease spectrum</dc:title>
  <dc:creator>sony</dc:creator>
  <cp:lastModifiedBy>administrator1</cp:lastModifiedBy>
  <cp:revision>210</cp:revision>
  <dcterms:created xsi:type="dcterms:W3CDTF">2006-08-16T00:00:00Z</dcterms:created>
  <dcterms:modified xsi:type="dcterms:W3CDTF">2020-08-16T14:56:15Z</dcterms:modified>
</cp:coreProperties>
</file>