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369" r:id="rId5"/>
    <p:sldId id="368" r:id="rId6"/>
    <p:sldId id="329" r:id="rId7"/>
    <p:sldId id="366" r:id="rId8"/>
    <p:sldId id="330" r:id="rId9"/>
    <p:sldId id="331" r:id="rId10"/>
    <p:sldId id="357" r:id="rId11"/>
    <p:sldId id="358" r:id="rId12"/>
    <p:sldId id="359" r:id="rId13"/>
    <p:sldId id="362" r:id="rId14"/>
    <p:sldId id="363" r:id="rId15"/>
    <p:sldId id="284" r:id="rId16"/>
    <p:sldId id="285" r:id="rId17"/>
    <p:sldId id="286" r:id="rId18"/>
    <p:sldId id="287" r:id="rId19"/>
    <p:sldId id="293" r:id="rId20"/>
    <p:sldId id="294" r:id="rId21"/>
    <p:sldId id="295" r:id="rId22"/>
    <p:sldId id="355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33" r:id="rId33"/>
    <p:sldId id="356" r:id="rId34"/>
    <p:sldId id="307" r:id="rId35"/>
    <p:sldId id="334" r:id="rId36"/>
    <p:sldId id="308" r:id="rId37"/>
    <p:sldId id="309" r:id="rId38"/>
    <p:sldId id="311" r:id="rId39"/>
    <p:sldId id="312" r:id="rId40"/>
    <p:sldId id="364" r:id="rId41"/>
    <p:sldId id="365" r:id="rId42"/>
    <p:sldId id="313" r:id="rId43"/>
    <p:sldId id="314" r:id="rId44"/>
    <p:sldId id="315" r:id="rId45"/>
    <p:sldId id="316" r:id="rId46"/>
    <p:sldId id="317" r:id="rId47"/>
    <p:sldId id="318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7" r:id="rId60"/>
    <p:sldId id="346" r:id="rId61"/>
    <p:sldId id="348" r:id="rId62"/>
    <p:sldId id="349" r:id="rId63"/>
    <p:sldId id="350" r:id="rId64"/>
    <p:sldId id="351" r:id="rId65"/>
    <p:sldId id="352" r:id="rId66"/>
    <p:sldId id="361" r:id="rId67"/>
    <p:sldId id="354" r:id="rId68"/>
    <p:sldId id="367" r:id="rId69"/>
    <p:sldId id="370" r:id="rId70"/>
    <p:sldId id="371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4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68AE98-425C-41F4-98BD-A6ECC38899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F303B5-C87A-41B6-B517-7E401EF36C1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82188DE-0E62-4E35-8B77-E0900E1FE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timst.ker.nic.in:2000/WorldClient.dll/ruchir%201.jpg?Session=NVWWODW&amp;View=Attachment&amp;Part=2.0&amp;Filename=ruchir%201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 diagnostic and therapeutic scheme for a</a:t>
            </a:r>
            <a:br>
              <a:rPr lang="en-US" sz="4000" b="1" dirty="0" smtClean="0"/>
            </a:br>
            <a:r>
              <a:rPr lang="en-US" sz="4000" b="1" dirty="0" smtClean="0"/>
              <a:t>solitary </a:t>
            </a:r>
            <a:r>
              <a:rPr lang="en-US" sz="4000" b="1" dirty="0" err="1" smtClean="0"/>
              <a:t>cysticercus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granuloma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Faculty : Dr. Sanjay </a:t>
            </a:r>
            <a:r>
              <a:rPr lang="en-US" b="1" smtClean="0"/>
              <a:t>Prakash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Definition of SCG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762999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1001" y="1646238"/>
            <a:ext cx="3505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09800"/>
            <a:ext cx="44958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1"/>
            <a:ext cx="82296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5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1"/>
            <a:ext cx="82296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Unanswered issues in SCG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Benefits of anti-</a:t>
            </a:r>
            <a:r>
              <a:rPr lang="en-US" dirty="0" err="1" smtClean="0"/>
              <a:t>helminthic</a:t>
            </a:r>
            <a:r>
              <a:rPr lang="en-US" dirty="0" smtClean="0"/>
              <a:t> Rx?</a:t>
            </a:r>
          </a:p>
          <a:p>
            <a:r>
              <a:rPr lang="en-US" dirty="0" smtClean="0"/>
              <a:t>Use of steroids, alone or in combination with </a:t>
            </a:r>
            <a:r>
              <a:rPr lang="en-US" dirty="0" err="1" smtClean="0"/>
              <a:t>antihelminthic</a:t>
            </a:r>
            <a:r>
              <a:rPr lang="en-US" dirty="0" smtClean="0"/>
              <a:t> Rx?</a:t>
            </a:r>
          </a:p>
          <a:p>
            <a:r>
              <a:rPr lang="en-US" dirty="0" smtClean="0"/>
              <a:t>Optimal duration of AED therapy?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18</a:t>
            </a:r>
            <a:r>
              <a:rPr lang="en-US" dirty="0" smtClean="0"/>
              <a:t> experts with published research experience in NCC were invited to the meeting.</a:t>
            </a:r>
          </a:p>
          <a:p>
            <a:r>
              <a:rPr lang="en-US" dirty="0" smtClean="0"/>
              <a:t>Following issues were discussed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role of imaging and serology in the diagnosis of SCG.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benefit of </a:t>
            </a:r>
            <a:r>
              <a:rPr lang="en-US" dirty="0" err="1" smtClean="0"/>
              <a:t>antihelminthic</a:t>
            </a:r>
            <a:r>
              <a:rPr lang="en-US" dirty="0" smtClean="0"/>
              <a:t> Rx ± steroids on seizure outcome and radiologic resolution in SCG.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the optimal choice of and duration of AED treatment.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the appropriate timing and modality for follow-up imaging.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Medline and Cochrane Central Register were searched with search terms “solitary </a:t>
            </a:r>
            <a:r>
              <a:rPr lang="en-US" dirty="0" err="1" smtClean="0"/>
              <a:t>cysticercus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” or “single lesion” and “</a:t>
            </a:r>
            <a:r>
              <a:rPr lang="en-US" dirty="0" err="1" smtClean="0"/>
              <a:t>neurocysticercosis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Level of evidence &amp; strength of recommendations were graded according to standard criteria.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Natural history of SCG.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be studied under 2 aspects: </a:t>
            </a:r>
          </a:p>
          <a:p>
            <a:pPr marL="514350" indent="-514350">
              <a:buAutoNum type="arabicParenR"/>
            </a:pPr>
            <a:r>
              <a:rPr lang="en-US" dirty="0" smtClean="0"/>
              <a:t>radiologic resolution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seizure outcome.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http://sctimst.ker.nic.in:2000/WorldClient.dll/ruchir%201.jpg?Session=NVWWODW&amp;View=Attachment&amp;Part=2.0&amp;Filename=ruchir%2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305799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Radiologic resolution.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those studies that included pts soon after their 1</a:t>
            </a:r>
            <a:r>
              <a:rPr lang="en-US" baseline="30000" dirty="0" smtClean="0"/>
              <a:t>st</a:t>
            </a:r>
            <a:r>
              <a:rPr lang="en-US" dirty="0" smtClean="0"/>
              <a:t>  seizure were analyzed.</a:t>
            </a:r>
          </a:p>
          <a:p>
            <a:endParaRPr lang="en-US" dirty="0" smtClean="0"/>
          </a:p>
          <a:p>
            <a:r>
              <a:rPr lang="en-US" dirty="0" smtClean="0"/>
              <a:t>natural history of SCG takes one of the following paths: </a:t>
            </a:r>
          </a:p>
          <a:p>
            <a:pPr>
              <a:buNone/>
            </a:pPr>
            <a:r>
              <a:rPr lang="en-US" dirty="0" smtClean="0"/>
              <a:t>1) the lesion could completely resolve or</a:t>
            </a:r>
          </a:p>
          <a:p>
            <a:pPr>
              <a:buNone/>
            </a:pPr>
            <a:r>
              <a:rPr lang="en-US" dirty="0" smtClean="0"/>
              <a:t>2) the lesion could resolve by leaving a punctuate </a:t>
            </a:r>
            <a:r>
              <a:rPr lang="en-US" dirty="0" err="1" smtClean="0"/>
              <a:t>calcific</a:t>
            </a:r>
            <a:r>
              <a:rPr lang="en-US" dirty="0" smtClean="0"/>
              <a:t> residue.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883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8229600" y="2667000"/>
            <a:ext cx="533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29000" y="3124200"/>
            <a:ext cx="2057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3810000"/>
            <a:ext cx="426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3057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Seizure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Dichotomized into </a:t>
            </a:r>
          </a:p>
          <a:p>
            <a:pPr>
              <a:buNone/>
            </a:pPr>
            <a:r>
              <a:rPr lang="en-US" dirty="0" smtClean="0"/>
              <a:t>1) those seizures that recurred while the </a:t>
            </a:r>
            <a:r>
              <a:rPr lang="en-US" dirty="0" err="1" smtClean="0"/>
              <a:t>granuloma</a:t>
            </a:r>
            <a:r>
              <a:rPr lang="en-US" dirty="0" smtClean="0"/>
              <a:t> was actively degenerating</a:t>
            </a:r>
          </a:p>
          <a:p>
            <a:pPr>
              <a:buNone/>
            </a:pPr>
            <a:r>
              <a:rPr lang="en-US" dirty="0" smtClean="0"/>
              <a:t>2) those that recurred following resolution of the </a:t>
            </a:r>
            <a:r>
              <a:rPr lang="en-US" dirty="0" err="1" smtClean="0"/>
              <a:t>granuloma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natural history of seizure outcome was determined from </a:t>
            </a:r>
            <a:r>
              <a:rPr lang="en-US" dirty="0" smtClean="0">
                <a:solidFill>
                  <a:schemeClr val="accent6"/>
                </a:solidFill>
              </a:rPr>
              <a:t>data of control arms </a:t>
            </a:r>
            <a:r>
              <a:rPr lang="en-US" dirty="0" smtClean="0"/>
              <a:t>of the several RCTs (no intervention other than AEDs) in SCG.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Seizure recurrence in actively degenerating </a:t>
            </a:r>
            <a:r>
              <a:rPr lang="en-US" dirty="0" err="1" smtClean="0"/>
              <a:t>granuloma</a:t>
            </a:r>
            <a:r>
              <a:rPr lang="en-US" dirty="0" smtClean="0"/>
              <a:t> was </a:t>
            </a:r>
            <a:r>
              <a:rPr lang="en-US" dirty="0" smtClean="0">
                <a:solidFill>
                  <a:schemeClr val="accent6"/>
                </a:solidFill>
              </a:rPr>
              <a:t>13%–48% (while on AEDs for 6–15 months).        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6"/>
                </a:solidFill>
              </a:rPr>
              <a:t>    </a:t>
            </a:r>
            <a:r>
              <a:rPr lang="en-US" sz="2200" dirty="0" err="1" smtClean="0">
                <a:solidFill>
                  <a:schemeClr val="accent6"/>
                </a:solidFill>
              </a:rPr>
              <a:t>Garg</a:t>
            </a:r>
            <a:r>
              <a:rPr lang="en-US" sz="2200" dirty="0" smtClean="0">
                <a:solidFill>
                  <a:schemeClr val="accent6"/>
                </a:solidFill>
              </a:rPr>
              <a:t> et al., J Infect 2006,       Mall et al., </a:t>
            </a:r>
            <a:r>
              <a:rPr lang="en-US" sz="2200" dirty="0" err="1" smtClean="0">
                <a:solidFill>
                  <a:schemeClr val="accent6"/>
                </a:solidFill>
              </a:rPr>
              <a:t>Epilepsia</a:t>
            </a:r>
            <a:r>
              <a:rPr lang="en-US" sz="2200" dirty="0" smtClean="0">
                <a:solidFill>
                  <a:schemeClr val="accent6"/>
                </a:solidFill>
              </a:rPr>
              <a:t> 2003, </a:t>
            </a:r>
            <a:r>
              <a:rPr lang="en-US" sz="2200" dirty="0" err="1" smtClean="0">
                <a:solidFill>
                  <a:schemeClr val="accent6"/>
                </a:solidFill>
              </a:rPr>
              <a:t>Prakash</a:t>
            </a:r>
            <a:r>
              <a:rPr lang="en-US" sz="2200" dirty="0" smtClean="0">
                <a:solidFill>
                  <a:schemeClr val="accent6"/>
                </a:solidFill>
              </a:rPr>
              <a:t> et al., Seizure 2006. </a:t>
            </a:r>
          </a:p>
          <a:p>
            <a:r>
              <a:rPr lang="en-US" dirty="0" smtClean="0"/>
              <a:t>On the other hand, in a prospective, observational study (n=185)with a mean f/u period 66 months, incidence of seizure recurrence following resolution of the </a:t>
            </a:r>
            <a:r>
              <a:rPr lang="en-US" dirty="0" err="1" smtClean="0"/>
              <a:t>granuloma</a:t>
            </a:r>
            <a:r>
              <a:rPr lang="en-US" dirty="0" smtClean="0"/>
              <a:t> was </a:t>
            </a:r>
            <a:r>
              <a:rPr lang="en-US" dirty="0" smtClean="0">
                <a:solidFill>
                  <a:schemeClr val="accent6"/>
                </a:solidFill>
              </a:rPr>
              <a:t>15%.                                     </a:t>
            </a:r>
            <a:r>
              <a:rPr lang="en-US" sz="2200" i="1" dirty="0" err="1" smtClean="0">
                <a:solidFill>
                  <a:schemeClr val="accent6"/>
                </a:solidFill>
              </a:rPr>
              <a:t>Rajshekhar</a:t>
            </a:r>
            <a:r>
              <a:rPr lang="en-US" sz="2200" i="1" dirty="0" smtClean="0">
                <a:solidFill>
                  <a:schemeClr val="accent6"/>
                </a:solidFill>
              </a:rPr>
              <a:t> et al., Neurology 2004.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majority of SCGs resolve by 1 year.</a:t>
            </a:r>
          </a:p>
          <a:p>
            <a:r>
              <a:rPr lang="en-US" dirty="0" smtClean="0"/>
              <a:t>The natural history of SCG may take one of the following paths: </a:t>
            </a:r>
          </a:p>
          <a:p>
            <a:pPr>
              <a:buNone/>
            </a:pPr>
            <a:r>
              <a:rPr lang="en-US" dirty="0" smtClean="0"/>
              <a:t>1) the lesion may completely resolve or</a:t>
            </a:r>
          </a:p>
          <a:p>
            <a:pPr>
              <a:buNone/>
            </a:pPr>
            <a:r>
              <a:rPr lang="en-US" dirty="0" smtClean="0"/>
              <a:t>2) the lesion may calcify. </a:t>
            </a:r>
          </a:p>
          <a:p>
            <a:endParaRPr lang="en-US" dirty="0" smtClean="0"/>
          </a:p>
          <a:p>
            <a:r>
              <a:rPr lang="en-US" dirty="0" smtClean="0"/>
              <a:t>The risk of seizure recurrence is high as long as the </a:t>
            </a:r>
            <a:r>
              <a:rPr lang="en-US" dirty="0" err="1" smtClean="0"/>
              <a:t>granuloma</a:t>
            </a:r>
            <a:r>
              <a:rPr lang="en-US" dirty="0" smtClean="0"/>
              <a:t> is visible on imaging as an enhancing lesion (level of evidence: Class IV)</a:t>
            </a:r>
          </a:p>
          <a:p>
            <a:r>
              <a:rPr lang="en-US" dirty="0" smtClean="0"/>
              <a:t>Seizure outcome improves following resolution of SCG (level of evidence: Class IV).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Investigative workup of SCG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Imaging. </a:t>
            </a:r>
            <a:r>
              <a:rPr lang="en-US" dirty="0" smtClean="0"/>
              <a:t>The initial imaging may be contrast CT / MRI.</a:t>
            </a:r>
          </a:p>
          <a:p>
            <a:r>
              <a:rPr lang="en-US" dirty="0" smtClean="0"/>
              <a:t>Two head-to-head comparison studies of CT </a:t>
            </a:r>
            <a:r>
              <a:rPr lang="en-US" dirty="0" err="1" smtClean="0"/>
              <a:t>vs</a:t>
            </a:r>
            <a:r>
              <a:rPr lang="en-US" dirty="0" smtClean="0"/>
              <a:t> MRI are available; however, </a:t>
            </a:r>
            <a:r>
              <a:rPr lang="en-US" dirty="0" smtClean="0">
                <a:solidFill>
                  <a:schemeClr val="accent6"/>
                </a:solidFill>
              </a:rPr>
              <a:t>these studies were performed on highly selected populations and the MRI techniques used were suboptimal.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de Souza et al., J </a:t>
            </a:r>
            <a:r>
              <a:rPr lang="en-US" sz="2000" dirty="0" err="1" smtClean="0">
                <a:solidFill>
                  <a:schemeClr val="accent6"/>
                </a:solidFill>
              </a:rPr>
              <a:t>Neurol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Sci</a:t>
            </a:r>
            <a:r>
              <a:rPr lang="en-US" sz="2000" dirty="0" smtClean="0">
                <a:solidFill>
                  <a:schemeClr val="accent6"/>
                </a:solidFill>
              </a:rPr>
              <a:t> 2009; </a:t>
            </a:r>
            <a:r>
              <a:rPr lang="en-US" sz="2000" dirty="0" err="1" smtClean="0">
                <a:solidFill>
                  <a:schemeClr val="accent6"/>
                </a:solidFill>
              </a:rPr>
              <a:t>Rajshekhar</a:t>
            </a:r>
            <a:r>
              <a:rPr lang="en-US" sz="2000" dirty="0" smtClean="0">
                <a:solidFill>
                  <a:schemeClr val="accent6"/>
                </a:solidFill>
              </a:rPr>
              <a:t> et al., </a:t>
            </a:r>
            <a:r>
              <a:rPr lang="en-US" sz="2000" dirty="0" err="1" smtClean="0">
                <a:solidFill>
                  <a:schemeClr val="accent6"/>
                </a:solidFill>
              </a:rPr>
              <a:t>Neuroradiology</a:t>
            </a:r>
            <a:r>
              <a:rPr lang="en-US" sz="2000" dirty="0" smtClean="0">
                <a:solidFill>
                  <a:schemeClr val="accent6"/>
                </a:solidFill>
              </a:rPr>
              <a:t> 1996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these studies, MRI was not found to be superior to CT (level of evidence: Class II).</a:t>
            </a:r>
          </a:p>
          <a:p>
            <a:r>
              <a:rPr lang="en-US" b="1" i="1" dirty="0" smtClean="0"/>
              <a:t>Recommendation. </a:t>
            </a:r>
            <a:r>
              <a:rPr lang="en-US" dirty="0" smtClean="0"/>
              <a:t>Once CT shows a single enhancing lesion consistent with a diagnosis of SCG, further evaluation with MRI may not be required (strength of recommendation: C).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/>
              <a:t>Immunologic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</a:t>
            </a:r>
            <a:r>
              <a:rPr lang="en-US" i="1" dirty="0" smtClean="0">
                <a:solidFill>
                  <a:schemeClr val="accent6"/>
                </a:solidFill>
              </a:rPr>
              <a:t>enzyme-linked </a:t>
            </a:r>
            <a:r>
              <a:rPr lang="en-US" i="1" dirty="0" err="1" smtClean="0">
                <a:solidFill>
                  <a:schemeClr val="accent6"/>
                </a:solidFill>
              </a:rPr>
              <a:t>immunoelectrotransfer</a:t>
            </a:r>
            <a:r>
              <a:rPr lang="en-US" i="1" dirty="0" smtClean="0">
                <a:solidFill>
                  <a:schemeClr val="accent6"/>
                </a:solidFill>
              </a:rPr>
              <a:t> blot (EITB) </a:t>
            </a:r>
            <a:r>
              <a:rPr lang="en-US" dirty="0" smtClean="0"/>
              <a:t>assay is the standard serologic diagnostic evaluation (100% sensitive and 99% specific  in multiple NCC).</a:t>
            </a:r>
          </a:p>
          <a:p>
            <a:r>
              <a:rPr lang="en-US" dirty="0" smtClean="0"/>
              <a:t>However, in hospital-based series of SCG, the yield of EITB was  lower, i.e., </a:t>
            </a:r>
            <a:r>
              <a:rPr lang="en-US" dirty="0" smtClean="0">
                <a:solidFill>
                  <a:schemeClr val="accent6"/>
                </a:solidFill>
              </a:rPr>
              <a:t>20%– 80% </a:t>
            </a:r>
            <a:r>
              <a:rPr lang="en-US" dirty="0" smtClean="0"/>
              <a:t>(level of evidence: III).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                         Singh G et al., JAPI 1999, </a:t>
            </a:r>
            <a:r>
              <a:rPr lang="en-US" sz="2000" dirty="0" err="1" smtClean="0">
                <a:solidFill>
                  <a:schemeClr val="accent6"/>
                </a:solidFill>
              </a:rPr>
              <a:t>Rajshekhar</a:t>
            </a:r>
            <a:r>
              <a:rPr lang="en-US" sz="2000" dirty="0" smtClean="0">
                <a:solidFill>
                  <a:schemeClr val="accent6"/>
                </a:solidFill>
              </a:rPr>
              <a:t> V et al., JNNP 1991.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published studies of EITB in CSF in cases of SCG are available.</a:t>
            </a:r>
          </a:p>
          <a:p>
            <a:r>
              <a:rPr lang="en-US" dirty="0" smtClean="0"/>
              <a:t>A practical limitation is that EITB is not widely available in many parts of the world where </a:t>
            </a:r>
            <a:r>
              <a:rPr lang="en-US" dirty="0" err="1" smtClean="0"/>
              <a:t>cysticercosis</a:t>
            </a:r>
            <a:r>
              <a:rPr lang="en-US" dirty="0" smtClean="0"/>
              <a:t> is endemic.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Widely prevalent in low- and middle income countries of the world like </a:t>
            </a:r>
            <a:r>
              <a:rPr lang="en-US" i="1" dirty="0" smtClean="0">
                <a:solidFill>
                  <a:schemeClr val="accent6"/>
                </a:solidFill>
              </a:rPr>
              <a:t>India, China, sub-Saharan Africa, and Central and South America.</a:t>
            </a:r>
          </a:p>
          <a:p>
            <a:r>
              <a:rPr lang="en-US" dirty="0" smtClean="0"/>
              <a:t>Emerging importance in many high-income countries (e.g., US) due to migration.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Recommendation. </a:t>
            </a:r>
          </a:p>
          <a:p>
            <a:r>
              <a:rPr lang="en-US" dirty="0" smtClean="0"/>
              <a:t>Where available, the EITB may be performed on serum in order to establish exposure to </a:t>
            </a:r>
            <a:r>
              <a:rPr lang="en-US" i="1" dirty="0" smtClean="0"/>
              <a:t>T </a:t>
            </a:r>
            <a:r>
              <a:rPr lang="en-US" i="1" dirty="0" err="1" smtClean="0"/>
              <a:t>solium</a:t>
            </a:r>
            <a:r>
              <a:rPr lang="en-US" i="1" dirty="0" smtClean="0"/>
              <a:t> in individuals with SCG </a:t>
            </a:r>
            <a:r>
              <a:rPr lang="en-US" dirty="0" smtClean="0"/>
              <a:t>(strength of recommendation: C).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386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/>
              <a:t>Antihelminthic</a:t>
            </a:r>
            <a:r>
              <a:rPr lang="en-US" sz="3600" b="1" dirty="0" smtClean="0"/>
              <a:t> Rx of SCG:</a:t>
            </a:r>
            <a:br>
              <a:rPr lang="en-US" sz="3600" b="1" dirty="0" smtClean="0"/>
            </a:br>
            <a:r>
              <a:rPr lang="en-US" sz="3600" b="1" i="1" dirty="0" smtClean="0"/>
              <a:t>Overview of RCTs and meta-analysis.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4724400"/>
            <a:ext cx="1524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 Souza et al., 2009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029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Gogia</a:t>
            </a:r>
            <a:r>
              <a:rPr lang="en-US" sz="1200" dirty="0" smtClean="0"/>
              <a:t> et al., 2003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52400" y="54102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Kalra</a:t>
            </a:r>
            <a:r>
              <a:rPr lang="en-US" sz="1200" dirty="0" smtClean="0"/>
              <a:t> et al., 2003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52400" y="5943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Padma</a:t>
            </a:r>
            <a:r>
              <a:rPr lang="en-US" sz="1200" dirty="0" smtClean="0"/>
              <a:t> et al., 1994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52400" y="632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Baranwal</a:t>
            </a:r>
            <a:r>
              <a:rPr lang="en-US" sz="1200" dirty="0" smtClean="0"/>
              <a:t> et al., 1998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4038917"/>
          </a:xfrm>
        </p:spPr>
        <p:txBody>
          <a:bodyPr/>
          <a:lstStyle/>
          <a:p>
            <a:r>
              <a:rPr lang="en-US" dirty="0" smtClean="0"/>
              <a:t>Aim- to study the effect of </a:t>
            </a:r>
            <a:r>
              <a:rPr lang="en-US" dirty="0" err="1" smtClean="0"/>
              <a:t>cysticidal</a:t>
            </a:r>
            <a:r>
              <a:rPr lang="en-US" dirty="0" smtClean="0"/>
              <a:t> drugs on imaging and clinical outcomes of pts with NCC (1-2 lesions).</a:t>
            </a:r>
          </a:p>
          <a:p>
            <a:r>
              <a:rPr lang="en-US" dirty="0" smtClean="0"/>
              <a:t>11 trials included.</a:t>
            </a:r>
          </a:p>
          <a:p>
            <a:r>
              <a:rPr lang="en-US" dirty="0" smtClean="0"/>
              <a:t>Trials on enhancing lesions showed a lesion resolution favoring the use of </a:t>
            </a:r>
            <a:r>
              <a:rPr lang="en-US" dirty="0" err="1" smtClean="0"/>
              <a:t>cysticidal</a:t>
            </a:r>
            <a:r>
              <a:rPr lang="en-US" dirty="0" smtClean="0"/>
              <a:t> drugs </a:t>
            </a:r>
            <a:r>
              <a:rPr lang="sv-SE" dirty="0" smtClean="0"/>
              <a:t>(69% vs. 55%; </a:t>
            </a:r>
            <a:r>
              <a:rPr lang="sv-SE" i="1" dirty="0" smtClean="0"/>
              <a:t>P &lt; 0.006).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Meta-Analysis: </a:t>
            </a:r>
            <a:r>
              <a:rPr lang="en-US" sz="2800" b="1" dirty="0" err="1" smtClean="0"/>
              <a:t>Cysticidal</a:t>
            </a:r>
            <a:r>
              <a:rPr lang="en-US" sz="2800" b="1" dirty="0" smtClean="0"/>
              <a:t> Drugs for </a:t>
            </a:r>
            <a:r>
              <a:rPr lang="en-US" sz="2800" b="1" dirty="0" err="1" smtClean="0"/>
              <a:t>Neurocysticercosis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 err="1" smtClean="0"/>
              <a:t>Albendazole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Praziquantel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648200" y="1524000"/>
            <a:ext cx="426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Oscar et al., Ann Intern Med, 2006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for seizure recurrence was lower after </a:t>
            </a:r>
            <a:r>
              <a:rPr lang="en-US" dirty="0" err="1" smtClean="0"/>
              <a:t>cysticidal</a:t>
            </a:r>
            <a:r>
              <a:rPr lang="en-US" dirty="0" smtClean="0"/>
              <a:t> treatment. (14% vs. 37%; </a:t>
            </a:r>
            <a:r>
              <a:rPr lang="en-US" i="1" dirty="0" smtClean="0"/>
              <a:t>P &lt; 0.001). </a:t>
            </a:r>
          </a:p>
          <a:p>
            <a:r>
              <a:rPr lang="en-US" dirty="0" smtClean="0"/>
              <a:t>One trial reported 67% reduction in the rate of generalized seizures with Rx (</a:t>
            </a:r>
            <a:r>
              <a:rPr lang="en-US" i="1" dirty="0" smtClean="0"/>
              <a:t>P &lt; 0.006).                                    </a:t>
            </a:r>
            <a:r>
              <a:rPr lang="en-US" sz="2000" i="1" dirty="0" smtClean="0">
                <a:solidFill>
                  <a:schemeClr val="accent6"/>
                </a:solidFill>
              </a:rPr>
              <a:t>Garcia et al., NEJM 2004.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Dose, duration, and side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All trials used </a:t>
            </a:r>
            <a:r>
              <a:rPr lang="en-US" dirty="0" err="1" smtClean="0"/>
              <a:t>albendazole</a:t>
            </a:r>
            <a:r>
              <a:rPr lang="en-US" dirty="0" smtClean="0"/>
              <a:t> in dose of 15 mg/kg/daily in 2–3 divided doses.</a:t>
            </a:r>
          </a:p>
          <a:p>
            <a:endParaRPr lang="en-US" dirty="0" smtClean="0"/>
          </a:p>
          <a:p>
            <a:r>
              <a:rPr lang="en-US" dirty="0" smtClean="0"/>
              <a:t>However, the duration of treatment was quite variable (1–4 weeks).</a:t>
            </a:r>
            <a:endParaRPr lang="en-US" sz="2200" i="1" dirty="0" smtClean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Albendazole</a:t>
            </a:r>
            <a:r>
              <a:rPr lang="en-US" dirty="0" smtClean="0"/>
              <a:t> was well tolerated in most studies, however, adverse </a:t>
            </a:r>
            <a:r>
              <a:rPr lang="en-US" dirty="0" err="1" smtClean="0"/>
              <a:t>eff</a:t>
            </a:r>
            <a:r>
              <a:rPr lang="en-US" dirty="0" smtClean="0"/>
              <a:t> like headache, vomiting &amp; recurrence of seizures were reported in 35%. </a:t>
            </a:r>
          </a:p>
          <a:p>
            <a:pPr>
              <a:buNone/>
            </a:pPr>
            <a:r>
              <a:rPr lang="en-US" sz="2000" i="1" dirty="0" smtClean="0">
                <a:solidFill>
                  <a:schemeClr val="accent6"/>
                </a:solidFill>
              </a:rPr>
              <a:t>                                                         </a:t>
            </a:r>
            <a:r>
              <a:rPr lang="en-US" sz="2000" i="1" dirty="0" err="1" smtClean="0">
                <a:solidFill>
                  <a:schemeClr val="accent6"/>
                </a:solidFill>
              </a:rPr>
              <a:t>Rajshekhar</a:t>
            </a:r>
            <a:r>
              <a:rPr lang="en-US" sz="2000" i="1" dirty="0" smtClean="0">
                <a:solidFill>
                  <a:schemeClr val="accent6"/>
                </a:solidFill>
              </a:rPr>
              <a:t> V., </a:t>
            </a:r>
            <a:r>
              <a:rPr lang="en-US" sz="2000" i="1" dirty="0" err="1" smtClean="0">
                <a:solidFill>
                  <a:schemeClr val="accent6"/>
                </a:solidFill>
              </a:rPr>
              <a:t>Acta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Neurol</a:t>
            </a:r>
            <a:r>
              <a:rPr lang="en-US" sz="2000" i="1" dirty="0" smtClean="0">
                <a:solidFill>
                  <a:schemeClr val="accent6"/>
                </a:solidFill>
              </a:rPr>
              <a:t> Scand 1998</a:t>
            </a:r>
            <a:endParaRPr lang="en-US" sz="2000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/>
              <a:t>Statement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possible beneficial effect of </a:t>
            </a:r>
            <a:r>
              <a:rPr lang="en-US" dirty="0" err="1" smtClean="0"/>
              <a:t>albendazole</a:t>
            </a:r>
            <a:r>
              <a:rPr lang="en-US" dirty="0" smtClean="0"/>
              <a:t> in form of improved resolution rates of the </a:t>
            </a:r>
            <a:r>
              <a:rPr lang="en-US" dirty="0" err="1" smtClean="0"/>
              <a:t>granuloma</a:t>
            </a:r>
            <a:r>
              <a:rPr lang="en-US" dirty="0" smtClean="0"/>
              <a:t> and better seizure control (level of evidence: Class II).</a:t>
            </a:r>
          </a:p>
          <a:p>
            <a:r>
              <a:rPr lang="en-US" dirty="0" smtClean="0"/>
              <a:t>However, the size of these effects appears to be modest.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absence of large well organized RCTs a short course (1–2 weeks) of </a:t>
            </a:r>
            <a:r>
              <a:rPr lang="en-US" dirty="0" err="1" smtClean="0"/>
              <a:t>albendazole</a:t>
            </a:r>
            <a:r>
              <a:rPr lang="en-US" dirty="0" smtClean="0"/>
              <a:t> (±corticosteroids) may be prescribed soon after presentation, i.e., the 1</a:t>
            </a:r>
            <a:r>
              <a:rPr lang="en-US" baseline="30000" dirty="0" smtClean="0"/>
              <a:t>st</a:t>
            </a:r>
            <a:r>
              <a:rPr lang="en-US" dirty="0" smtClean="0"/>
              <a:t>  seizure (strength of recommendation: A).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1806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Role of corticosteroids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899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1"/>
            <a:ext cx="89916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38862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Garg</a:t>
            </a:r>
            <a:r>
              <a:rPr lang="en-US" dirty="0" smtClean="0"/>
              <a:t> et al., 2006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4196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Mall et al., 2003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9530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Prakash</a:t>
            </a:r>
            <a:r>
              <a:rPr lang="en-US" dirty="0" smtClean="0"/>
              <a:t> et al., 2006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864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Kishore</a:t>
            </a:r>
            <a:r>
              <a:rPr lang="en-US" dirty="0" smtClean="0"/>
              <a:t> et al., 2007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960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Singla</a:t>
            </a:r>
            <a:r>
              <a:rPr lang="en-US" dirty="0" smtClean="0"/>
              <a:t> M., 2009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Statement and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absence of large RCTs definite recommendations regarding the use of </a:t>
            </a:r>
            <a:r>
              <a:rPr lang="en-US" b="1" i="1" dirty="0" smtClean="0"/>
              <a:t>corticosteroids alone </a:t>
            </a:r>
            <a:r>
              <a:rPr lang="en-US" dirty="0" smtClean="0"/>
              <a:t>in the management of SCG cannot be made (strength of recommendation: C).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Short-course of </a:t>
            </a:r>
            <a:r>
              <a:rPr lang="en-US" b="1" dirty="0" err="1" smtClean="0"/>
              <a:t>prednisolone</a:t>
            </a:r>
            <a:r>
              <a:rPr lang="en-US" b="1" dirty="0" smtClean="0"/>
              <a:t> in solitary </a:t>
            </a:r>
            <a:r>
              <a:rPr lang="en-US" b="1" dirty="0" err="1" smtClean="0"/>
              <a:t>cysticercus</a:t>
            </a:r>
            <a:r>
              <a:rPr lang="en-US" b="1" dirty="0" smtClean="0"/>
              <a:t> </a:t>
            </a:r>
            <a:r>
              <a:rPr lang="en-US" b="1" dirty="0" err="1" smtClean="0"/>
              <a:t>granuloma</a:t>
            </a:r>
            <a:r>
              <a:rPr lang="en-US" b="1" dirty="0" smtClean="0"/>
              <a:t>: A randomized, double-blind, placebo-controlled trial.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                   </a:t>
            </a:r>
            <a:r>
              <a:rPr lang="en-US" sz="2000" dirty="0" err="1" smtClean="0">
                <a:solidFill>
                  <a:schemeClr val="accent6"/>
                </a:solidFill>
              </a:rPr>
              <a:t>Singla</a:t>
            </a:r>
            <a:r>
              <a:rPr lang="en-US" sz="2000" dirty="0" smtClean="0">
                <a:solidFill>
                  <a:schemeClr val="accent6"/>
                </a:solidFill>
              </a:rPr>
              <a:t> et al., </a:t>
            </a:r>
            <a:r>
              <a:rPr lang="en-US" sz="2000" dirty="0" err="1" smtClean="0">
                <a:solidFill>
                  <a:schemeClr val="accent6"/>
                </a:solidFill>
              </a:rPr>
              <a:t>Epilepsia</a:t>
            </a:r>
            <a:r>
              <a:rPr lang="en-US" sz="2000" dirty="0" smtClean="0">
                <a:solidFill>
                  <a:schemeClr val="accent6"/>
                </a:solidFill>
              </a:rPr>
              <a:t> Jul 2011.</a:t>
            </a:r>
            <a:endParaRPr lang="en-US" sz="2000" b="1" dirty="0" smtClean="0"/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                                                                                                  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dirty="0" smtClean="0"/>
              <a:t>Study methods- 148 pts, new-onset </a:t>
            </a:r>
            <a:r>
              <a:rPr lang="en-US" dirty="0" err="1" smtClean="0"/>
              <a:t>sz</a:t>
            </a:r>
            <a:r>
              <a:rPr lang="en-US" dirty="0" smtClean="0"/>
              <a:t> (&lt;15 days duration) with SCG.</a:t>
            </a:r>
          </a:p>
          <a:p>
            <a:pPr>
              <a:buNone/>
            </a:pPr>
            <a:r>
              <a:rPr lang="en-US" dirty="0" err="1" smtClean="0"/>
              <a:t>Prednisolone</a:t>
            </a:r>
            <a:r>
              <a:rPr lang="en-US" dirty="0" smtClean="0"/>
              <a:t> (40-60mg/d for 2weeks) or placebo in add to standard AED. </a:t>
            </a:r>
          </a:p>
          <a:p>
            <a:pPr>
              <a:buNone/>
            </a:pPr>
            <a:r>
              <a:rPr lang="en-US" dirty="0" smtClean="0"/>
              <a:t>CT at 3 mo &amp; MRI at 6 mo.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Results- no difference in  seizure recurrence during follow-up in  treatment (n=16, 21.9%) and control (n=19, 25.33%) groups (p =0.7). </a:t>
            </a:r>
          </a:p>
          <a:p>
            <a:pPr>
              <a:buNone/>
            </a:pPr>
            <a:r>
              <a:rPr lang="en-US" dirty="0" smtClean="0"/>
              <a:t>However, generalized seizures occurred in a significantly lesser proportion in the treatment group (p=0.015). </a:t>
            </a:r>
          </a:p>
          <a:p>
            <a:pPr>
              <a:buNone/>
            </a:pPr>
            <a:r>
              <a:rPr lang="en-US" dirty="0" smtClean="0"/>
              <a:t>No significant differences in the proportion of subjects with complete resolution on rpt CT/MRI.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b="1" i="1" dirty="0" smtClean="0"/>
              <a:t>Duration of AED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 open-labeled trials compared short duration (6 months) </a:t>
            </a:r>
            <a:r>
              <a:rPr lang="en-US" dirty="0" err="1" smtClean="0"/>
              <a:t>vs</a:t>
            </a:r>
            <a:r>
              <a:rPr lang="en-US" dirty="0" smtClean="0"/>
              <a:t> longer duration (12–24 months) in individuals with SCG and seizures.</a:t>
            </a:r>
          </a:p>
          <a:p>
            <a:r>
              <a:rPr lang="en-US" dirty="0" smtClean="0"/>
              <a:t> No benefit of the longer-duration AED administration in individuals in whom the SCG had resolved. </a:t>
            </a:r>
          </a:p>
          <a:p>
            <a:r>
              <a:rPr lang="en-US" dirty="0" smtClean="0"/>
              <a:t>However,  Increased risk of seizures with early withdrawal of AEDs in whom the </a:t>
            </a:r>
            <a:r>
              <a:rPr lang="en-US" dirty="0" err="1" smtClean="0"/>
              <a:t>granuloma</a:t>
            </a:r>
            <a:r>
              <a:rPr lang="en-US" dirty="0" smtClean="0"/>
              <a:t> resolved leaving behind a </a:t>
            </a:r>
            <a:r>
              <a:rPr lang="en-US" dirty="0" err="1" smtClean="0"/>
              <a:t>calcific</a:t>
            </a:r>
            <a:r>
              <a:rPr lang="en-US" dirty="0" smtClean="0"/>
              <a:t> residue.</a:t>
            </a:r>
          </a:p>
          <a:p>
            <a:pPr>
              <a:buNone/>
            </a:pPr>
            <a:endParaRPr lang="en-US" sz="2400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accent6"/>
                </a:solidFill>
              </a:rPr>
              <a:t>Verma</a:t>
            </a:r>
            <a:r>
              <a:rPr lang="en-US" sz="2400" dirty="0" smtClean="0">
                <a:solidFill>
                  <a:schemeClr val="accent6"/>
                </a:solidFill>
              </a:rPr>
              <a:t> et al., </a:t>
            </a:r>
            <a:r>
              <a:rPr lang="en-US" sz="2400" dirty="0" err="1" smtClean="0">
                <a:solidFill>
                  <a:schemeClr val="accent6"/>
                </a:solidFill>
              </a:rPr>
              <a:t>Acta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Neurol</a:t>
            </a:r>
            <a:r>
              <a:rPr lang="en-US" sz="2400" dirty="0" smtClean="0">
                <a:solidFill>
                  <a:schemeClr val="accent6"/>
                </a:solidFill>
              </a:rPr>
              <a:t> Scand 2006; </a:t>
            </a:r>
            <a:r>
              <a:rPr lang="en-US" sz="2400" dirty="0" err="1" smtClean="0">
                <a:solidFill>
                  <a:schemeClr val="accent6"/>
                </a:solidFill>
              </a:rPr>
              <a:t>Thussu</a:t>
            </a:r>
            <a:r>
              <a:rPr lang="en-US" sz="2400" dirty="0" smtClean="0">
                <a:solidFill>
                  <a:schemeClr val="accent6"/>
                </a:solidFill>
              </a:rPr>
              <a:t> et al., </a:t>
            </a:r>
            <a:r>
              <a:rPr lang="en-US" sz="2400" dirty="0" err="1" smtClean="0">
                <a:solidFill>
                  <a:schemeClr val="accent6"/>
                </a:solidFill>
              </a:rPr>
              <a:t>Neurol</a:t>
            </a:r>
            <a:r>
              <a:rPr lang="en-US" sz="2400" dirty="0" smtClean="0">
                <a:solidFill>
                  <a:schemeClr val="accent6"/>
                </a:solidFill>
              </a:rPr>
              <a:t> India 2002; Gupta et al., </a:t>
            </a:r>
            <a:r>
              <a:rPr lang="en-US" sz="2400" dirty="0" err="1" smtClean="0">
                <a:solidFill>
                  <a:schemeClr val="accent6"/>
                </a:solidFill>
              </a:rPr>
              <a:t>Neurol</a:t>
            </a:r>
            <a:r>
              <a:rPr lang="en-US" sz="2400" dirty="0" smtClean="0">
                <a:solidFill>
                  <a:schemeClr val="accent6"/>
                </a:solidFill>
              </a:rPr>
              <a:t> India 2002.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appropriate to continue AEDs till the </a:t>
            </a:r>
            <a:r>
              <a:rPr lang="en-US" dirty="0" err="1" smtClean="0"/>
              <a:t>granuloma</a:t>
            </a:r>
            <a:r>
              <a:rPr lang="en-US" dirty="0" smtClean="0"/>
              <a:t> is actively degenerating (i.e., appears as an enhancing lesion on imaging), (strength of recommendation  C).</a:t>
            </a:r>
          </a:p>
          <a:p>
            <a:r>
              <a:rPr lang="en-US" dirty="0" smtClean="0"/>
              <a:t>The long-term seizure outcome in pts with SCG is generally good (level of evidence: Class III).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 case of resolution with calcification, longer duration of AED should be considered (strength of recommendation: B).</a:t>
            </a:r>
            <a:r>
              <a:rPr lang="en-US" dirty="0"/>
              <a:t> </a:t>
            </a:r>
            <a:r>
              <a:rPr lang="en-US" dirty="0" smtClean="0"/>
              <a:t>But “how long” is unclear.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/>
              <a:t>Choice of AEDs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Single, small, open label trial (</a:t>
            </a:r>
            <a:r>
              <a:rPr lang="en-US" dirty="0" err="1" smtClean="0"/>
              <a:t>clobazam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phenytoin</a:t>
            </a:r>
            <a:r>
              <a:rPr lang="en-US" dirty="0" smtClean="0"/>
              <a:t>). No other comparison studies of AEDs.</a:t>
            </a:r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sz="2000" dirty="0" err="1" smtClean="0">
                <a:solidFill>
                  <a:schemeClr val="accent6"/>
                </a:solidFill>
              </a:rPr>
              <a:t>Kaushal</a:t>
            </a:r>
            <a:r>
              <a:rPr lang="en-US" sz="2000" dirty="0" smtClean="0">
                <a:solidFill>
                  <a:schemeClr val="accent6"/>
                </a:solidFill>
              </a:rPr>
              <a:t> et al., </a:t>
            </a:r>
            <a:r>
              <a:rPr lang="en-US" sz="2000" dirty="0" err="1" smtClean="0">
                <a:solidFill>
                  <a:schemeClr val="accent6"/>
                </a:solidFill>
              </a:rPr>
              <a:t>Neurol</a:t>
            </a:r>
            <a:r>
              <a:rPr lang="en-US" sz="2000" dirty="0" smtClean="0">
                <a:solidFill>
                  <a:schemeClr val="accent6"/>
                </a:solidFill>
              </a:rPr>
              <a:t> India 2006</a:t>
            </a:r>
            <a:r>
              <a:rPr lang="en-US" sz="24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en-US" dirty="0" smtClean="0"/>
              <a:t>Both DPH &amp; CBZ </a:t>
            </a:r>
            <a:r>
              <a:rPr lang="en-US" dirty="0" smtClean="0">
                <a:latin typeface="AGaramond-Regular"/>
              </a:rPr>
              <a:t>↑</a:t>
            </a:r>
            <a:r>
              <a:rPr lang="en-US" dirty="0" smtClean="0"/>
              <a:t> the metabolism of </a:t>
            </a:r>
            <a:r>
              <a:rPr lang="en-US" dirty="0" err="1" smtClean="0"/>
              <a:t>praziquantel</a:t>
            </a:r>
            <a:r>
              <a:rPr lang="en-US" dirty="0" smtClean="0"/>
              <a:t> and </a:t>
            </a:r>
            <a:r>
              <a:rPr lang="en-US" dirty="0" err="1" smtClean="0"/>
              <a:t>albendazole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reported experience with newer AEDs in the treatment of seizures associated with SCG.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AED might be used for much of the treatment period in SCG. </a:t>
            </a:r>
          </a:p>
          <a:p>
            <a:r>
              <a:rPr lang="en-US" dirty="0" smtClean="0"/>
              <a:t>A newer, non-enzyme-inducing AED might be considered for the time the </a:t>
            </a:r>
            <a:r>
              <a:rPr lang="en-US" dirty="0" err="1" smtClean="0"/>
              <a:t>antihelminthic</a:t>
            </a:r>
            <a:r>
              <a:rPr lang="en-US" dirty="0" smtClean="0"/>
              <a:t> treatment is administered (strength of recommendation: C).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smtClean="0"/>
              <a:t>Appropriate timing and modality of follow-up imaging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head to head comparison studies of CT </a:t>
            </a:r>
            <a:r>
              <a:rPr lang="en-US" dirty="0" err="1" smtClean="0"/>
              <a:t>vs</a:t>
            </a:r>
            <a:r>
              <a:rPr lang="en-US" dirty="0" smtClean="0"/>
              <a:t> MRI for f/u purpose in SCG available.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371600"/>
            <a:ext cx="7467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46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observational f/u study based on MTR MRI demonstrated resolution with </a:t>
            </a:r>
            <a:r>
              <a:rPr lang="en-US" dirty="0" err="1" smtClean="0"/>
              <a:t>perilesional</a:t>
            </a:r>
            <a:r>
              <a:rPr lang="en-US" dirty="0" smtClean="0"/>
              <a:t> </a:t>
            </a:r>
            <a:r>
              <a:rPr lang="en-US" dirty="0" err="1" smtClean="0"/>
              <a:t>gliosis</a:t>
            </a:r>
            <a:r>
              <a:rPr lang="en-US" dirty="0" smtClean="0"/>
              <a:t> in a 20% of pts with SCG. </a:t>
            </a:r>
          </a:p>
          <a:p>
            <a:pPr>
              <a:buNone/>
            </a:pPr>
            <a:r>
              <a:rPr lang="en-US" dirty="0" smtClean="0"/>
              <a:t>                                       </a:t>
            </a:r>
            <a:r>
              <a:rPr lang="en-US" sz="2000" i="1" dirty="0" err="1" smtClean="0">
                <a:solidFill>
                  <a:schemeClr val="accent6"/>
                </a:solidFill>
              </a:rPr>
              <a:t>Pradhan</a:t>
            </a:r>
            <a:r>
              <a:rPr lang="en-US" sz="2000" i="1" dirty="0" smtClean="0">
                <a:solidFill>
                  <a:schemeClr val="accent6"/>
                </a:solidFill>
              </a:rPr>
              <a:t> S et al., Ann </a:t>
            </a:r>
            <a:r>
              <a:rPr lang="en-US" sz="2000" i="1" dirty="0" err="1" smtClean="0">
                <a:solidFill>
                  <a:schemeClr val="accent6"/>
                </a:solidFill>
              </a:rPr>
              <a:t>Neurol</a:t>
            </a:r>
            <a:r>
              <a:rPr lang="en-US" sz="2000" i="1" dirty="0" smtClean="0">
                <a:solidFill>
                  <a:schemeClr val="accent6"/>
                </a:solidFill>
              </a:rPr>
              <a:t> 2000.</a:t>
            </a:r>
          </a:p>
          <a:p>
            <a:r>
              <a:rPr lang="en-US" dirty="0" smtClean="0"/>
              <a:t>Occurrence of </a:t>
            </a:r>
            <a:r>
              <a:rPr lang="en-US" dirty="0" err="1" smtClean="0"/>
              <a:t>perilesional</a:t>
            </a:r>
            <a:r>
              <a:rPr lang="en-US" dirty="0" smtClean="0"/>
              <a:t> </a:t>
            </a:r>
            <a:r>
              <a:rPr lang="en-US" dirty="0" err="1" smtClean="0"/>
              <a:t>gliosis</a:t>
            </a:r>
            <a:r>
              <a:rPr lang="en-US" dirty="0" smtClean="0"/>
              <a:t> correlated with seizure recurrence in the follow-up period.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smtClean="0"/>
              <a:t>Recommendation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Follow-up imaging (either CECT / MRI) can be undertaken at 6 months. (strength of recommendation: C). </a:t>
            </a:r>
          </a:p>
          <a:p>
            <a:r>
              <a:rPr lang="en-US" dirty="0" smtClean="0"/>
              <a:t>However, earlier CT (at 3 months) to be considered to identify those lesions that enlarge, suggesting an alternative etiology (e.g., neoplasm, </a:t>
            </a:r>
            <a:r>
              <a:rPr lang="en-US" dirty="0" err="1" smtClean="0"/>
              <a:t>tuberculoma</a:t>
            </a:r>
            <a:r>
              <a:rPr lang="en-US" dirty="0" smtClean="0"/>
              <a:t>, or fungal </a:t>
            </a:r>
            <a:r>
              <a:rPr lang="en-US" dirty="0" err="1" smtClean="0"/>
              <a:t>granuloma</a:t>
            </a:r>
            <a:r>
              <a:rPr lang="en-US" dirty="0" smtClean="0"/>
              <a:t>) (strength of recommendation: C).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Vesicular stage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logical first step in formulating the diagnostic and therapeutic scheme is to accurately define SCG.</a:t>
            </a:r>
          </a:p>
          <a:p>
            <a:r>
              <a:rPr lang="en-US" dirty="0" smtClean="0"/>
              <a:t>In essence, the SCG represents a degenerating single cerebral </a:t>
            </a:r>
            <a:r>
              <a:rPr lang="en-US" dirty="0" err="1" smtClean="0"/>
              <a:t>cysticercus</a:t>
            </a:r>
            <a:r>
              <a:rPr lang="en-US" dirty="0" smtClean="0"/>
              <a:t> cyst.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scolex</a:t>
            </a:r>
            <a:r>
              <a:rPr lang="en-US" dirty="0" smtClean="0"/>
              <a:t> might or might not be identified upon imaging.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Hence, the observation of a single, ring- or disc-enhancing lesion on CT is highly suggestive of a SCG, provided the size criterion of &lt; 20 mm is strictly met (level of evidence: Class IV).</a:t>
            </a:r>
          </a:p>
          <a:p>
            <a:r>
              <a:rPr lang="en-US" dirty="0" smtClean="0"/>
              <a:t>Lesions &gt; 20 mm or conglomerate ring lesions does not denote SCG (level of evidence: Class IV).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a pathologic standpoint, </a:t>
            </a:r>
          </a:p>
          <a:p>
            <a:pPr>
              <a:buNone/>
            </a:pPr>
            <a:r>
              <a:rPr lang="en-US" dirty="0" smtClean="0"/>
              <a:t>   the lesions might represent either the </a:t>
            </a:r>
            <a:r>
              <a:rPr lang="en-US" b="1" i="1" dirty="0" smtClean="0"/>
              <a:t>colloidal or granular-nodular stage </a:t>
            </a:r>
            <a:r>
              <a:rPr lang="en-US" dirty="0" smtClean="0"/>
              <a:t>in the cycle of </a:t>
            </a:r>
            <a:r>
              <a:rPr lang="en-US" dirty="0" err="1" smtClean="0"/>
              <a:t>cysticerci</a:t>
            </a:r>
            <a:r>
              <a:rPr lang="en-US" dirty="0" smtClean="0"/>
              <a:t> as a </a:t>
            </a:r>
            <a:r>
              <a:rPr lang="en-US" dirty="0" err="1" smtClean="0"/>
              <a:t>clearcut</a:t>
            </a:r>
            <a:r>
              <a:rPr lang="en-US" dirty="0" smtClean="0"/>
              <a:t> differentiation between the 2 stages is  not possible upon imaging.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Investigative workup of SCG: </a:t>
            </a:r>
            <a:r>
              <a:rPr lang="en-US" b="1" i="1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MRI has few advantages like-</a:t>
            </a:r>
          </a:p>
          <a:p>
            <a:r>
              <a:rPr lang="en-US" dirty="0" smtClean="0"/>
              <a:t>better characterizes the pathologic stage (colloidal </a:t>
            </a:r>
            <a:r>
              <a:rPr lang="en-US" dirty="0" err="1" smtClean="0"/>
              <a:t>vs</a:t>
            </a:r>
            <a:r>
              <a:rPr lang="en-US" dirty="0" smtClean="0"/>
              <a:t> granular-nodular stage),</a:t>
            </a:r>
          </a:p>
          <a:p>
            <a:r>
              <a:rPr lang="en-US" dirty="0" smtClean="0"/>
              <a:t>identifies an eccentric nodule(or </a:t>
            </a:r>
            <a:r>
              <a:rPr lang="en-US" dirty="0" err="1" smtClean="0"/>
              <a:t>scolex</a:t>
            </a:r>
            <a:r>
              <a:rPr lang="en-US" dirty="0" smtClean="0"/>
              <a:t>),</a:t>
            </a:r>
          </a:p>
          <a:p>
            <a:r>
              <a:rPr lang="en-US" dirty="0" smtClean="0"/>
              <a:t>may reveal </a:t>
            </a:r>
            <a:r>
              <a:rPr lang="en-US" dirty="0" err="1" smtClean="0"/>
              <a:t>granulomas</a:t>
            </a:r>
            <a:r>
              <a:rPr lang="en-US" dirty="0" smtClean="0"/>
              <a:t> at sites that are obscured by bone artifacts (e.g., temporal location).</a:t>
            </a:r>
          </a:p>
          <a:p>
            <a:r>
              <a:rPr lang="en-US" dirty="0" smtClean="0"/>
              <a:t>Despite this, it rarely provides additional information that may impact Rx of SCG.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addition, there are limitations to performing MRI in resource-poor countries including the </a:t>
            </a:r>
            <a:r>
              <a:rPr lang="en-US" b="1" dirty="0" smtClean="0"/>
              <a:t>lack of widespread availability and the cost.</a:t>
            </a:r>
          </a:p>
          <a:p>
            <a:r>
              <a:rPr lang="en-US" dirty="0" smtClean="0"/>
              <a:t>Hence, the expert group accepts CECT as the initial imaging provided all criteria are met.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Caveat- In many resource-poor countries, the available CT scanners might be of the older generation and characterization of SCG on these scanners might be suboptimal.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1336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Antihelminthic</a:t>
            </a:r>
            <a:r>
              <a:rPr lang="en-US" b="1" dirty="0" smtClean="0"/>
              <a:t> treatment of SCG.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results of meta-analysis,  </a:t>
            </a:r>
            <a:r>
              <a:rPr lang="en-US" dirty="0" err="1" smtClean="0"/>
              <a:t>albendazole</a:t>
            </a:r>
            <a:r>
              <a:rPr lang="en-US" dirty="0" smtClean="0"/>
              <a:t> provides modest benefit in the form of improved rates of radiologic resolution and a reduction in the incidence of seizure recurrence.</a:t>
            </a:r>
          </a:p>
          <a:p>
            <a:r>
              <a:rPr lang="en-US" dirty="0" smtClean="0"/>
              <a:t>However, max f/u period was &lt; 1 year.</a:t>
            </a:r>
          </a:p>
          <a:p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Subgroup effects and covariates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possible that the effect of </a:t>
            </a:r>
            <a:r>
              <a:rPr lang="en-US" dirty="0" err="1" smtClean="0"/>
              <a:t>antihelminthic</a:t>
            </a:r>
            <a:r>
              <a:rPr lang="en-US" dirty="0" smtClean="0"/>
              <a:t> treatment on resolution of SCG may vary among different subgroups.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of subgroups include -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colloidal </a:t>
            </a:r>
            <a:r>
              <a:rPr lang="en-US" dirty="0" err="1" smtClean="0"/>
              <a:t>vs</a:t>
            </a:r>
            <a:r>
              <a:rPr lang="en-US" dirty="0" smtClean="0"/>
              <a:t> granular-nodular stage,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presence or absence of </a:t>
            </a:r>
            <a:r>
              <a:rPr lang="en-US" dirty="0" err="1" smtClean="0"/>
              <a:t>scolex</a:t>
            </a:r>
            <a:r>
              <a:rPr lang="en-US" dirty="0" smtClean="0"/>
              <a:t> on MRI,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disc </a:t>
            </a:r>
            <a:r>
              <a:rPr lang="en-US" dirty="0" err="1" smtClean="0"/>
              <a:t>vs</a:t>
            </a:r>
            <a:r>
              <a:rPr lang="en-US" dirty="0" smtClean="0"/>
              <a:t> ring pattern of enhancement on CT.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None of the studies have analyzed subgroup effects on the outcome parameters.</a:t>
            </a:r>
          </a:p>
          <a:p>
            <a:endParaRPr lang="en-US" dirty="0" smtClean="0"/>
          </a:p>
          <a:p>
            <a:r>
              <a:rPr lang="en-US" dirty="0" smtClean="0"/>
              <a:t>The effect of timing of therapeutic intervention in relation to duration of symptoms on outcome has not been studied.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matter of debate whether </a:t>
            </a:r>
            <a:r>
              <a:rPr lang="en-US" dirty="0" err="1" smtClean="0"/>
              <a:t>antihelminthic</a:t>
            </a:r>
            <a:r>
              <a:rPr lang="en-US" dirty="0" smtClean="0"/>
              <a:t> Rx should be instituted upon initial presentation following the first seizure or only if follow-up imaging shows persistence of </a:t>
            </a:r>
            <a:r>
              <a:rPr lang="en-US" dirty="0" err="1" smtClean="0"/>
              <a:t>granuloma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neurological 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parenchymatous</a:t>
            </a:r>
            <a:r>
              <a:rPr lang="en-US" dirty="0" smtClean="0"/>
              <a:t> </a:t>
            </a:r>
            <a:r>
              <a:rPr lang="en-US" dirty="0" err="1" smtClean="0"/>
              <a:t>cysticerci</a:t>
            </a:r>
            <a:endParaRPr lang="en-US" dirty="0" smtClean="0"/>
          </a:p>
          <a:p>
            <a:r>
              <a:rPr lang="en-US" dirty="0" smtClean="0"/>
              <a:t>Solitary </a:t>
            </a:r>
            <a:r>
              <a:rPr lang="en-US" dirty="0" err="1" smtClean="0"/>
              <a:t>cysticercus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(SCG)</a:t>
            </a:r>
          </a:p>
          <a:p>
            <a:r>
              <a:rPr lang="en-US" dirty="0" smtClean="0"/>
              <a:t>Disseminated systemic </a:t>
            </a:r>
            <a:r>
              <a:rPr lang="en-US" dirty="0" err="1" smtClean="0"/>
              <a:t>cysticercosis</a:t>
            </a:r>
            <a:endParaRPr lang="en-US" dirty="0" smtClean="0"/>
          </a:p>
          <a:p>
            <a:r>
              <a:rPr lang="en-US" dirty="0" err="1" smtClean="0"/>
              <a:t>Meningoencephalitic</a:t>
            </a:r>
            <a:r>
              <a:rPr lang="en-US" dirty="0" smtClean="0"/>
              <a:t> form</a:t>
            </a:r>
          </a:p>
          <a:p>
            <a:r>
              <a:rPr lang="en-US" dirty="0" err="1" smtClean="0"/>
              <a:t>Intraventricular</a:t>
            </a:r>
            <a:r>
              <a:rPr lang="en-US" dirty="0" smtClean="0"/>
              <a:t> </a:t>
            </a:r>
            <a:r>
              <a:rPr lang="en-US" dirty="0" err="1" smtClean="0"/>
              <a:t>cysticercosis</a:t>
            </a:r>
            <a:endParaRPr lang="en-US" dirty="0" smtClean="0"/>
          </a:p>
          <a:p>
            <a:r>
              <a:rPr lang="en-US" dirty="0" smtClean="0"/>
              <a:t>Spinal </a:t>
            </a:r>
            <a:r>
              <a:rPr lang="en-US" dirty="0" err="1" smtClean="0"/>
              <a:t>cysticercosis</a:t>
            </a:r>
            <a:endParaRPr lang="en-US" dirty="0" smtClean="0"/>
          </a:p>
          <a:p>
            <a:r>
              <a:rPr lang="en-US" dirty="0" smtClean="0"/>
              <a:t>Ocular </a:t>
            </a:r>
            <a:r>
              <a:rPr lang="en-US" dirty="0" err="1" smtClean="0"/>
              <a:t>cysticercosis</a:t>
            </a:r>
            <a:endParaRPr lang="en-US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Role of corticosteroids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with the available trials is that they do not provide information on the timing of recurrent seizures in relation to the administration of steroids.</a:t>
            </a:r>
          </a:p>
          <a:p>
            <a:r>
              <a:rPr lang="en-US" dirty="0" smtClean="0"/>
              <a:t>Thus, it is not clear whether the benefit of steroid is owing to their anti-inflammatory action or due to a more sustained effect by altering the natural history of the </a:t>
            </a:r>
            <a:r>
              <a:rPr lang="en-US" dirty="0" err="1" smtClean="0"/>
              <a:t>granuloma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Antiepileptic drug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Carbamazepine</a:t>
            </a:r>
            <a:r>
              <a:rPr lang="en-US" dirty="0" smtClean="0"/>
              <a:t> and </a:t>
            </a:r>
            <a:r>
              <a:rPr lang="en-US" dirty="0" err="1" smtClean="0"/>
              <a:t>phenytoin</a:t>
            </a:r>
            <a:r>
              <a:rPr lang="en-US" dirty="0" smtClean="0"/>
              <a:t> are the most frequently used AEDs. Relatively cheap and easily available in </a:t>
            </a:r>
            <a:r>
              <a:rPr lang="en-US" dirty="0" err="1" smtClean="0"/>
              <a:t>resourse</a:t>
            </a:r>
            <a:r>
              <a:rPr lang="en-US" dirty="0" smtClean="0"/>
              <a:t> poor countries.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Appropriate timing and modality of follow-up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conventional practice to perform follow-up imaging at 6 mo.</a:t>
            </a:r>
          </a:p>
          <a:p>
            <a:r>
              <a:rPr lang="en-US" dirty="0" smtClean="0"/>
              <a:t>Argument in favor of CT is that it is superior to MRI in detecting </a:t>
            </a:r>
            <a:r>
              <a:rPr lang="en-US" dirty="0" err="1" smtClean="0"/>
              <a:t>calcific</a:t>
            </a:r>
            <a:r>
              <a:rPr lang="en-US" dirty="0" smtClean="0"/>
              <a:t> residues. However, </a:t>
            </a:r>
            <a:r>
              <a:rPr lang="fr-FR" dirty="0" smtClean="0"/>
              <a:t>modern MRI techniques (e.g., T2 GRE </a:t>
            </a:r>
            <a:r>
              <a:rPr lang="fr-FR" dirty="0" err="1" smtClean="0"/>
              <a:t>imaging</a:t>
            </a:r>
            <a:r>
              <a:rPr lang="fr-FR" dirty="0" smtClean="0"/>
              <a:t>) are</a:t>
            </a:r>
            <a:r>
              <a:rPr lang="en-US" dirty="0" smtClean="0"/>
              <a:t> sufficiently sensitive for detecting minor calcifications.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Hence, the choice of follow-up imaging may be based on availability and cost considerations.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Limitations of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few studies blinded the evaluators to outcome measures.</a:t>
            </a:r>
          </a:p>
          <a:p>
            <a:r>
              <a:rPr lang="en-US" dirty="0" smtClean="0"/>
              <a:t>Small numbers of subjects.</a:t>
            </a:r>
          </a:p>
          <a:p>
            <a:r>
              <a:rPr lang="en-US" dirty="0" smtClean="0"/>
              <a:t>Outcome measures and study designs relating to the assessment of seizure recurrence following therapeutic intervention have varied quite considerably between the various trials.</a:t>
            </a:r>
          </a:p>
          <a:p>
            <a:r>
              <a:rPr lang="en-US" dirty="0" smtClean="0"/>
              <a:t>Small period of follow up.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role of initial and follow-up investigations (CT/MRI) needs to be determined in a larger controlled study.</a:t>
            </a:r>
          </a:p>
          <a:p>
            <a:r>
              <a:rPr lang="en-US" dirty="0" smtClean="0"/>
              <a:t>A carefully planned, RCT is desirable in order to define the role of various classes of therapeutic agents alone or in combination in individuals with SCG.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trial should incorporate QOL measures and cost-benefit analyses </a:t>
            </a:r>
            <a:r>
              <a:rPr lang="en-US" dirty="0" err="1" smtClean="0"/>
              <a:t>esp</a:t>
            </a:r>
            <a:r>
              <a:rPr lang="en-US" dirty="0" smtClean="0"/>
              <a:t> in the economic conditions of the geographic regions in which SCG are commonly found.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1447800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 Solitary enhancing lesion on imaging (satisfying criteria as described earlier)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Endemic location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Alternative etiology worked up &amp; less likely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495800" y="2971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29718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62200" y="3429000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Albendazole</a:t>
            </a:r>
            <a:r>
              <a:rPr lang="en-US" dirty="0" smtClean="0"/>
              <a:t> (15mg/kg/d BD x 2 weeks) + </a:t>
            </a:r>
          </a:p>
          <a:p>
            <a:pPr algn="ctr"/>
            <a:r>
              <a:rPr lang="en-US" dirty="0" smtClean="0"/>
              <a:t>Steroid x 7-14 days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AED (</a:t>
            </a:r>
            <a:r>
              <a:rPr lang="en-US" dirty="0" err="1" smtClean="0"/>
              <a:t>monotherapy</a:t>
            </a:r>
            <a:r>
              <a:rPr lang="en-US" dirty="0" smtClean="0"/>
              <a:t> preferable)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572000" y="49530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8400" y="5410200"/>
            <a:ext cx="441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 up CT/MRI at 6 months. 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4495800" y="5791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61722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resolved, taper &amp; stop AED if </a:t>
            </a:r>
            <a:r>
              <a:rPr lang="en-US" dirty="0" err="1" smtClean="0"/>
              <a:t>sz</a:t>
            </a:r>
            <a:r>
              <a:rPr lang="en-US" dirty="0" smtClean="0"/>
              <a:t> free in previous 3 mo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858000" y="5562600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924800" y="5715000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81800" y="60198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 AED if calcified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1752600" y="5562600"/>
            <a:ext cx="685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676400" y="56388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" y="5867400"/>
            <a:ext cx="213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Surgical excision &amp; further w/u if size </a:t>
            </a:r>
            <a:r>
              <a:rPr lang="en-US" dirty="0" smtClean="0">
                <a:latin typeface="AGaramond-Regular"/>
              </a:rPr>
              <a:t>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Thank you 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/>
              <a:t>Classification of levels of evidence for or against therapeutic interventions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Table e-1: Classification of levels of evidence for or against therapeutic interventions.</a:t>
            </a:r>
          </a:p>
          <a:p>
            <a:r>
              <a:rPr lang="en-US" b="1" dirty="0" smtClean="0"/>
              <a:t>Level Criteria</a:t>
            </a:r>
            <a:endParaRPr lang="en-US" dirty="0" smtClean="0"/>
          </a:p>
          <a:p>
            <a:r>
              <a:rPr lang="en-US" dirty="0" smtClean="0"/>
              <a:t>Class I</a:t>
            </a:r>
          </a:p>
          <a:p>
            <a:r>
              <a:rPr lang="en-US" dirty="0" smtClean="0"/>
              <a:t>Randomized, controlled trial with masked or objective outcome assessment in a representative population. Relevant baseline characteristics are presented and are substantially equivalent or there is appropriate statistical adjustment for the difference. It should have (a) concealed allocation, (b) well-defined primary outcome measure and (c) well-defined inclusion and exclusion criteria. </a:t>
            </a:r>
          </a:p>
          <a:p>
            <a:r>
              <a:rPr lang="en-US" dirty="0" smtClean="0"/>
              <a:t>Class II</a:t>
            </a:r>
          </a:p>
          <a:p>
            <a:r>
              <a:rPr lang="en-US" dirty="0" smtClean="0"/>
              <a:t>Randomized controlled trial lacking one of the criteria in a-c above or a prospective matched cohort study with masked and objective outcome assessment.</a:t>
            </a:r>
          </a:p>
          <a:p>
            <a:r>
              <a:rPr lang="en-US" dirty="0" smtClean="0"/>
              <a:t>Class III</a:t>
            </a:r>
          </a:p>
          <a:p>
            <a:r>
              <a:rPr lang="en-US" dirty="0" smtClean="0"/>
              <a:t>All other controlled trials (e.g., historical controls); outcome is independently assessed or derived by objective outcome measurement.</a:t>
            </a:r>
          </a:p>
          <a:p>
            <a:r>
              <a:rPr lang="en-US" dirty="0" smtClean="0"/>
              <a:t>Class IV</a:t>
            </a:r>
          </a:p>
          <a:p>
            <a:r>
              <a:rPr lang="en-US" dirty="0" smtClean="0"/>
              <a:t>Studies not meeting any of the above class of criteria including consensus or expert opinion.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Disseminated NCC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2003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Strength of recommendations for treatment approach or use of a diagnostic test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Table e-3: Strength of recommendations for treatment approach or use of a diagnostic test (35).</a:t>
            </a:r>
          </a:p>
          <a:p>
            <a:r>
              <a:rPr lang="en-US" i="1" dirty="0" smtClean="0"/>
              <a:t>Rating strength  Definition  Criteria</a:t>
            </a:r>
            <a:endParaRPr lang="en-US" dirty="0" smtClean="0"/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Established as effective, ineffective or harmful for the given condition in the specified population</a:t>
            </a:r>
          </a:p>
          <a:p>
            <a:r>
              <a:rPr lang="en-US" dirty="0" smtClean="0"/>
              <a:t>Requires at least one class 1 or two consistent class 2 studies</a:t>
            </a:r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Probably effective (or useful), ineffective (not useful) or harmful for the given condition in the specified population</a:t>
            </a:r>
          </a:p>
          <a:p>
            <a:r>
              <a:rPr lang="en-US" dirty="0" smtClean="0"/>
              <a:t>Requires one convincing class 2 or three consistent class 3 studies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Possibly effective (or useful), ineffective (not useful) or harmful for the given condition in the specified population</a:t>
            </a:r>
          </a:p>
          <a:p>
            <a:r>
              <a:rPr lang="en-US" dirty="0" smtClean="0"/>
              <a:t>Requires at least two consistent class 2 studies</a:t>
            </a:r>
          </a:p>
          <a:p>
            <a:r>
              <a:rPr lang="en-US" b="1" dirty="0" smtClean="0"/>
              <a:t>U</a:t>
            </a:r>
            <a:endParaRPr lang="en-US" dirty="0" smtClean="0"/>
          </a:p>
          <a:p>
            <a:r>
              <a:rPr lang="en-US" dirty="0" smtClean="0"/>
              <a:t>Data inadequate or conflicting; utility of treatment / test or lack of utility of treatment /test unproven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Solitary </a:t>
            </a:r>
            <a:r>
              <a:rPr lang="en-US" dirty="0" err="1" smtClean="0"/>
              <a:t>cysticercus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(SCG)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single, degenerating </a:t>
            </a:r>
            <a:r>
              <a:rPr lang="en-US" dirty="0" err="1" smtClean="0"/>
              <a:t>parenchymal</a:t>
            </a:r>
            <a:r>
              <a:rPr lang="en-US" dirty="0" smtClean="0"/>
              <a:t> </a:t>
            </a:r>
            <a:r>
              <a:rPr lang="en-US" dirty="0" err="1" smtClean="0"/>
              <a:t>cysticercus</a:t>
            </a:r>
            <a:r>
              <a:rPr lang="en-US" dirty="0" smtClean="0"/>
              <a:t> cyst.</a:t>
            </a:r>
          </a:p>
          <a:p>
            <a:r>
              <a:rPr lang="en-US" dirty="0" smtClean="0"/>
              <a:t>Widely reported from India.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352800"/>
            <a:ext cx="8001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3429000"/>
          <a:ext cx="8001000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Singhal</a:t>
                      </a:r>
                      <a:r>
                        <a:rPr lang="en-US" dirty="0" smtClean="0"/>
                        <a:t>, 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Mumbai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Mukherjee</a:t>
                      </a:r>
                      <a:r>
                        <a:rPr lang="en-US" dirty="0" smtClean="0"/>
                        <a:t>, 1996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Kolkata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Rajshekhar</a:t>
                      </a:r>
                      <a:r>
                        <a:rPr lang="en-US" dirty="0" smtClean="0"/>
                        <a:t>,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Vellore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SCG is the m/c form of NCC in India.</a:t>
            </a:r>
          </a:p>
          <a:p>
            <a:endParaRPr lang="en-US" dirty="0" smtClean="0"/>
          </a:p>
          <a:p>
            <a:r>
              <a:rPr lang="en-US" dirty="0" smtClean="0"/>
              <a:t>As opposed to other forms of NCC, SCG is more freq in higher income groups.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1530</TotalTime>
  <Words>2780</Words>
  <Application>Microsoft Office PowerPoint</Application>
  <PresentationFormat>On-screen Show (4:3)</PresentationFormat>
  <Paragraphs>280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Foundry</vt:lpstr>
      <vt:lpstr>A diagnostic and therapeutic scheme for a solitary cysticercus granuloma</vt:lpstr>
      <vt:lpstr>Slide 2</vt:lpstr>
      <vt:lpstr>Introduction </vt:lpstr>
      <vt:lpstr>Slide 4</vt:lpstr>
      <vt:lpstr>Vesicular stage </vt:lpstr>
      <vt:lpstr>Clinical neurological forms </vt:lpstr>
      <vt:lpstr>Disseminated NCC</vt:lpstr>
      <vt:lpstr>Solitary cysticercus granuloma (SCG)</vt:lpstr>
      <vt:lpstr>Slide 9</vt:lpstr>
      <vt:lpstr>Definition of SCG</vt:lpstr>
      <vt:lpstr>Slide 11</vt:lpstr>
      <vt:lpstr>Slide 12</vt:lpstr>
      <vt:lpstr>Slide 13</vt:lpstr>
      <vt:lpstr>Slide 14</vt:lpstr>
      <vt:lpstr>Unanswered issues in SCG</vt:lpstr>
      <vt:lpstr>METHODS</vt:lpstr>
      <vt:lpstr>Slide 17</vt:lpstr>
      <vt:lpstr>Slide 18</vt:lpstr>
      <vt:lpstr>Results </vt:lpstr>
      <vt:lpstr>Radiologic resolution.</vt:lpstr>
      <vt:lpstr>Study </vt:lpstr>
      <vt:lpstr>Slide 22</vt:lpstr>
      <vt:lpstr>Seizure outcome</vt:lpstr>
      <vt:lpstr>Slide 24</vt:lpstr>
      <vt:lpstr>Statement</vt:lpstr>
      <vt:lpstr>Investigative workup of SCG</vt:lpstr>
      <vt:lpstr>Slide 27</vt:lpstr>
      <vt:lpstr>Immunologic tests</vt:lpstr>
      <vt:lpstr>Slide 29</vt:lpstr>
      <vt:lpstr>Slide 30</vt:lpstr>
      <vt:lpstr>Antihelminthic Rx of SCG: Overview of RCTs and meta-analysis.</vt:lpstr>
      <vt:lpstr>Meta-Analysis: Cysticidal Drugs for Neurocysticercosis: Albendazole and Praziquantel</vt:lpstr>
      <vt:lpstr>Slide 33</vt:lpstr>
      <vt:lpstr>Dose, duration, and side effects </vt:lpstr>
      <vt:lpstr>Slide 35</vt:lpstr>
      <vt:lpstr>Statement </vt:lpstr>
      <vt:lpstr>Recommendation</vt:lpstr>
      <vt:lpstr>Role of corticosteroids</vt:lpstr>
      <vt:lpstr>Statement and recommendation</vt:lpstr>
      <vt:lpstr>Recent study</vt:lpstr>
      <vt:lpstr>Slide 41</vt:lpstr>
      <vt:lpstr> Duration of AED therapy</vt:lpstr>
      <vt:lpstr>Recommendations</vt:lpstr>
      <vt:lpstr>Slide 44</vt:lpstr>
      <vt:lpstr>Choice of AEDs</vt:lpstr>
      <vt:lpstr>Recommendation</vt:lpstr>
      <vt:lpstr>Appropriate timing and modality of follow-up imaging</vt:lpstr>
      <vt:lpstr>Slide 48</vt:lpstr>
      <vt:lpstr>Recommendation</vt:lpstr>
      <vt:lpstr>DISCUSSION</vt:lpstr>
      <vt:lpstr>Slide 51</vt:lpstr>
      <vt:lpstr>Slide 52</vt:lpstr>
      <vt:lpstr>Investigative workup of SCG: Imaging</vt:lpstr>
      <vt:lpstr>Slide 54</vt:lpstr>
      <vt:lpstr>Slide 55</vt:lpstr>
      <vt:lpstr>Antihelminthic treatment of SCG.</vt:lpstr>
      <vt:lpstr>Subgroup effects and covariates</vt:lpstr>
      <vt:lpstr>Slide 58</vt:lpstr>
      <vt:lpstr>Slide 59</vt:lpstr>
      <vt:lpstr>Role of corticosteroids</vt:lpstr>
      <vt:lpstr>Antiepileptic drug therapy</vt:lpstr>
      <vt:lpstr>Appropriate timing and modality of follow-up imaging</vt:lpstr>
      <vt:lpstr>Slide 63</vt:lpstr>
      <vt:lpstr>Limitations of studies </vt:lpstr>
      <vt:lpstr>Future recommendations</vt:lpstr>
      <vt:lpstr>Slide 66</vt:lpstr>
      <vt:lpstr>Algorithm </vt:lpstr>
      <vt:lpstr>Thank you </vt:lpstr>
      <vt:lpstr> Classification of levels of evidence for or against therapeutic interventions</vt:lpstr>
      <vt:lpstr>Strength of recommendations for treatment approach or use of a diagnostic test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User</cp:lastModifiedBy>
  <cp:revision>177</cp:revision>
  <dcterms:created xsi:type="dcterms:W3CDTF">2011-08-25T07:38:52Z</dcterms:created>
  <dcterms:modified xsi:type="dcterms:W3CDTF">2006-12-31T19:44:04Z</dcterms:modified>
</cp:coreProperties>
</file>