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9" r:id="rId3"/>
    <p:sldId id="257" r:id="rId4"/>
    <p:sldId id="259" r:id="rId5"/>
    <p:sldId id="290" r:id="rId6"/>
    <p:sldId id="312" r:id="rId7"/>
    <p:sldId id="286" r:id="rId8"/>
    <p:sldId id="287" r:id="rId9"/>
    <p:sldId id="288" r:id="rId10"/>
    <p:sldId id="292" r:id="rId11"/>
    <p:sldId id="295" r:id="rId12"/>
    <p:sldId id="293" r:id="rId13"/>
    <p:sldId id="294" r:id="rId14"/>
    <p:sldId id="258" r:id="rId15"/>
    <p:sldId id="324" r:id="rId16"/>
    <p:sldId id="326" r:id="rId17"/>
    <p:sldId id="327" r:id="rId18"/>
    <p:sldId id="328" r:id="rId19"/>
    <p:sldId id="329" r:id="rId20"/>
    <p:sldId id="260" r:id="rId21"/>
    <p:sldId id="261" r:id="rId22"/>
    <p:sldId id="262" r:id="rId23"/>
    <p:sldId id="263" r:id="rId24"/>
    <p:sldId id="264" r:id="rId25"/>
    <p:sldId id="266" r:id="rId26"/>
    <p:sldId id="268" r:id="rId27"/>
    <p:sldId id="271" r:id="rId28"/>
    <p:sldId id="272" r:id="rId29"/>
    <p:sldId id="273" r:id="rId30"/>
    <p:sldId id="274" r:id="rId31"/>
    <p:sldId id="275" r:id="rId32"/>
    <p:sldId id="276" r:id="rId33"/>
    <p:sldId id="278" r:id="rId34"/>
    <p:sldId id="279" r:id="rId35"/>
    <p:sldId id="280" r:id="rId36"/>
    <p:sldId id="281" r:id="rId37"/>
    <p:sldId id="313" r:id="rId38"/>
    <p:sldId id="282" r:id="rId39"/>
    <p:sldId id="283" r:id="rId40"/>
    <p:sldId id="284" r:id="rId41"/>
    <p:sldId id="296" r:id="rId42"/>
    <p:sldId id="297" r:id="rId43"/>
    <p:sldId id="298" r:id="rId44"/>
    <p:sldId id="299" r:id="rId45"/>
    <p:sldId id="300" r:id="rId46"/>
    <p:sldId id="302" r:id="rId47"/>
    <p:sldId id="310" r:id="rId48"/>
    <p:sldId id="311" r:id="rId49"/>
    <p:sldId id="319" r:id="rId50"/>
    <p:sldId id="320" r:id="rId51"/>
    <p:sldId id="323" r:id="rId52"/>
    <p:sldId id="322" r:id="rId53"/>
    <p:sldId id="305" r:id="rId54"/>
    <p:sldId id="314" r:id="rId55"/>
    <p:sldId id="306" r:id="rId56"/>
    <p:sldId id="307" r:id="rId57"/>
    <p:sldId id="308" r:id="rId58"/>
    <p:sldId id="309" r:id="rId59"/>
    <p:sldId id="31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94660"/>
  </p:normalViewPr>
  <p:slideViewPr>
    <p:cSldViewPr>
      <p:cViewPr varScale="1">
        <p:scale>
          <a:sx n="72" d="100"/>
          <a:sy n="72" d="100"/>
        </p:scale>
        <p:origin x="-111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8/16/2020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8/16/2020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8/16/2020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8/16/2020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8/16/2020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8/16/2020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8/16/2020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752600"/>
            <a:ext cx="6400800" cy="4800600"/>
          </a:xfrm>
        </p:spPr>
        <p:txBody>
          <a:bodyPr>
            <a:normAutofit/>
          </a:bodyPr>
          <a:lstStyle/>
          <a:p>
            <a:r>
              <a:rPr lang="en-US" sz="2800" b="1" dirty="0" smtClean="0">
                <a:solidFill>
                  <a:srgbClr val="FF0000"/>
                </a:solidFill>
              </a:rPr>
              <a:t>          </a:t>
            </a:r>
            <a:r>
              <a:rPr lang="en-US" sz="2800" b="1" dirty="0" smtClean="0">
                <a:solidFill>
                  <a:srgbClr val="00B050"/>
                </a:solidFill>
              </a:rPr>
              <a:t>DNR ORDERS IN  STROKE </a:t>
            </a:r>
          </a:p>
          <a:p>
            <a:r>
              <a:rPr lang="en-US" sz="2400" dirty="0" smtClean="0"/>
              <a:t>                           </a:t>
            </a:r>
          </a:p>
          <a:p>
            <a:endParaRPr lang="en-US" sz="2400" dirty="0" smtClean="0"/>
          </a:p>
          <a:p>
            <a:endParaRPr lang="en-US" sz="2400" dirty="0" smtClean="0"/>
          </a:p>
          <a:p>
            <a:r>
              <a:rPr lang="en-US" sz="2400" dirty="0" smtClean="0">
                <a:solidFill>
                  <a:srgbClr val="FFFF00"/>
                </a:solidFill>
              </a:rPr>
              <a:t>                  Faculty : Dr. Sanjay </a:t>
            </a:r>
            <a:r>
              <a:rPr lang="en-US" sz="2400" dirty="0" err="1" smtClean="0">
                <a:solidFill>
                  <a:srgbClr val="FFFF00"/>
                </a:solidFill>
              </a:rPr>
              <a:t>Prakash</a:t>
            </a:r>
            <a:r>
              <a:rPr lang="en-US" sz="2400" b="1" dirty="0" smtClean="0">
                <a:solidFill>
                  <a:srgbClr val="FFFF00"/>
                </a:solidFill>
              </a:rPr>
              <a:t> </a:t>
            </a:r>
          </a:p>
        </p:txBody>
      </p:sp>
      <p:sp>
        <p:nvSpPr>
          <p:cNvPr id="4" name="Title 3"/>
          <p:cNvSpPr>
            <a:spLocks noGrp="1"/>
          </p:cNvSpPr>
          <p:nvPr>
            <p:ph type="ctrTitle"/>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quarter" idx="1"/>
          </p:nvPr>
        </p:nvPicPr>
        <p:blipFill>
          <a:blip r:embed="rId2"/>
          <a:srcRect/>
          <a:stretch>
            <a:fillRect/>
          </a:stretch>
        </p:blipFill>
        <p:spPr bwMode="auto">
          <a:xfrm>
            <a:off x="570000" y="0"/>
            <a:ext cx="8269199" cy="6126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
          </p:nvPr>
        </p:nvPicPr>
        <p:blipFill>
          <a:blip r:embed="rId2"/>
          <a:stretch>
            <a:fillRect/>
          </a:stretch>
        </p:blipFill>
        <p:spPr bwMode="auto">
          <a:xfrm>
            <a:off x="457200" y="2842672"/>
            <a:ext cx="7467600" cy="2388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dirty="0" smtClean="0"/>
              <a:t>                        DNR   in  INDIA</a:t>
            </a:r>
            <a:endParaRPr lang="en-US" dirty="0"/>
          </a:p>
        </p:txBody>
      </p:sp>
      <p:sp>
        <p:nvSpPr>
          <p:cNvPr id="3" name="Content Placeholder 2"/>
          <p:cNvSpPr>
            <a:spLocks noGrp="1"/>
          </p:cNvSpPr>
          <p:nvPr>
            <p:ph sz="quarter" idx="1"/>
          </p:nvPr>
        </p:nvSpPr>
        <p:spPr>
          <a:xfrm>
            <a:off x="0" y="685800"/>
            <a:ext cx="9144000" cy="6172200"/>
          </a:xfrm>
        </p:spPr>
        <p:txBody>
          <a:bodyPr>
            <a:normAutofit/>
          </a:bodyPr>
          <a:lstStyle/>
          <a:p>
            <a:pPr>
              <a:buNone/>
            </a:pPr>
            <a:r>
              <a:rPr lang="en-US" dirty="0" smtClean="0"/>
              <a:t>  The Do Not Resuscitate (DNR) order is still not</a:t>
            </a:r>
          </a:p>
          <a:p>
            <a:pPr>
              <a:buNone/>
            </a:pPr>
            <a:r>
              <a:rPr lang="en-US" dirty="0" smtClean="0"/>
              <a:t>  documented legal practice in India. </a:t>
            </a:r>
          </a:p>
          <a:p>
            <a:pPr>
              <a:buNone/>
            </a:pPr>
            <a:endParaRPr lang="en-US" dirty="0" smtClean="0"/>
          </a:p>
          <a:p>
            <a:pPr>
              <a:buNone/>
            </a:pPr>
            <a:r>
              <a:rPr lang="en-US" dirty="0" smtClean="0"/>
              <a:t>  It is a verbal communication between the clinician</a:t>
            </a:r>
          </a:p>
          <a:p>
            <a:pPr>
              <a:buNone/>
            </a:pPr>
            <a:r>
              <a:rPr lang="en-US" dirty="0" smtClean="0"/>
              <a:t>  and the patient’s relative or caregiver. </a:t>
            </a:r>
          </a:p>
          <a:p>
            <a:pPr>
              <a:buNone/>
            </a:pPr>
            <a:endParaRPr lang="en-US" dirty="0" smtClean="0"/>
          </a:p>
          <a:p>
            <a:pPr>
              <a:buNone/>
            </a:pPr>
            <a:r>
              <a:rPr lang="en-US" dirty="0" smtClean="0"/>
              <a:t>  The autonomy of the patient also remains a weak</a:t>
            </a:r>
          </a:p>
          <a:p>
            <a:pPr>
              <a:buNone/>
            </a:pPr>
            <a:r>
              <a:rPr lang="en-US" dirty="0" smtClean="0"/>
              <a:t>  concept. </a:t>
            </a:r>
          </a:p>
          <a:p>
            <a:pPr>
              <a:buNone/>
            </a:pPr>
            <a:endParaRPr lang="en-US" dirty="0" smtClean="0"/>
          </a:p>
          <a:p>
            <a:pPr>
              <a:buNone/>
            </a:pPr>
            <a:r>
              <a:rPr lang="en-US" dirty="0" smtClean="0"/>
              <a:t>  Even the right to live a dignified life or die a dignified</a:t>
            </a:r>
          </a:p>
          <a:p>
            <a:pPr>
              <a:buNone/>
            </a:pPr>
            <a:r>
              <a:rPr lang="en-US" dirty="0" smtClean="0"/>
              <a:t>  death has not been extensively discussed.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0"/>
            <a:ext cx="9144000" cy="6126163"/>
          </a:xfrm>
        </p:spPr>
        <p:txBody>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t>  The law is silent or ambiguous on most issues related</a:t>
            </a:r>
          </a:p>
          <a:p>
            <a:pPr>
              <a:buNone/>
            </a:pPr>
            <a:r>
              <a:rPr lang="en-US" dirty="0" smtClean="0"/>
              <a:t>  to end-of-life care. The financial status of the patient</a:t>
            </a:r>
          </a:p>
          <a:p>
            <a:pPr>
              <a:buNone/>
            </a:pPr>
            <a:r>
              <a:rPr lang="en-US" dirty="0" smtClean="0"/>
              <a:t>  appears to be the deciding factor. </a:t>
            </a:r>
          </a:p>
          <a:p>
            <a:pPr>
              <a:buNone/>
            </a:pPr>
            <a:endParaRPr lang="en-US" dirty="0" smtClean="0"/>
          </a:p>
          <a:p>
            <a:pPr>
              <a:buNone/>
            </a:pPr>
            <a:endParaRPr lang="en-US" dirty="0" smtClean="0"/>
          </a:p>
          <a:p>
            <a:pPr>
              <a:buNone/>
            </a:pPr>
            <a:r>
              <a:rPr lang="en-US" dirty="0" smtClean="0"/>
              <a:t>  In most cases health-care expenses are entirely borne</a:t>
            </a:r>
          </a:p>
          <a:p>
            <a:pPr>
              <a:buNone/>
            </a:pPr>
            <a:r>
              <a:rPr lang="en-US" dirty="0" smtClean="0"/>
              <a:t>  either by the patient or by the patient’s relative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457200" y="304800"/>
            <a:ext cx="8229600" cy="6324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28600" y="1600200"/>
            <a:ext cx="8382000" cy="4873752"/>
          </a:xfrm>
        </p:spPr>
        <p:txBody>
          <a:bodyPr/>
          <a:lstStyle/>
          <a:p>
            <a:pPr>
              <a:buNone/>
            </a:pPr>
            <a:r>
              <a:rPr lang="en-US" dirty="0" smtClean="0"/>
              <a:t>            DNR and End of life support in  stroke</a:t>
            </a:r>
          </a:p>
          <a:p>
            <a:endParaRPr lang="en-US" dirty="0" smtClean="0"/>
          </a:p>
          <a:p>
            <a:endParaRPr lang="en-US" dirty="0" smtClean="0"/>
          </a:p>
          <a:p>
            <a:pPr>
              <a:buNone/>
            </a:pPr>
            <a:r>
              <a:rPr lang="en-US" dirty="0" smtClean="0"/>
              <a:t>ICH</a:t>
            </a:r>
          </a:p>
          <a:p>
            <a:pPr>
              <a:buNone/>
            </a:pPr>
            <a:r>
              <a:rPr lang="en-US" dirty="0" smtClean="0"/>
              <a:t>Malignant MCA infarction </a:t>
            </a:r>
          </a:p>
          <a:p>
            <a:pPr>
              <a:buNone/>
            </a:pPr>
            <a:r>
              <a:rPr lang="en-US" dirty="0" smtClean="0"/>
              <a:t>Basilar artery occlusion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sz="3200" dirty="0" smtClean="0"/>
              <a:t>                         ICH Score </a:t>
            </a:r>
            <a:endParaRPr lang="en-US" sz="3200"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1143000" y="1524000"/>
            <a:ext cx="7086600" cy="46251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1219200" y="1676400"/>
            <a:ext cx="6096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457200" y="228600"/>
            <a:ext cx="7467600" cy="117183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04800" y="1414463"/>
            <a:ext cx="8001000" cy="5443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sz="quarter" idx="1"/>
          </p:nvPr>
        </p:nvPicPr>
        <p:blipFill>
          <a:blip r:embed="rId2"/>
          <a:srcRect/>
          <a:stretch>
            <a:fillRect/>
          </a:stretch>
        </p:blipFill>
        <p:spPr bwMode="auto">
          <a:xfrm>
            <a:off x="228600" y="1600200"/>
            <a:ext cx="5000625" cy="4838700"/>
          </a:xfrm>
          <a:prstGeom prst="rect">
            <a:avLst/>
          </a:prstGeom>
          <a:noFill/>
          <a:ln w="9525">
            <a:noFill/>
            <a:miter lim="800000"/>
            <a:headEnd/>
            <a:tailEnd/>
          </a:ln>
          <a:effectLst/>
        </p:spPr>
      </p:pic>
      <p:sp>
        <p:nvSpPr>
          <p:cNvPr id="5" name="TextBox 4"/>
          <p:cNvSpPr txBox="1"/>
          <p:nvPr/>
        </p:nvSpPr>
        <p:spPr>
          <a:xfrm>
            <a:off x="5257800" y="3276600"/>
            <a:ext cx="3680777" cy="646331"/>
          </a:xfrm>
          <a:prstGeom prst="rect">
            <a:avLst/>
          </a:prstGeom>
          <a:noFill/>
        </p:spPr>
        <p:txBody>
          <a:bodyPr wrap="square" rtlCol="0">
            <a:spAutoFit/>
          </a:bodyPr>
          <a:lstStyle/>
          <a:p>
            <a:r>
              <a:rPr lang="en-US" dirty="0" err="1" smtClean="0"/>
              <a:t>Coma,Locked</a:t>
            </a:r>
            <a:r>
              <a:rPr lang="en-US" dirty="0" smtClean="0"/>
              <a:t> in state, </a:t>
            </a:r>
            <a:r>
              <a:rPr lang="en-US" dirty="0" err="1" smtClean="0"/>
              <a:t>Tetraplegia</a:t>
            </a:r>
            <a:endParaRPr lang="en-US" dirty="0" smtClean="0"/>
          </a:p>
          <a:p>
            <a:r>
              <a:rPr lang="en-US" dirty="0" smtClean="0"/>
              <a:t>Is considered severe </a:t>
            </a:r>
            <a:endParaRPr lang="en-US" dirty="0"/>
          </a:p>
        </p:txBody>
      </p:sp>
      <p:pic>
        <p:nvPicPr>
          <p:cNvPr id="3075" name="Picture 3"/>
          <p:cNvPicPr>
            <a:picLocks noChangeAspect="1" noChangeArrowheads="1"/>
          </p:cNvPicPr>
          <p:nvPr/>
        </p:nvPicPr>
        <p:blipFill>
          <a:blip r:embed="rId3"/>
          <a:srcRect/>
          <a:stretch>
            <a:fillRect/>
          </a:stretch>
        </p:blipFill>
        <p:spPr bwMode="auto">
          <a:xfrm>
            <a:off x="381001" y="0"/>
            <a:ext cx="80010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Introduction</a:t>
            </a:r>
            <a:endParaRPr lang="en-US" dirty="0"/>
          </a:p>
        </p:txBody>
      </p:sp>
      <p:sp>
        <p:nvSpPr>
          <p:cNvPr id="3" name="Content Placeholder 2"/>
          <p:cNvSpPr>
            <a:spLocks noGrp="1"/>
          </p:cNvSpPr>
          <p:nvPr>
            <p:ph sz="quarter" idx="1"/>
          </p:nvPr>
        </p:nvSpPr>
        <p:spPr>
          <a:xfrm>
            <a:off x="0" y="1600200"/>
            <a:ext cx="8991600" cy="5257800"/>
          </a:xfrm>
        </p:spPr>
        <p:txBody>
          <a:bodyPr/>
          <a:lstStyle/>
          <a:p>
            <a:pPr>
              <a:buNone/>
            </a:pPr>
            <a:endParaRPr lang="en-US" dirty="0" smtClean="0"/>
          </a:p>
          <a:p>
            <a:pPr>
              <a:buNone/>
            </a:pPr>
            <a:endParaRPr lang="en-US" dirty="0" smtClean="0"/>
          </a:p>
          <a:p>
            <a:pPr>
              <a:buNone/>
            </a:pPr>
            <a:r>
              <a:rPr lang="en-US" dirty="0" smtClean="0"/>
              <a:t>  Resuscitation has the ability to reverse premature death.</a:t>
            </a:r>
          </a:p>
          <a:p>
            <a:pPr>
              <a:buNone/>
            </a:pPr>
            <a:endParaRPr lang="en-US" dirty="0" smtClean="0"/>
          </a:p>
          <a:p>
            <a:pPr>
              <a:buNone/>
            </a:pPr>
            <a:r>
              <a:rPr lang="en-US" dirty="0" smtClean="0"/>
              <a:t> It can also prolong terminal illness, increase the family's anxiety  </a:t>
            </a:r>
          </a:p>
          <a:p>
            <a:pPr>
              <a:buNone/>
            </a:pPr>
            <a:r>
              <a:rPr lang="en-US" dirty="0" smtClean="0"/>
              <a:t> and have serious  economical consequences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4525963"/>
          </a:xfrm>
        </p:spPr>
        <p:txBody>
          <a:bodyPr/>
          <a:lstStyle/>
          <a:p>
            <a:pPr>
              <a:buNone/>
            </a:pPr>
            <a:r>
              <a:rPr lang="en-US" dirty="0" smtClean="0"/>
              <a:t>  </a:t>
            </a:r>
          </a:p>
          <a:p>
            <a:pPr>
              <a:buNone/>
            </a:pPr>
            <a:endParaRPr lang="en-US" dirty="0" smtClean="0"/>
          </a:p>
          <a:p>
            <a:pPr>
              <a:buNone/>
            </a:pPr>
            <a:r>
              <a:rPr lang="en-US" dirty="0" smtClean="0"/>
              <a:t>  Several studies have shown that mortality in stroke</a:t>
            </a:r>
          </a:p>
          <a:p>
            <a:pPr>
              <a:buNone/>
            </a:pPr>
            <a:r>
              <a:rPr lang="en-US" dirty="0" smtClean="0"/>
              <a:t>  patients with DNR orders is much higher than can be</a:t>
            </a:r>
          </a:p>
          <a:p>
            <a:pPr>
              <a:buNone/>
            </a:pPr>
            <a:r>
              <a:rPr lang="en-US" dirty="0" smtClean="0"/>
              <a:t>  explained by the presence of preexisting </a:t>
            </a:r>
            <a:r>
              <a:rPr lang="en-US" dirty="0" err="1" smtClean="0"/>
              <a:t>comorbidities</a:t>
            </a:r>
            <a:endParaRPr lang="en-US" dirty="0" smtClean="0"/>
          </a:p>
          <a:p>
            <a:pPr>
              <a:buNone/>
            </a:pPr>
            <a:r>
              <a:rPr lang="en-US" dirty="0" smtClean="0"/>
              <a:t>  illness severity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152400" y="304800"/>
            <a:ext cx="8763000" cy="6324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4525963"/>
          </a:xfrm>
        </p:spPr>
        <p:txBody>
          <a:bodyPr/>
          <a:lstStyle/>
          <a:p>
            <a:pPr>
              <a:buNone/>
            </a:pPr>
            <a:endParaRPr lang="en-US" dirty="0" smtClean="0"/>
          </a:p>
          <a:p>
            <a:pPr>
              <a:buNone/>
            </a:pPr>
            <a:endParaRPr lang="en-US" dirty="0" smtClean="0"/>
          </a:p>
          <a:p>
            <a:pPr>
              <a:buNone/>
            </a:pPr>
            <a:r>
              <a:rPr lang="en-US" dirty="0" smtClean="0"/>
              <a:t>  One hypothesis is that DNR patients are treated differently</a:t>
            </a:r>
          </a:p>
          <a:p>
            <a:pPr>
              <a:buNone/>
            </a:pPr>
            <a:r>
              <a:rPr lang="en-US" dirty="0" smtClean="0"/>
              <a:t>  receiving less aggressive treatment and  poorer quality of care.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5" name="Picture 3"/>
          <p:cNvPicPr>
            <a:picLocks noGrp="1" noChangeAspect="1" noChangeArrowheads="1"/>
          </p:cNvPicPr>
          <p:nvPr>
            <p:ph sz="quarter" idx="1"/>
          </p:nvPr>
        </p:nvPicPr>
        <p:blipFill>
          <a:blip r:embed="rId2"/>
          <a:stretch>
            <a:fillRect/>
          </a:stretch>
        </p:blipFill>
        <p:spPr bwMode="auto">
          <a:xfrm>
            <a:off x="457200" y="2196407"/>
            <a:ext cx="7467600" cy="3681211"/>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381000" y="0"/>
            <a:ext cx="78486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srcRect/>
          <a:stretch>
            <a:fillRect/>
          </a:stretch>
        </p:blipFill>
        <p:spPr bwMode="auto">
          <a:xfrm>
            <a:off x="0" y="0"/>
            <a:ext cx="9144000" cy="64008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486400" y="6172200"/>
            <a:ext cx="2943225" cy="28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838200" y="304800"/>
            <a:ext cx="80772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8991600" cy="5105400"/>
          </a:xfrm>
        </p:spPr>
        <p:txBody>
          <a:bodyPr/>
          <a:lstStyle/>
          <a:p>
            <a:pPr>
              <a:buNone/>
            </a:pPr>
            <a:r>
              <a:rPr lang="en-US" dirty="0" smtClean="0"/>
              <a:t>  </a:t>
            </a:r>
          </a:p>
          <a:p>
            <a:pPr>
              <a:buNone/>
            </a:pPr>
            <a:endParaRPr lang="en-US" dirty="0" smtClean="0"/>
          </a:p>
          <a:p>
            <a:pPr>
              <a:buNone/>
            </a:pPr>
            <a:r>
              <a:rPr lang="en-US" dirty="0" smtClean="0"/>
              <a:t>   An analysis of over 13,000 stroke patients from 30 area</a:t>
            </a:r>
          </a:p>
          <a:p>
            <a:pPr>
              <a:buNone/>
            </a:pPr>
            <a:r>
              <a:rPr lang="en-US" dirty="0" smtClean="0"/>
              <a:t>   hospitals in Cleveland found that DNR orders were </a:t>
            </a:r>
          </a:p>
          <a:p>
            <a:pPr>
              <a:buNone/>
            </a:pPr>
            <a:r>
              <a:rPr lang="en-US" dirty="0" smtClean="0"/>
              <a:t>   significantly less common in teaching hospitals and in </a:t>
            </a:r>
          </a:p>
          <a:p>
            <a:pPr>
              <a:buNone/>
            </a:pPr>
            <a:r>
              <a:rPr lang="en-US" dirty="0" smtClean="0"/>
              <a:t>   those with religious affiliations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457200" y="990600"/>
            <a:ext cx="8229600" cy="44147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381000" y="3657600"/>
            <a:ext cx="8229600" cy="3048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057400" y="0"/>
            <a:ext cx="4791075" cy="3524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533400" y="228600"/>
            <a:ext cx="7677150"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85800" y="2590800"/>
            <a:ext cx="74676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52400"/>
            <a:ext cx="9144000" cy="5973763"/>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Do-not-resuscitate (DNR) orders represent patient or family</a:t>
            </a:r>
          </a:p>
          <a:p>
            <a:pPr>
              <a:buNone/>
            </a:pPr>
            <a:r>
              <a:rPr lang="en-US" dirty="0" smtClean="0"/>
              <a:t>  preferences for limitations in cardiopulmonary resuscitation</a:t>
            </a:r>
          </a:p>
          <a:p>
            <a:pPr>
              <a:buNone/>
            </a:pPr>
            <a:endParaRPr lang="en-US" dirty="0" smtClean="0"/>
          </a:p>
          <a:p>
            <a:pPr>
              <a:buNone/>
            </a:pPr>
            <a:r>
              <a:rPr lang="en-US" dirty="0" smtClean="0"/>
              <a:t>  </a:t>
            </a:r>
          </a:p>
          <a:p>
            <a:pPr>
              <a:buNone/>
            </a:pPr>
            <a:endParaRPr lang="en-US" dirty="0" smtClean="0"/>
          </a:p>
          <a:p>
            <a:pPr>
              <a:buNone/>
            </a:pPr>
            <a:r>
              <a:rPr lang="en-US" dirty="0" smtClean="0"/>
              <a:t>  DNR orders are  not intended to limit other aspects of</a:t>
            </a:r>
          </a:p>
          <a:p>
            <a:pPr>
              <a:buNone/>
            </a:pPr>
            <a:r>
              <a:rPr lang="en-US" dirty="0" smtClean="0"/>
              <a:t>  medical care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00200"/>
            <a:ext cx="9144000" cy="5257800"/>
          </a:xfrm>
        </p:spPr>
        <p:txBody>
          <a:bodyPr>
            <a:normAutofit/>
          </a:bodyPr>
          <a:lstStyle/>
          <a:p>
            <a:pPr>
              <a:buNone/>
            </a:pPr>
            <a:r>
              <a:rPr lang="en-US" dirty="0" smtClean="0"/>
              <a:t> The most important variables for prognostication</a:t>
            </a:r>
          </a:p>
          <a:p>
            <a:pPr>
              <a:buNone/>
            </a:pPr>
            <a:r>
              <a:rPr lang="en-US" dirty="0" smtClean="0"/>
              <a:t> of ICH are the hematoma volume and the initial</a:t>
            </a:r>
          </a:p>
          <a:p>
            <a:pPr>
              <a:buNone/>
            </a:pPr>
            <a:r>
              <a:rPr lang="en-US" dirty="0" smtClean="0"/>
              <a:t> Glasgow Coma Score (GCS).</a:t>
            </a:r>
          </a:p>
          <a:p>
            <a:pPr>
              <a:buNone/>
            </a:pPr>
            <a:endParaRPr lang="en-US" dirty="0" smtClean="0"/>
          </a:p>
          <a:p>
            <a:pPr>
              <a:buNone/>
            </a:pPr>
            <a:r>
              <a:rPr lang="en-US" dirty="0" smtClean="0"/>
              <a:t> Most studies report a 30-day mortality 90% in patients with ICH</a:t>
            </a:r>
          </a:p>
          <a:p>
            <a:pPr>
              <a:buNone/>
            </a:pPr>
            <a:r>
              <a:rPr lang="en-US" dirty="0" smtClean="0"/>
              <a:t> Volume 60 to 65 cm3 and GCS &lt;8.</a:t>
            </a:r>
          </a:p>
          <a:p>
            <a:pPr>
              <a:buNone/>
            </a:pPr>
            <a:endParaRPr lang="en-US" dirty="0" smtClean="0"/>
          </a:p>
          <a:p>
            <a:pPr>
              <a:buNone/>
            </a:pPr>
            <a:r>
              <a:rPr lang="en-US" dirty="0" smtClean="0"/>
              <a:t>The risk of death increases with the presence of </a:t>
            </a:r>
            <a:r>
              <a:rPr lang="en-US" dirty="0" err="1" smtClean="0"/>
              <a:t>intraventricular</a:t>
            </a:r>
            <a:endParaRPr lang="en-US" dirty="0" smtClean="0"/>
          </a:p>
          <a:p>
            <a:pPr>
              <a:buNone/>
            </a:pPr>
            <a:r>
              <a:rPr lang="en-US" dirty="0" smtClean="0"/>
              <a:t>Hemorrhage, </a:t>
            </a:r>
            <a:r>
              <a:rPr lang="en-US" dirty="0" err="1" smtClean="0"/>
              <a:t>Hydrocephalus,active</a:t>
            </a:r>
            <a:r>
              <a:rPr lang="en-US" dirty="0" smtClean="0"/>
              <a:t> bleeding, the degree of</a:t>
            </a:r>
          </a:p>
          <a:p>
            <a:pPr>
              <a:buNone/>
            </a:pPr>
            <a:r>
              <a:rPr lang="en-US" dirty="0" smtClean="0"/>
              <a:t>midline shift etc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126163"/>
          </a:xfrm>
        </p:spPr>
        <p:txBody>
          <a:bodyPr>
            <a:normAutofit/>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t>  The decision to withdraw medical support and life</a:t>
            </a:r>
          </a:p>
          <a:p>
            <a:pPr>
              <a:buNone/>
            </a:pPr>
            <a:r>
              <a:rPr lang="en-US" dirty="0" smtClean="0"/>
              <a:t>  sustaining therapies is often made when patients with</a:t>
            </a:r>
          </a:p>
          <a:p>
            <a:pPr>
              <a:buNone/>
            </a:pPr>
            <a:r>
              <a:rPr lang="en-US" dirty="0" smtClean="0"/>
              <a:t>  devastating neurologic injuries are expected to have a</a:t>
            </a:r>
          </a:p>
          <a:p>
            <a:pPr>
              <a:buNone/>
            </a:pPr>
            <a:r>
              <a:rPr lang="en-US" dirty="0" smtClean="0"/>
              <a:t>  “poor outcome.” </a:t>
            </a:r>
          </a:p>
          <a:p>
            <a:pPr>
              <a:buNone/>
            </a:pPr>
            <a:endParaRPr lang="en-US" dirty="0" smtClean="0"/>
          </a:p>
          <a:p>
            <a:pPr>
              <a:buNone/>
            </a:pPr>
            <a:r>
              <a:rPr lang="en-US" dirty="0" smtClean="0"/>
              <a:t>  The decision is usually made by a spouse or first</a:t>
            </a:r>
          </a:p>
          <a:p>
            <a:pPr>
              <a:buNone/>
            </a:pPr>
            <a:r>
              <a:rPr lang="en-US" dirty="0" smtClean="0"/>
              <a:t>  degree </a:t>
            </a:r>
            <a:r>
              <a:rPr lang="en-US" dirty="0" err="1" smtClean="0"/>
              <a:t>relative,as</a:t>
            </a:r>
            <a:r>
              <a:rPr lang="en-US" dirty="0" smtClean="0"/>
              <a:t> very few patients have written</a:t>
            </a:r>
          </a:p>
          <a:p>
            <a:pPr>
              <a:buNone/>
            </a:pPr>
            <a:r>
              <a:rPr lang="en-US" dirty="0" smtClean="0"/>
              <a:t>  advanced directives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2400"/>
            <a:ext cx="9144000" cy="6705600"/>
          </a:xfrm>
        </p:spPr>
        <p:txBody>
          <a:bodyPr>
            <a:normAutofit/>
          </a:bodyPr>
          <a:lstStyle/>
          <a:p>
            <a:pPr>
              <a:buNone/>
            </a:pPr>
            <a:endParaRPr lang="en-US" dirty="0" smtClean="0"/>
          </a:p>
          <a:p>
            <a:pPr>
              <a:buNone/>
            </a:pPr>
            <a:r>
              <a:rPr lang="en-US" dirty="0" smtClean="0"/>
              <a:t>   </a:t>
            </a:r>
          </a:p>
          <a:p>
            <a:pPr>
              <a:buNone/>
            </a:pPr>
            <a:endParaRPr lang="en-US" dirty="0" smtClean="0"/>
          </a:p>
          <a:p>
            <a:pPr>
              <a:buNone/>
            </a:pPr>
            <a:endParaRPr lang="en-US" dirty="0" smtClean="0"/>
          </a:p>
          <a:p>
            <a:pPr>
              <a:buNone/>
            </a:pPr>
            <a:r>
              <a:rPr lang="en-US" dirty="0" smtClean="0"/>
              <a:t>    What constitutes a “poor outcome,” or an outcome in which continued aggressive therapy would be considered “futile,” </a:t>
            </a:r>
          </a:p>
          <a:p>
            <a:pPr>
              <a:buNone/>
            </a:pPr>
            <a:r>
              <a:rPr lang="en-US" dirty="0" smtClean="0"/>
              <a:t>    is difficult to adequately define.</a:t>
            </a:r>
          </a:p>
          <a:p>
            <a:pPr>
              <a:buNone/>
            </a:pPr>
            <a:endParaRPr lang="en-US" dirty="0" smtClean="0"/>
          </a:p>
          <a:p>
            <a:pPr>
              <a:buNone/>
            </a:pPr>
            <a:r>
              <a:rPr lang="en-US" dirty="0" smtClean="0"/>
              <a:t>    The definition of futility is most complicated and controversial when applied to the patient with  brain-injury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buNone/>
            </a:pPr>
            <a:r>
              <a:rPr lang="en-US" dirty="0" smtClean="0"/>
              <a:t>  </a:t>
            </a:r>
          </a:p>
          <a:p>
            <a:pPr>
              <a:buNone/>
            </a:pPr>
            <a:endParaRPr lang="en-US" dirty="0" smtClean="0"/>
          </a:p>
          <a:p>
            <a:pPr>
              <a:buNone/>
            </a:pPr>
            <a:endParaRPr lang="en-US" dirty="0" smtClean="0"/>
          </a:p>
          <a:p>
            <a:pPr>
              <a:buNone/>
            </a:pPr>
            <a:r>
              <a:rPr lang="en-US" dirty="0" smtClean="0"/>
              <a:t>   In a study probing issues surrounding withdrawal of</a:t>
            </a:r>
          </a:p>
          <a:p>
            <a:pPr>
              <a:buNone/>
            </a:pPr>
            <a:r>
              <a:rPr lang="en-US" dirty="0" smtClean="0"/>
              <a:t>   support in the neurologic intensive care unit</a:t>
            </a:r>
          </a:p>
          <a:p>
            <a:pPr>
              <a:buNone/>
            </a:pPr>
            <a:r>
              <a:rPr lang="en-US" dirty="0" smtClean="0"/>
              <a:t>   (including but not limited to patients with ICH), 17%</a:t>
            </a:r>
          </a:p>
          <a:p>
            <a:pPr>
              <a:buNone/>
            </a:pPr>
            <a:r>
              <a:rPr lang="en-US" dirty="0" smtClean="0"/>
              <a:t>   of surrogate decision makers felt that the timing of</a:t>
            </a:r>
          </a:p>
          <a:p>
            <a:pPr>
              <a:buNone/>
            </a:pPr>
            <a:r>
              <a:rPr lang="en-US" dirty="0" smtClean="0"/>
              <a:t>   the first decision to withdraw life support was</a:t>
            </a:r>
          </a:p>
          <a:p>
            <a:pPr>
              <a:buNone/>
            </a:pPr>
            <a:r>
              <a:rPr lang="en-US" dirty="0" smtClean="0"/>
              <a:t>   premature</a:t>
            </a:r>
          </a:p>
          <a:p>
            <a:pPr>
              <a:buNone/>
            </a:pPr>
            <a:endParaRPr lang="en-US" sz="1700" dirty="0" smtClean="0"/>
          </a:p>
          <a:p>
            <a:pPr>
              <a:buNone/>
            </a:pPr>
            <a:endParaRPr lang="en-US" sz="1700" dirty="0" smtClean="0"/>
          </a:p>
          <a:p>
            <a:pPr>
              <a:buNone/>
            </a:pPr>
            <a:r>
              <a:rPr lang="en-US" sz="1700" dirty="0" smtClean="0"/>
              <a:t>     Mayer SA et al. Withdrawal of life support in the neurological intensive care unit. Neurology 1999;52:1602–1609.</a:t>
            </a:r>
            <a:endParaRPr lang="en-US" sz="17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4525963"/>
          </a:xfrm>
        </p:spPr>
        <p:txBody>
          <a:bodyPr>
            <a:normAutofit/>
          </a:bodyPr>
          <a:lstStyle/>
          <a:p>
            <a:pPr>
              <a:buNone/>
            </a:pPr>
            <a:r>
              <a:rPr lang="en-US" dirty="0" smtClean="0"/>
              <a:t>   In the survey by the study group, most physicians appeared to</a:t>
            </a:r>
          </a:p>
          <a:p>
            <a:pPr>
              <a:buNone/>
            </a:pPr>
            <a:r>
              <a:rPr lang="en-US" dirty="0" smtClean="0"/>
              <a:t>   rely upon the volume of ICH and the GCS In their decision making process.</a:t>
            </a:r>
          </a:p>
          <a:p>
            <a:endParaRPr lang="en-US" dirty="0" smtClean="0"/>
          </a:p>
          <a:p>
            <a:endParaRPr lang="en-US" dirty="0" smtClean="0"/>
          </a:p>
          <a:p>
            <a:pPr>
              <a:buNone/>
            </a:pPr>
            <a:r>
              <a:rPr lang="en-US" sz="1800" dirty="0" smtClean="0"/>
              <a:t>Withdrawal of support in </a:t>
            </a:r>
            <a:r>
              <a:rPr lang="en-US" sz="1800" dirty="0" err="1" smtClean="0"/>
              <a:t>intracerebral</a:t>
            </a:r>
            <a:r>
              <a:rPr lang="en-US" sz="1800" dirty="0" smtClean="0"/>
              <a:t> hemorrhage may lead to self-fulfilling prophecies </a:t>
            </a:r>
          </a:p>
          <a:p>
            <a:pPr>
              <a:buNone/>
            </a:pPr>
            <a:r>
              <a:rPr lang="en-US" sz="1800" dirty="0" smtClean="0"/>
              <a:t>K.J. Becker et al     NEUROLOGY 2001;56:766–772</a:t>
            </a: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372600" cy="5257800"/>
          </a:xfrm>
        </p:spPr>
        <p:txBody>
          <a:bodyPr>
            <a:normAutofit/>
          </a:bodyPr>
          <a:lstStyle/>
          <a:p>
            <a:pPr>
              <a:buNone/>
            </a:pPr>
            <a:r>
              <a:rPr lang="en-US" dirty="0" smtClean="0"/>
              <a:t>   The patient outcome data, however, suggest that</a:t>
            </a:r>
          </a:p>
          <a:p>
            <a:pPr>
              <a:buNone/>
            </a:pPr>
            <a:r>
              <a:rPr lang="en-US" dirty="0" smtClean="0"/>
              <a:t>   these criteria may be overly pessimistic in predicting</a:t>
            </a:r>
          </a:p>
          <a:p>
            <a:pPr>
              <a:buNone/>
            </a:pPr>
            <a:r>
              <a:rPr lang="en-US" dirty="0" smtClean="0"/>
              <a:t>   outcome. </a:t>
            </a:r>
          </a:p>
          <a:p>
            <a:pPr>
              <a:buNone/>
            </a:pPr>
            <a:endParaRPr lang="en-US" dirty="0" smtClean="0"/>
          </a:p>
          <a:p>
            <a:pPr>
              <a:buNone/>
            </a:pPr>
            <a:r>
              <a:rPr lang="en-US" dirty="0" smtClean="0"/>
              <a:t>   This fact is underscored by the number of patients with</a:t>
            </a:r>
          </a:p>
          <a:p>
            <a:pPr>
              <a:buNone/>
            </a:pPr>
            <a:r>
              <a:rPr lang="en-US" dirty="0" smtClean="0"/>
              <a:t>    ICH volume &gt; 60 cm3 and GCS score &lt; 8 who not only</a:t>
            </a:r>
          </a:p>
          <a:p>
            <a:pPr>
              <a:buNone/>
            </a:pPr>
            <a:r>
              <a:rPr lang="en-US" dirty="0" smtClean="0"/>
              <a:t>    survived their hospitalization, but achieved functional</a:t>
            </a:r>
          </a:p>
          <a:p>
            <a:pPr>
              <a:buNone/>
            </a:pPr>
            <a:r>
              <a:rPr lang="en-US" dirty="0" smtClean="0"/>
              <a:t>    independence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763000" cy="6629400"/>
          </a:xfrm>
        </p:spPr>
        <p:txBody>
          <a:bodyPr>
            <a:normAutofit/>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t>     What constitutes an acceptable quality of life can</a:t>
            </a:r>
          </a:p>
          <a:p>
            <a:pPr>
              <a:buNone/>
            </a:pPr>
            <a:r>
              <a:rPr lang="en-US" dirty="0" smtClean="0"/>
              <a:t>     only be determined by the individual whose life is</a:t>
            </a:r>
          </a:p>
          <a:p>
            <a:pPr>
              <a:buNone/>
            </a:pPr>
            <a:r>
              <a:rPr lang="en-US" dirty="0" smtClean="0"/>
              <a:t>     being examined. </a:t>
            </a:r>
          </a:p>
          <a:p>
            <a:pPr>
              <a:buNone/>
            </a:pPr>
            <a:endParaRPr lang="en-US" dirty="0" smtClean="0"/>
          </a:p>
          <a:p>
            <a:pPr>
              <a:buNone/>
            </a:pPr>
            <a:r>
              <a:rPr lang="en-US" dirty="0" smtClean="0"/>
              <a:t>     </a:t>
            </a:r>
          </a:p>
          <a:p>
            <a:pPr>
              <a:buNone/>
            </a:pPr>
            <a:r>
              <a:rPr lang="en-US" dirty="0" smtClean="0"/>
              <a:t>     The clinicians surveyed in this study felt that if a</a:t>
            </a:r>
          </a:p>
          <a:p>
            <a:pPr>
              <a:buNone/>
            </a:pPr>
            <a:r>
              <a:rPr lang="en-US" dirty="0" smtClean="0"/>
              <a:t>     Patient could possibly recover to a </a:t>
            </a:r>
            <a:r>
              <a:rPr lang="en-US" dirty="0" err="1" smtClean="0"/>
              <a:t>mRS</a:t>
            </a:r>
            <a:r>
              <a:rPr lang="en-US" dirty="0" smtClean="0"/>
              <a:t> score of 4,</a:t>
            </a:r>
          </a:p>
          <a:p>
            <a:pPr>
              <a:buNone/>
            </a:pPr>
            <a:r>
              <a:rPr lang="en-US" dirty="0" smtClean="0"/>
              <a:t>     aggressive therapy was warranted.</a:t>
            </a:r>
          </a:p>
        </p:txBody>
      </p:sp>
      <p:pic>
        <p:nvPicPr>
          <p:cNvPr id="4" name="Picture 2"/>
          <p:cNvPicPr>
            <a:picLocks noChangeAspect="1" noChangeArrowheads="1"/>
          </p:cNvPicPr>
          <p:nvPr/>
        </p:nvPicPr>
        <p:blipFill>
          <a:blip r:embed="rId2"/>
          <a:srcRect/>
          <a:stretch>
            <a:fillRect/>
          </a:stretch>
        </p:blipFill>
        <p:spPr bwMode="auto">
          <a:xfrm>
            <a:off x="533400" y="228600"/>
            <a:ext cx="7772400"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5257800"/>
          </a:xfrm>
        </p:spPr>
        <p:txBody>
          <a:bodyPr>
            <a:normAutofit/>
          </a:bodyPr>
          <a:lstStyle/>
          <a:p>
            <a:pPr>
              <a:buNone/>
            </a:pPr>
            <a:r>
              <a:rPr lang="en-US" dirty="0" smtClean="0"/>
              <a:t>     Several studies, however, show that many individuals</a:t>
            </a:r>
          </a:p>
          <a:p>
            <a:pPr>
              <a:buNone/>
            </a:pPr>
            <a:r>
              <a:rPr lang="en-US" dirty="0" smtClean="0"/>
              <a:t>     consider major stroke to be an outcome worse</a:t>
            </a:r>
          </a:p>
          <a:p>
            <a:pPr>
              <a:buNone/>
            </a:pPr>
            <a:r>
              <a:rPr lang="en-US" dirty="0" smtClean="0"/>
              <a:t>     than death</a:t>
            </a:r>
          </a:p>
          <a:p>
            <a:endParaRPr lang="en-US" dirty="0" smtClean="0"/>
          </a:p>
          <a:p>
            <a:pPr>
              <a:buNone/>
            </a:pPr>
            <a:r>
              <a:rPr lang="it-IT" sz="1600" dirty="0" smtClean="0"/>
              <a:t>Solomon NA  et al. Patient preferences </a:t>
            </a:r>
            <a:r>
              <a:rPr lang="en-US" sz="1600" dirty="0" smtClean="0"/>
              <a:t>for stroke outcomes. Stroke 1994;25:1721–1725</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533400"/>
            <a:ext cx="9144000" cy="5592763"/>
          </a:xfrm>
        </p:spPr>
        <p:txBody>
          <a:bodyPr>
            <a:normAutofit/>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t>   Despite poor outcome in patients requiring Intubation and mechanical ventilation for stroke, most families that opted for aggressive therapy stated that they would opt for aggressive therapy if the situation presented itself again</a:t>
            </a:r>
          </a:p>
          <a:p>
            <a:pPr>
              <a:buNone/>
            </a:pPr>
            <a:endParaRPr lang="en-US" dirty="0" smtClean="0"/>
          </a:p>
          <a:p>
            <a:pPr>
              <a:buNone/>
            </a:pPr>
            <a:endParaRPr lang="en-US" dirty="0" smtClean="0"/>
          </a:p>
          <a:p>
            <a:pPr>
              <a:buNone/>
            </a:pPr>
            <a:r>
              <a:rPr lang="en-US" sz="1800" dirty="0" err="1" smtClean="0"/>
              <a:t>Grotta</a:t>
            </a:r>
            <a:r>
              <a:rPr lang="en-US" sz="1800" dirty="0" smtClean="0"/>
              <a:t> J et al.  Elective intubation </a:t>
            </a:r>
            <a:r>
              <a:rPr lang="en-US" sz="1800" dirty="0" err="1" smtClean="0"/>
              <a:t>forneurologic</a:t>
            </a:r>
            <a:r>
              <a:rPr lang="en-US" sz="1800" dirty="0" smtClean="0"/>
              <a:t> deterioration after stroke. Neurology</a:t>
            </a:r>
          </a:p>
          <a:p>
            <a:pPr>
              <a:buNone/>
            </a:pPr>
            <a:r>
              <a:rPr lang="en-US" sz="1800" dirty="0" smtClean="0"/>
              <a:t>1995;45:640–644.</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p:cNvPicPr>
            <a:picLocks noGrp="1" noChangeAspect="1" noChangeArrowheads="1"/>
          </p:cNvPicPr>
          <p:nvPr>
            <p:ph sz="quarter" idx="1"/>
          </p:nvPr>
        </p:nvPicPr>
        <p:blipFill>
          <a:blip r:embed="rId2"/>
          <a:srcRect/>
          <a:stretch>
            <a:fillRect/>
          </a:stretch>
        </p:blipFill>
        <p:spPr bwMode="auto">
          <a:xfrm>
            <a:off x="228600" y="2971800"/>
            <a:ext cx="8229600" cy="2209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 y="0"/>
            <a:ext cx="9144001"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57200" y="457200"/>
            <a:ext cx="8229600" cy="5668963"/>
          </a:xfrm>
        </p:spPr>
        <p:txBody>
          <a:bodyPr>
            <a:normAutofit/>
          </a:bodyPr>
          <a:lstStyle/>
          <a:p>
            <a:pPr>
              <a:buNone/>
            </a:pPr>
            <a:r>
              <a:rPr lang="en-US" dirty="0" smtClean="0"/>
              <a:t>          DNR orders represent various  factors </a:t>
            </a:r>
          </a:p>
          <a:p>
            <a:endParaRPr lang="en-US" dirty="0" smtClean="0"/>
          </a:p>
          <a:p>
            <a:pPr>
              <a:buNone/>
            </a:pPr>
            <a:endParaRPr lang="en-US" dirty="0" smtClean="0"/>
          </a:p>
          <a:p>
            <a:pPr>
              <a:buNone/>
            </a:pPr>
            <a:endParaRPr lang="en-US" dirty="0" smtClean="0"/>
          </a:p>
          <a:p>
            <a:pPr>
              <a:buNone/>
            </a:pPr>
            <a:r>
              <a:rPr lang="en-US" dirty="0" smtClean="0"/>
              <a:t> Advanced directives (living wills)</a:t>
            </a:r>
          </a:p>
          <a:p>
            <a:pPr>
              <a:buNone/>
            </a:pPr>
            <a:r>
              <a:rPr lang="en-US" dirty="0" smtClean="0"/>
              <a:t> </a:t>
            </a:r>
          </a:p>
          <a:p>
            <a:pPr>
              <a:buNone/>
            </a:pPr>
            <a:r>
              <a:rPr lang="en-US" dirty="0" smtClean="0"/>
              <a:t> Preadmission function</a:t>
            </a:r>
          </a:p>
          <a:p>
            <a:pPr>
              <a:buNone/>
            </a:pPr>
            <a:r>
              <a:rPr lang="en-US" dirty="0" smtClean="0">
                <a:solidFill>
                  <a:srgbClr val="00B050"/>
                </a:solidFill>
              </a:rPr>
              <a:t> </a:t>
            </a:r>
            <a:r>
              <a:rPr lang="en-US" dirty="0" smtClean="0">
                <a:solidFill>
                  <a:srgbClr val="FFC000"/>
                </a:solidFill>
              </a:rPr>
              <a:t>Illness severity</a:t>
            </a:r>
          </a:p>
          <a:p>
            <a:pPr>
              <a:buNone/>
            </a:pPr>
            <a:r>
              <a:rPr lang="en-US" dirty="0" smtClean="0">
                <a:solidFill>
                  <a:srgbClr val="FFC000"/>
                </a:solidFill>
              </a:rPr>
              <a:t> Perceived futility of resuscitation</a:t>
            </a:r>
          </a:p>
          <a:p>
            <a:pPr>
              <a:buNone/>
            </a:pPr>
            <a:r>
              <a:rPr lang="en-US" dirty="0" smtClean="0"/>
              <a:t> Patient or family beliefs and values</a:t>
            </a:r>
          </a:p>
          <a:p>
            <a:pPr>
              <a:buNone/>
            </a:pPr>
            <a:r>
              <a:rPr lang="en-US" dirty="0" smtClean="0"/>
              <a:t> community and hospital practices.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152400" y="1524000"/>
            <a:ext cx="8991600" cy="33869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1066800" y="228600"/>
            <a:ext cx="7315200" cy="525779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581400" y="5867400"/>
            <a:ext cx="3943350" cy="238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991600" cy="5973763"/>
          </a:xfrm>
        </p:spPr>
        <p:txBody>
          <a:bodyPr>
            <a:normAutofit/>
          </a:bodyPr>
          <a:lstStyle/>
          <a:p>
            <a:pPr>
              <a:buNone/>
            </a:pPr>
            <a:endParaRPr lang="en-US" dirty="0" smtClean="0"/>
          </a:p>
          <a:p>
            <a:pPr>
              <a:buNone/>
            </a:pPr>
            <a:r>
              <a:rPr lang="en-US" dirty="0" smtClean="0"/>
              <a:t>Requesting withdrawal or withholding of life-support</a:t>
            </a:r>
          </a:p>
          <a:p>
            <a:pPr>
              <a:buNone/>
            </a:pPr>
            <a:r>
              <a:rPr lang="en-US" dirty="0" smtClean="0"/>
              <a:t>treatments is a right of patients, based in the ethical</a:t>
            </a:r>
          </a:p>
          <a:p>
            <a:pPr>
              <a:buNone/>
            </a:pPr>
            <a:r>
              <a:rPr lang="en-US" dirty="0" smtClean="0"/>
              <a:t>Principle of autonomy.</a:t>
            </a:r>
          </a:p>
          <a:p>
            <a:pPr>
              <a:buNone/>
            </a:pPr>
            <a:endParaRPr lang="en-US" dirty="0" smtClean="0"/>
          </a:p>
          <a:p>
            <a:pPr>
              <a:buNone/>
            </a:pPr>
            <a:r>
              <a:rPr lang="en-US" dirty="0" smtClean="0"/>
              <a:t> When patients lose decision-making capacity, their</a:t>
            </a:r>
          </a:p>
          <a:p>
            <a:pPr>
              <a:buNone/>
            </a:pPr>
            <a:r>
              <a:rPr lang="en-US" dirty="0" smtClean="0"/>
              <a:t>autonomy is not lost. Instead their autonomy is </a:t>
            </a:r>
          </a:p>
          <a:p>
            <a:pPr>
              <a:buNone/>
            </a:pPr>
            <a:r>
              <a:rPr lang="en-US" dirty="0" smtClean="0"/>
              <a:t>expressed by a surrogate decision maker.</a:t>
            </a:r>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4525963"/>
          </a:xfrm>
        </p:spPr>
        <p:txBody>
          <a:bodyPr/>
          <a:lstStyle/>
          <a:p>
            <a:pPr>
              <a:buNone/>
            </a:pPr>
            <a:endParaRPr lang="en-US" dirty="0" smtClean="0"/>
          </a:p>
          <a:p>
            <a:pPr>
              <a:buNone/>
            </a:pPr>
            <a:r>
              <a:rPr lang="en-US" dirty="0" smtClean="0"/>
              <a:t>      Withdrawal of life support is the most common</a:t>
            </a:r>
          </a:p>
          <a:p>
            <a:pPr>
              <a:buNone/>
            </a:pPr>
            <a:r>
              <a:rPr lang="en-US" dirty="0" smtClean="0"/>
              <a:t>      immediate cause of death in the NICU</a:t>
            </a:r>
          </a:p>
          <a:p>
            <a:pPr>
              <a:buNone/>
            </a:pPr>
            <a:endParaRPr lang="da-DK" dirty="0" smtClean="0"/>
          </a:p>
          <a:p>
            <a:pPr>
              <a:buNone/>
            </a:pPr>
            <a:endParaRPr lang="da-DK" dirty="0" smtClean="0"/>
          </a:p>
          <a:p>
            <a:pPr>
              <a:buNone/>
            </a:pPr>
            <a:endParaRPr lang="da-DK" dirty="0" smtClean="0"/>
          </a:p>
          <a:p>
            <a:pPr>
              <a:buNone/>
            </a:pPr>
            <a:r>
              <a:rPr lang="da-DK" sz="2000" dirty="0" smtClean="0"/>
              <a:t>                                          Diringer et al, 2001,  Zurasky et al, 2005.</a:t>
            </a:r>
            <a:endParaRPr lang="en-US" sz="3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4525963"/>
          </a:xfrm>
        </p:spPr>
        <p:txBody>
          <a:bodyPr/>
          <a:lstStyle/>
          <a:p>
            <a:pPr>
              <a:buNone/>
            </a:pPr>
            <a:r>
              <a:rPr lang="en-US" dirty="0" smtClean="0"/>
              <a:t>   </a:t>
            </a:r>
          </a:p>
          <a:p>
            <a:pPr>
              <a:buNone/>
            </a:pPr>
            <a:endParaRPr lang="en-US" dirty="0" smtClean="0"/>
          </a:p>
          <a:p>
            <a:pPr>
              <a:buNone/>
            </a:pPr>
            <a:endParaRPr lang="en-US" dirty="0" smtClean="0"/>
          </a:p>
          <a:p>
            <a:pPr>
              <a:buNone/>
            </a:pPr>
            <a:r>
              <a:rPr lang="en-US" dirty="0" smtClean="0"/>
              <a:t>   Providing a prognosis is a fundamental role of</a:t>
            </a:r>
          </a:p>
          <a:p>
            <a:pPr>
              <a:buNone/>
            </a:pPr>
            <a:r>
              <a:rPr lang="en-US" dirty="0" smtClean="0"/>
              <a:t>   neurologists attending critically ill neurologic patients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5029200"/>
          </a:xfrm>
        </p:spPr>
        <p:txBody>
          <a:bodyPr/>
          <a:lstStyle/>
          <a:p>
            <a:pPr>
              <a:buNone/>
            </a:pPr>
            <a:endParaRPr lang="en-US" dirty="0" smtClean="0"/>
          </a:p>
          <a:p>
            <a:pPr>
              <a:buNone/>
            </a:pPr>
            <a:endParaRPr lang="en-US" dirty="0" smtClean="0"/>
          </a:p>
          <a:p>
            <a:pPr>
              <a:buNone/>
            </a:pPr>
            <a:r>
              <a:rPr lang="en-US" dirty="0" smtClean="0"/>
              <a:t>     When a poor prognosis leads to limitations in the</a:t>
            </a:r>
          </a:p>
          <a:p>
            <a:pPr>
              <a:buNone/>
            </a:pPr>
            <a:r>
              <a:rPr lang="en-US" dirty="0" smtClean="0"/>
              <a:t>     level of care or withdrawal of life support, it may</a:t>
            </a:r>
          </a:p>
          <a:p>
            <a:pPr>
              <a:buNone/>
            </a:pPr>
            <a:r>
              <a:rPr lang="en-US" dirty="0" smtClean="0"/>
              <a:t>     Create a self-fulfilling prophecy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81000"/>
            <a:ext cx="9144000" cy="6096000"/>
          </a:xfrm>
        </p:spPr>
        <p:txBody>
          <a:bodyPr>
            <a:normAutofit/>
          </a:bodyPr>
          <a:lstStyle/>
          <a:p>
            <a:pPr>
              <a:buNone/>
            </a:pPr>
            <a:r>
              <a:rPr lang="en-US" dirty="0" smtClean="0"/>
              <a:t>   </a:t>
            </a:r>
          </a:p>
          <a:p>
            <a:pPr>
              <a:buNone/>
            </a:pPr>
            <a:endParaRPr lang="en-US" dirty="0" smtClean="0"/>
          </a:p>
          <a:p>
            <a:pPr>
              <a:buNone/>
            </a:pPr>
            <a:r>
              <a:rPr lang="en-US" dirty="0" smtClean="0"/>
              <a:t>   </a:t>
            </a:r>
          </a:p>
          <a:p>
            <a:pPr>
              <a:buNone/>
            </a:pPr>
            <a:endParaRPr lang="en-US" dirty="0" smtClean="0"/>
          </a:p>
          <a:p>
            <a:pPr>
              <a:buNone/>
            </a:pPr>
            <a:r>
              <a:rPr lang="en-US" dirty="0" smtClean="0"/>
              <a:t>    Only the combination of coma, loss of all</a:t>
            </a:r>
          </a:p>
          <a:p>
            <a:pPr>
              <a:buNone/>
            </a:pPr>
            <a:r>
              <a:rPr lang="en-US" dirty="0" smtClean="0"/>
              <a:t>    </a:t>
            </a:r>
            <a:r>
              <a:rPr lang="en-US" dirty="0" err="1" smtClean="0"/>
              <a:t>pontomesencephalic</a:t>
            </a:r>
            <a:r>
              <a:rPr lang="en-US" dirty="0" smtClean="0"/>
              <a:t> reflexes and absent response to</a:t>
            </a:r>
          </a:p>
          <a:p>
            <a:pPr>
              <a:buNone/>
            </a:pPr>
            <a:r>
              <a:rPr lang="en-US" dirty="0" smtClean="0"/>
              <a:t>    pain is uniformly predictive of death in these patients</a:t>
            </a:r>
          </a:p>
          <a:p>
            <a:pPr>
              <a:buNone/>
            </a:pPr>
            <a:endParaRPr lang="en-US" sz="2300" dirty="0" smtClean="0"/>
          </a:p>
          <a:p>
            <a:pPr>
              <a:buNone/>
            </a:pPr>
            <a:endParaRPr lang="en-US" sz="2300" dirty="0" smtClean="0"/>
          </a:p>
          <a:p>
            <a:pPr>
              <a:buNone/>
            </a:pPr>
            <a:endParaRPr lang="en-US" sz="2300" dirty="0" smtClean="0"/>
          </a:p>
          <a:p>
            <a:pPr>
              <a:buNone/>
            </a:pPr>
            <a:r>
              <a:rPr lang="en-US" sz="2300" dirty="0" smtClean="0"/>
              <a:t>Absolutely no hope? Some ambiguity of futility of care in </a:t>
            </a:r>
          </a:p>
          <a:p>
            <a:pPr>
              <a:buNone/>
            </a:pPr>
            <a:r>
              <a:rPr lang="en-US" sz="2300" dirty="0" smtClean="0"/>
              <a:t>devastating acute stroke </a:t>
            </a:r>
            <a:r>
              <a:rPr lang="en-US" sz="2300" dirty="0" err="1" smtClean="0"/>
              <a:t>Rabinstein</a:t>
            </a:r>
            <a:r>
              <a:rPr lang="en-US" sz="2300" dirty="0" smtClean="0"/>
              <a:t> et al  </a:t>
            </a:r>
            <a:r>
              <a:rPr lang="en-US" sz="2300" dirty="0" err="1" smtClean="0"/>
              <a:t>crit</a:t>
            </a:r>
            <a:r>
              <a:rPr lang="en-US" sz="2300" dirty="0" smtClean="0"/>
              <a:t> care med 2002 </a:t>
            </a:r>
          </a:p>
          <a:p>
            <a:endParaRPr lang="en-US" sz="2300" dirty="0"/>
          </a:p>
        </p:txBody>
      </p:sp>
      <p:sp>
        <p:nvSpPr>
          <p:cNvPr id="4" name="Title 1"/>
          <p:cNvSpPr>
            <a:spLocks noGrp="1"/>
          </p:cNvSpPr>
          <p:nvPr>
            <p:ph type="title"/>
          </p:nvPr>
        </p:nvSpPr>
        <p:spPr>
          <a:xfrm>
            <a:off x="457200" y="274638"/>
            <a:ext cx="7467600" cy="1143000"/>
          </a:xfrm>
        </p:spPr>
        <p:txBody>
          <a:bodyPr/>
          <a:lstStyle/>
          <a:p>
            <a:r>
              <a:rPr lang="en-US" dirty="0" smtClean="0"/>
              <a:t>UNCERTAINTIES OF PROGNOSIS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tretch>
            <a:fillRect/>
          </a:stretch>
        </p:blipFill>
        <p:spPr bwMode="auto">
          <a:xfrm>
            <a:off x="457200" y="1295400"/>
            <a:ext cx="7467600" cy="43685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1371600" y="762000"/>
            <a:ext cx="61722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533400" y="533400"/>
            <a:ext cx="6943725" cy="7048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04800" y="1981200"/>
            <a:ext cx="7848600" cy="1857375"/>
          </a:xfrm>
          <a:prstGeom prst="rect">
            <a:avLst/>
          </a:prstGeom>
          <a:noFill/>
          <a:ln w="9525">
            <a:noFill/>
            <a:miter lim="800000"/>
            <a:headEnd/>
            <a:tailEnd/>
          </a:ln>
          <a:effectLst/>
        </p:spPr>
      </p:pic>
      <p:sp>
        <p:nvSpPr>
          <p:cNvPr id="10" name="TextBox 9"/>
          <p:cNvSpPr txBox="1"/>
          <p:nvPr/>
        </p:nvSpPr>
        <p:spPr>
          <a:xfrm>
            <a:off x="4343400" y="5181600"/>
            <a:ext cx="4191000" cy="369332"/>
          </a:xfrm>
          <a:prstGeom prst="rect">
            <a:avLst/>
          </a:prstGeom>
          <a:noFill/>
        </p:spPr>
        <p:txBody>
          <a:bodyPr wrap="square" rtlCol="0">
            <a:spAutoFit/>
          </a:bodyPr>
          <a:lstStyle/>
          <a:p>
            <a:r>
              <a:rPr lang="en-US" dirty="0" smtClean="0"/>
              <a:t>5 major recommendations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28600"/>
            <a:ext cx="9144000" cy="6629400"/>
          </a:xfrm>
        </p:spPr>
        <p:txBody>
          <a:bodyPr>
            <a:normAutofit/>
          </a:bodyPr>
          <a:lstStyle/>
          <a:p>
            <a:pPr>
              <a:buNone/>
            </a:pPr>
            <a:r>
              <a:rPr lang="en-US" dirty="0" smtClean="0"/>
              <a:t>  </a:t>
            </a:r>
          </a:p>
          <a:p>
            <a:pPr>
              <a:buNone/>
            </a:pPr>
            <a:endParaRPr lang="en-US" dirty="0" smtClean="0"/>
          </a:p>
          <a:p>
            <a:pPr>
              <a:buNone/>
            </a:pPr>
            <a:endParaRPr lang="en-US" dirty="0" smtClean="0"/>
          </a:p>
          <a:p>
            <a:pPr>
              <a:buNone/>
            </a:pPr>
            <a:r>
              <a:rPr lang="en-US" dirty="0" smtClean="0"/>
              <a:t>  The advance directives (ADs) are “oral or written statement in</a:t>
            </a:r>
          </a:p>
          <a:p>
            <a:pPr>
              <a:buNone/>
            </a:pPr>
            <a:r>
              <a:rPr lang="en-US" dirty="0" smtClean="0"/>
              <a:t>  which people declare their treatment preferences in the event </a:t>
            </a:r>
          </a:p>
          <a:p>
            <a:pPr>
              <a:buNone/>
            </a:pPr>
            <a:r>
              <a:rPr lang="en-US" dirty="0" smtClean="0"/>
              <a:t>  that they lose decision  making capacity.</a:t>
            </a:r>
          </a:p>
          <a:p>
            <a:pPr>
              <a:buNone/>
            </a:pPr>
            <a:endParaRPr lang="en-US" dirty="0" smtClean="0"/>
          </a:p>
          <a:p>
            <a:pPr>
              <a:buNone/>
            </a:pPr>
            <a:endParaRPr lang="en-US" dirty="0" smtClean="0"/>
          </a:p>
          <a:p>
            <a:pPr>
              <a:buNone/>
            </a:pPr>
            <a:r>
              <a:rPr lang="en-US" dirty="0" smtClean="0"/>
              <a:t>  They include withholding or withdrawing  interventions .One of the most discussed ADs is the DNR order</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534400" cy="6245352"/>
          </a:xfrm>
        </p:spPr>
        <p:txBody>
          <a:bodyPr>
            <a:normAutofit/>
          </a:bodyPr>
          <a:lstStyle/>
          <a:p>
            <a:pPr>
              <a:buNone/>
            </a:pPr>
            <a:endParaRPr lang="en-US" dirty="0" smtClean="0"/>
          </a:p>
          <a:p>
            <a:pPr>
              <a:buNone/>
            </a:pPr>
            <a:endParaRPr lang="en-US" dirty="0" smtClean="0"/>
          </a:p>
          <a:p>
            <a:pPr>
              <a:buNone/>
            </a:pPr>
            <a:endParaRPr lang="en-US" dirty="0" smtClean="0"/>
          </a:p>
          <a:p>
            <a:pPr>
              <a:buNone/>
            </a:pPr>
            <a:r>
              <a:rPr lang="en-US" dirty="0" smtClean="0"/>
              <a:t>A   The physician has a duty to disclose to the capable</a:t>
            </a:r>
          </a:p>
          <a:p>
            <a:pPr>
              <a:buNone/>
            </a:pPr>
            <a:r>
              <a:rPr lang="en-US" dirty="0" smtClean="0"/>
              <a:t>patient or family, the patient’s poor prognosis with honesty</a:t>
            </a:r>
          </a:p>
          <a:p>
            <a:pPr>
              <a:buNone/>
            </a:pPr>
            <a:r>
              <a:rPr lang="en-US" dirty="0" smtClean="0"/>
              <a:t>and clarity when further aggressive support appears non</a:t>
            </a:r>
          </a:p>
          <a:p>
            <a:pPr>
              <a:buNone/>
            </a:pPr>
            <a:r>
              <a:rPr lang="en-US" dirty="0" smtClean="0"/>
              <a:t>beneficial</a:t>
            </a:r>
          </a:p>
          <a:p>
            <a:endParaRPr lang="en-US" dirty="0" smtClean="0"/>
          </a:p>
          <a:p>
            <a:pPr>
              <a:buNone/>
            </a:pPr>
            <a:endParaRPr lang="en-US" dirty="0" smtClean="0"/>
          </a:p>
          <a:p>
            <a:pPr>
              <a:buNone/>
            </a:pPr>
            <a:endParaRPr lang="en-US" dirty="0" smtClean="0"/>
          </a:p>
          <a:p>
            <a:pPr>
              <a:buNone/>
            </a:pPr>
            <a:r>
              <a:rPr lang="en-US" dirty="0" smtClean="0"/>
              <a:t>B   Physician has to  accept patient’s autonomy in making an</a:t>
            </a:r>
          </a:p>
          <a:p>
            <a:pPr>
              <a:buNone/>
            </a:pPr>
            <a:r>
              <a:rPr lang="en-US" dirty="0" smtClean="0"/>
              <a:t>informed choice of  therapy</a:t>
            </a:r>
          </a:p>
          <a:p>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81000"/>
            <a:ext cx="8686800" cy="6092952"/>
          </a:xfrm>
        </p:spPr>
        <p:txBody>
          <a:bodyPr/>
          <a:lstStyle/>
          <a:p>
            <a:pPr>
              <a:buNone/>
            </a:pPr>
            <a:r>
              <a:rPr lang="en-US" dirty="0" smtClean="0"/>
              <a:t> </a:t>
            </a:r>
          </a:p>
          <a:p>
            <a:pPr>
              <a:buNone/>
            </a:pPr>
            <a:endParaRPr lang="en-US" dirty="0" smtClean="0"/>
          </a:p>
          <a:p>
            <a:pPr>
              <a:buNone/>
            </a:pPr>
            <a:r>
              <a:rPr lang="en-US" dirty="0" smtClean="0"/>
              <a:t>C  Pending consensus decisions or in the event of conflicts</a:t>
            </a:r>
          </a:p>
          <a:p>
            <a:pPr>
              <a:buNone/>
            </a:pPr>
            <a:r>
              <a:rPr lang="en-US" dirty="0" smtClean="0"/>
              <a:t> between the physician’s recommendations and the family’s</a:t>
            </a:r>
          </a:p>
          <a:p>
            <a:pPr>
              <a:buNone/>
            </a:pPr>
            <a:r>
              <a:rPr lang="en-US" dirty="0" smtClean="0"/>
              <a:t> wishes, all existing supportive interventions should  be             </a:t>
            </a:r>
          </a:p>
          <a:p>
            <a:pPr>
              <a:buNone/>
            </a:pPr>
            <a:r>
              <a:rPr lang="en-US" dirty="0" smtClean="0"/>
              <a:t> continued</a:t>
            </a:r>
          </a:p>
          <a:p>
            <a:pPr>
              <a:buNone/>
            </a:pPr>
            <a:endParaRPr lang="en-US" dirty="0" smtClean="0"/>
          </a:p>
          <a:p>
            <a:pPr>
              <a:buNone/>
            </a:pPr>
            <a:endParaRPr lang="en-US" dirty="0" smtClean="0"/>
          </a:p>
          <a:p>
            <a:pPr>
              <a:buNone/>
            </a:pPr>
            <a:r>
              <a:rPr lang="en-US" dirty="0" smtClean="0"/>
              <a:t> D  The discussions leading up to the decision to withhold</a:t>
            </a:r>
          </a:p>
          <a:p>
            <a:pPr>
              <a:buNone/>
            </a:pPr>
            <a:r>
              <a:rPr lang="en-US" dirty="0" smtClean="0"/>
              <a:t> life-sustaining therapies should be clearly documented in </a:t>
            </a:r>
          </a:p>
          <a:p>
            <a:pPr>
              <a:buNone/>
            </a:pPr>
            <a:r>
              <a:rPr lang="en-US" dirty="0" smtClean="0"/>
              <a:t> the case records. Such documentation should</a:t>
            </a:r>
          </a:p>
          <a:p>
            <a:pPr>
              <a:buNone/>
            </a:pPr>
            <a:r>
              <a:rPr lang="en-US" dirty="0" smtClean="0"/>
              <a:t> mention the persons who participated in the </a:t>
            </a:r>
            <a:r>
              <a:rPr lang="en-US" dirty="0" err="1" smtClean="0"/>
              <a:t>decisionmaking</a:t>
            </a:r>
            <a:endParaRPr lang="en-US" dirty="0" smtClean="0"/>
          </a:p>
          <a:p>
            <a:pPr>
              <a:buNone/>
            </a:pPr>
            <a:r>
              <a:rPr lang="en-US" dirty="0" smtClean="0"/>
              <a:t> process and the treatments withheld or withdrawn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8686800" cy="4873752"/>
          </a:xfrm>
        </p:spPr>
        <p:txBody>
          <a:bodyPr/>
          <a:lstStyle/>
          <a:p>
            <a:pPr>
              <a:buNone/>
            </a:pPr>
            <a:r>
              <a:rPr lang="en-US" dirty="0" smtClean="0"/>
              <a:t>E  If the capable patient or family consistently desires</a:t>
            </a:r>
          </a:p>
          <a:p>
            <a:pPr>
              <a:buNone/>
            </a:pPr>
            <a:r>
              <a:rPr lang="en-US" dirty="0" smtClean="0"/>
              <a:t>  that life support be withdrawn, in situations in which the</a:t>
            </a:r>
          </a:p>
          <a:p>
            <a:pPr>
              <a:buNone/>
            </a:pPr>
            <a:r>
              <a:rPr lang="en-US" dirty="0" smtClean="0"/>
              <a:t>  physician considers aggressive treatment non-</a:t>
            </a:r>
            <a:r>
              <a:rPr lang="en-US" dirty="0" err="1" smtClean="0"/>
              <a:t>beneficial,the</a:t>
            </a:r>
            <a:endParaRPr lang="en-US" dirty="0" smtClean="0"/>
          </a:p>
          <a:p>
            <a:pPr>
              <a:buNone/>
            </a:pPr>
            <a:r>
              <a:rPr lang="en-US" dirty="0" smtClean="0"/>
              <a:t>  treating team is ethically bound to consider withdrawal within</a:t>
            </a:r>
          </a:p>
          <a:p>
            <a:pPr>
              <a:buNone/>
            </a:pPr>
            <a:r>
              <a:rPr lang="en-US" dirty="0" smtClean="0"/>
              <a:t>  the limits of existing laws</a:t>
            </a:r>
          </a:p>
          <a:p>
            <a:pPr>
              <a:buNone/>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CONCLUSIONS</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pPr>
              <a:buNone/>
            </a:pPr>
            <a:r>
              <a:rPr lang="en-US" dirty="0" smtClean="0"/>
              <a:t>  It is the duty of neurologists to guide families in the</a:t>
            </a:r>
          </a:p>
          <a:p>
            <a:pPr>
              <a:buNone/>
            </a:pPr>
            <a:r>
              <a:rPr lang="en-US" dirty="0" smtClean="0"/>
              <a:t>  process of deciding the level of care to be provided to</a:t>
            </a:r>
          </a:p>
          <a:p>
            <a:pPr>
              <a:buNone/>
            </a:pPr>
            <a:r>
              <a:rPr lang="en-US" dirty="0" smtClean="0"/>
              <a:t>  a patient with severe acute neurologic disease.</a:t>
            </a:r>
          </a:p>
          <a:p>
            <a:pPr>
              <a:buNone/>
            </a:pPr>
            <a:endParaRPr lang="en-US" dirty="0" smtClean="0"/>
          </a:p>
          <a:p>
            <a:pPr>
              <a:buNone/>
            </a:pPr>
            <a:endParaRPr lang="en-US" dirty="0" smtClean="0"/>
          </a:p>
          <a:p>
            <a:pPr>
              <a:buNone/>
            </a:pPr>
            <a:r>
              <a:rPr lang="en-US" dirty="0" smtClean="0"/>
              <a:t>  Premature restrictions of care should be discouraged,</a:t>
            </a:r>
          </a:p>
          <a:p>
            <a:pPr>
              <a:buNone/>
            </a:pPr>
            <a:r>
              <a:rPr lang="en-US" dirty="0" smtClean="0"/>
              <a:t>  as seemingly desperate cases may improve with</a:t>
            </a:r>
          </a:p>
          <a:p>
            <a:pPr>
              <a:buNone/>
            </a:pPr>
            <a:r>
              <a:rPr lang="en-US" dirty="0" smtClean="0"/>
              <a:t>  aggressive treatments.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4525963"/>
          </a:xfrm>
        </p:spPr>
        <p:txBody>
          <a:bodyPr/>
          <a:lstStyle/>
          <a:p>
            <a:pPr>
              <a:buNone/>
            </a:pPr>
            <a:r>
              <a:rPr lang="en-US" dirty="0" smtClean="0"/>
              <a:t>  </a:t>
            </a:r>
          </a:p>
          <a:p>
            <a:pPr>
              <a:buNone/>
            </a:pPr>
            <a:endParaRPr lang="en-US" dirty="0" smtClean="0"/>
          </a:p>
          <a:p>
            <a:pPr>
              <a:buNone/>
            </a:pPr>
            <a:endParaRPr lang="en-US" dirty="0" smtClean="0"/>
          </a:p>
          <a:p>
            <a:pPr>
              <a:buNone/>
            </a:pPr>
            <a:r>
              <a:rPr lang="en-US" dirty="0" smtClean="0"/>
              <a:t>  When conveying the prognosis, physicians should rely</a:t>
            </a:r>
          </a:p>
          <a:p>
            <a:pPr>
              <a:buNone/>
            </a:pPr>
            <a:r>
              <a:rPr lang="en-US" dirty="0" smtClean="0"/>
              <a:t>  on their best estimate based on available published</a:t>
            </a:r>
          </a:p>
          <a:p>
            <a:pPr>
              <a:buNone/>
            </a:pPr>
            <a:r>
              <a:rPr lang="en-US" dirty="0" smtClean="0"/>
              <a:t>  evidence and personal experience</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4525963"/>
          </a:xfrm>
        </p:spPr>
        <p:txBody>
          <a:bodyPr/>
          <a:lstStyle/>
          <a:p>
            <a:pPr>
              <a:buNone/>
            </a:pPr>
            <a:r>
              <a:rPr lang="en-US" dirty="0" smtClean="0"/>
              <a:t>   Prognostic uncertainties must be acknowledged, and</a:t>
            </a:r>
          </a:p>
          <a:p>
            <a:pPr>
              <a:buNone/>
            </a:pPr>
            <a:r>
              <a:rPr lang="en-US" dirty="0" smtClean="0"/>
              <a:t>   the possibility of producing a self-fulfilling prophecy</a:t>
            </a:r>
          </a:p>
          <a:p>
            <a:pPr>
              <a:buNone/>
            </a:pPr>
            <a:r>
              <a:rPr lang="en-US" dirty="0" smtClean="0"/>
              <a:t>   should be kept in mind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4953000"/>
          </a:xfrm>
        </p:spPr>
        <p:txBody>
          <a:bodyPr/>
          <a:lstStyle/>
          <a:p>
            <a:pPr>
              <a:buNone/>
            </a:pPr>
            <a:endParaRPr lang="en-US" dirty="0" smtClean="0"/>
          </a:p>
          <a:p>
            <a:pPr>
              <a:buNone/>
            </a:pPr>
            <a:endParaRPr lang="en-US" dirty="0" smtClean="0"/>
          </a:p>
          <a:p>
            <a:pPr>
              <a:buNone/>
            </a:pPr>
            <a:r>
              <a:rPr lang="en-US" dirty="0" smtClean="0"/>
              <a:t>    It is crucial to establish open and honest  communication with the family, appreciate cultural differences and respect the family’s values and wishes.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1600200"/>
            <a:ext cx="8991600" cy="5029200"/>
          </a:xfrm>
        </p:spPr>
        <p:txBody>
          <a:bodyPr>
            <a:normAutofit/>
          </a:bodyPr>
          <a:lstStyle/>
          <a:p>
            <a:pPr>
              <a:buNone/>
            </a:pPr>
            <a:r>
              <a:rPr lang="en-US" dirty="0" smtClean="0"/>
              <a:t>   </a:t>
            </a:r>
          </a:p>
          <a:p>
            <a:pPr>
              <a:buNone/>
            </a:pPr>
            <a:endParaRPr lang="en-US" dirty="0" smtClean="0"/>
          </a:p>
          <a:p>
            <a:pPr>
              <a:buNone/>
            </a:pPr>
            <a:r>
              <a:rPr lang="en-US" dirty="0" smtClean="0"/>
              <a:t>   The physician should always avoid being Judgmental or confrontational, even if the decision of the family is strongly contrary to his or her professional advice.</a:t>
            </a:r>
          </a:p>
          <a:p>
            <a:endParaRPr lang="en-US" dirty="0" smtClean="0"/>
          </a:p>
          <a:p>
            <a:pPr>
              <a:buNone/>
            </a:pPr>
            <a:r>
              <a:rPr lang="en-US" dirty="0" smtClean="0"/>
              <a:t>    Failing to do so will close the channel of communication and result in otherwise preventable disputes.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8991600" cy="4525963"/>
          </a:xfrm>
        </p:spPr>
        <p:txBody>
          <a:bodyPr>
            <a:normAutofit/>
          </a:bodyPr>
          <a:lstStyle/>
          <a:p>
            <a:pPr>
              <a:buNone/>
            </a:pPr>
            <a:r>
              <a:rPr lang="en-US" dirty="0" smtClean="0"/>
              <a:t>    After open and comprehensive discussions, the family exercises the right to request withdrawal of life support, the team should be supportive and fulfill their wishes. </a:t>
            </a:r>
          </a:p>
          <a:p>
            <a:pPr>
              <a:buNone/>
            </a:pPr>
            <a:endParaRPr lang="en-US" dirty="0" smtClean="0"/>
          </a:p>
          <a:p>
            <a:pPr>
              <a:buNone/>
            </a:pPr>
            <a:endParaRPr lang="en-US" dirty="0" smtClean="0"/>
          </a:p>
          <a:p>
            <a:pPr>
              <a:buNone/>
            </a:pPr>
            <a:r>
              <a:rPr lang="en-US" dirty="0" smtClean="0"/>
              <a:t>   Preserving the quality of life and the dignity of death are the physician’s irrevocable responsibilities.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r>
              <a:rPr lang="en-US" sz="4800" dirty="0" smtClean="0"/>
              <a:t>Thank you</a:t>
            </a:r>
            <a:endParaRPr lang="en-US" sz="4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futility of resuscitation</a:t>
            </a:r>
            <a:endParaRPr lang="en-US" dirty="0"/>
          </a:p>
        </p:txBody>
      </p:sp>
      <p:sp>
        <p:nvSpPr>
          <p:cNvPr id="3" name="Content Placeholder 2"/>
          <p:cNvSpPr>
            <a:spLocks noGrp="1"/>
          </p:cNvSpPr>
          <p:nvPr>
            <p:ph sz="quarter" idx="1"/>
          </p:nvPr>
        </p:nvSpPr>
        <p:spPr>
          <a:xfrm>
            <a:off x="0" y="1295400"/>
            <a:ext cx="9144000" cy="5334000"/>
          </a:xfrm>
        </p:spPr>
        <p:txBody>
          <a:bodyPr>
            <a:normAutofit/>
          </a:bodyPr>
          <a:lstStyle/>
          <a:p>
            <a:endParaRPr lang="en-US" dirty="0" smtClean="0">
              <a:solidFill>
                <a:srgbClr val="00B050"/>
              </a:solidFill>
            </a:endParaRPr>
          </a:p>
          <a:p>
            <a:pPr>
              <a:buNone/>
            </a:pPr>
            <a:r>
              <a:rPr lang="en-US" dirty="0" smtClean="0"/>
              <a:t>  A treatment is considered futile  when the likelihood of the</a:t>
            </a:r>
          </a:p>
          <a:p>
            <a:pPr>
              <a:buNone/>
            </a:pPr>
            <a:r>
              <a:rPr lang="en-US" dirty="0" smtClean="0"/>
              <a:t>  treatment achieving its physiological objective is less than 1%.</a:t>
            </a:r>
          </a:p>
          <a:p>
            <a:pPr>
              <a:buNone/>
            </a:pPr>
            <a:endParaRPr lang="en-US" dirty="0" smtClean="0"/>
          </a:p>
          <a:p>
            <a:pPr>
              <a:buNone/>
            </a:pPr>
            <a:r>
              <a:rPr lang="en-US" dirty="0" smtClean="0"/>
              <a:t>  Alternatively the treatment would have been a failure</a:t>
            </a:r>
          </a:p>
          <a:p>
            <a:pPr>
              <a:buNone/>
            </a:pPr>
            <a:r>
              <a:rPr lang="en-US" dirty="0" smtClean="0"/>
              <a:t>  in the last 100 time it was tried in a similar patient.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8991600" cy="5257800"/>
          </a:xfrm>
        </p:spPr>
        <p:txBody>
          <a:bodyPr/>
          <a:lstStyle/>
          <a:p>
            <a:pPr>
              <a:buNone/>
            </a:pPr>
            <a:r>
              <a:rPr lang="en-US" dirty="0" smtClean="0"/>
              <a:t>   </a:t>
            </a:r>
          </a:p>
          <a:p>
            <a:pPr>
              <a:buNone/>
            </a:pPr>
            <a:endParaRPr lang="en-US" dirty="0" smtClean="0"/>
          </a:p>
          <a:p>
            <a:pPr>
              <a:buNone/>
            </a:pPr>
            <a:endParaRPr lang="en-US" dirty="0" smtClean="0"/>
          </a:p>
          <a:p>
            <a:pPr>
              <a:buNone/>
            </a:pPr>
            <a:r>
              <a:rPr lang="en-US" dirty="0" smtClean="0"/>
              <a:t>   The response to CPR varies depending on the primary condition  and the outcome is worst in patient with sepsis and  acute  stroke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5105400"/>
          </a:xfrm>
        </p:spPr>
        <p:txBody>
          <a:bodyPr/>
          <a:lstStyle/>
          <a:p>
            <a:pPr>
              <a:buNone/>
            </a:pPr>
            <a:r>
              <a:rPr lang="en-US" dirty="0" smtClean="0"/>
              <a:t>   In all the court cases of medical futility of the</a:t>
            </a:r>
          </a:p>
          <a:p>
            <a:pPr>
              <a:buNone/>
            </a:pPr>
            <a:r>
              <a:rPr lang="en-US" dirty="0" smtClean="0"/>
              <a:t>   procedure including CPR   versus patients or</a:t>
            </a:r>
          </a:p>
          <a:p>
            <a:pPr>
              <a:buNone/>
            </a:pPr>
            <a:r>
              <a:rPr lang="en-US" dirty="0" smtClean="0"/>
              <a:t>   bystanders decision to continue such treatment , the</a:t>
            </a:r>
          </a:p>
          <a:p>
            <a:pPr>
              <a:buNone/>
            </a:pPr>
            <a:r>
              <a:rPr lang="en-US" dirty="0" smtClean="0"/>
              <a:t>   court </a:t>
            </a:r>
            <a:r>
              <a:rPr lang="en-US" dirty="0" err="1" smtClean="0"/>
              <a:t>favoured</a:t>
            </a:r>
            <a:r>
              <a:rPr lang="en-US" dirty="0" smtClean="0"/>
              <a:t> the decisions of the family.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tretch>
            <a:fillRect/>
          </a:stretch>
        </p:blipFill>
        <p:spPr bwMode="auto">
          <a:xfrm>
            <a:off x="457200" y="2313720"/>
            <a:ext cx="7467600" cy="34465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738</TotalTime>
  <Words>1558</Words>
  <Application>Microsoft Office PowerPoint</Application>
  <PresentationFormat>On-screen Show (4:3)</PresentationFormat>
  <Paragraphs>295</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Oriel</vt:lpstr>
      <vt:lpstr>Slide 1</vt:lpstr>
      <vt:lpstr>                     Introduction</vt:lpstr>
      <vt:lpstr>Slide 3</vt:lpstr>
      <vt:lpstr>Slide 4</vt:lpstr>
      <vt:lpstr>Slide 5</vt:lpstr>
      <vt:lpstr>              futility of resuscitation</vt:lpstr>
      <vt:lpstr>Slide 7</vt:lpstr>
      <vt:lpstr>Slide 8</vt:lpstr>
      <vt:lpstr>Slide 9</vt:lpstr>
      <vt:lpstr>Slide 10</vt:lpstr>
      <vt:lpstr>Slide 11</vt:lpstr>
      <vt:lpstr>                        DNR   in  INDIA</vt:lpstr>
      <vt:lpstr>Slide 13</vt:lpstr>
      <vt:lpstr>Slide 14</vt:lpstr>
      <vt:lpstr>Slide 15</vt:lpstr>
      <vt:lpstr>                         ICH Score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UNCERTAINTIES OF PROGNOSIS</vt:lpstr>
      <vt:lpstr>Slide 47</vt:lpstr>
      <vt:lpstr>Slide 48</vt:lpstr>
      <vt:lpstr>Slide 49</vt:lpstr>
      <vt:lpstr>Slide 50</vt:lpstr>
      <vt:lpstr>Slide 51</vt:lpstr>
      <vt:lpstr>Slide 52</vt:lpstr>
      <vt:lpstr>                   CONCLUSIONS</vt:lpstr>
      <vt:lpstr>Slide 54</vt:lpstr>
      <vt:lpstr>Slide 55</vt:lpstr>
      <vt:lpstr>Slide 56</vt:lpstr>
      <vt:lpstr>Slide 57</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administrator1</cp:lastModifiedBy>
  <cp:revision>67</cp:revision>
  <dcterms:created xsi:type="dcterms:W3CDTF">2006-08-16T00:00:00Z</dcterms:created>
  <dcterms:modified xsi:type="dcterms:W3CDTF">2020-08-16T14:51:40Z</dcterms:modified>
</cp:coreProperties>
</file>