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5"/>
  </p:notesMasterIdLst>
  <p:sldIdLst>
    <p:sldId id="256" r:id="rId2"/>
    <p:sldId id="257" r:id="rId3"/>
    <p:sldId id="259" r:id="rId4"/>
    <p:sldId id="263" r:id="rId5"/>
    <p:sldId id="264" r:id="rId6"/>
    <p:sldId id="265" r:id="rId7"/>
    <p:sldId id="262" r:id="rId8"/>
    <p:sldId id="266" r:id="rId9"/>
    <p:sldId id="267" r:id="rId10"/>
    <p:sldId id="311" r:id="rId11"/>
    <p:sldId id="312" r:id="rId12"/>
    <p:sldId id="334" r:id="rId13"/>
    <p:sldId id="313" r:id="rId14"/>
    <p:sldId id="271" r:id="rId15"/>
    <p:sldId id="273" r:id="rId16"/>
    <p:sldId id="314" r:id="rId17"/>
    <p:sldId id="274" r:id="rId18"/>
    <p:sldId id="275" r:id="rId19"/>
    <p:sldId id="278" r:id="rId20"/>
    <p:sldId id="279" r:id="rId21"/>
    <p:sldId id="315" r:id="rId22"/>
    <p:sldId id="276" r:id="rId23"/>
    <p:sldId id="316" r:id="rId24"/>
    <p:sldId id="280" r:id="rId25"/>
    <p:sldId id="319" r:id="rId26"/>
    <p:sldId id="320" r:id="rId27"/>
    <p:sldId id="321" r:id="rId28"/>
    <p:sldId id="322" r:id="rId29"/>
    <p:sldId id="323" r:id="rId30"/>
    <p:sldId id="324" r:id="rId31"/>
    <p:sldId id="283" r:id="rId32"/>
    <p:sldId id="325" r:id="rId33"/>
    <p:sldId id="326" r:id="rId34"/>
    <p:sldId id="327" r:id="rId35"/>
    <p:sldId id="286" r:id="rId36"/>
    <p:sldId id="287" r:id="rId37"/>
    <p:sldId id="288" r:id="rId38"/>
    <p:sldId id="32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329" r:id="rId47"/>
    <p:sldId id="330" r:id="rId48"/>
    <p:sldId id="331" r:id="rId49"/>
    <p:sldId id="296" r:id="rId50"/>
    <p:sldId id="310" r:id="rId51"/>
    <p:sldId id="336" r:id="rId52"/>
    <p:sldId id="297" r:id="rId53"/>
    <p:sldId id="298" r:id="rId54"/>
    <p:sldId id="299" r:id="rId55"/>
    <p:sldId id="300" r:id="rId56"/>
    <p:sldId id="335" r:id="rId57"/>
    <p:sldId id="301" r:id="rId58"/>
    <p:sldId id="332" r:id="rId59"/>
    <p:sldId id="333" r:id="rId60"/>
    <p:sldId id="302" r:id="rId61"/>
    <p:sldId id="303" r:id="rId62"/>
    <p:sldId id="304" r:id="rId63"/>
    <p:sldId id="305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7.2152717021483681E-2"/>
          <c:y val="4.3689938183307769E-2"/>
          <c:w val="0.57526076601535858"/>
          <c:h val="0.7584146751563534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pts with dyskinesias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7-12 mo</c:v>
                </c:pt>
                <c:pt idx="1">
                  <c:v>13-24 mo</c:v>
                </c:pt>
                <c:pt idx="2">
                  <c:v>2.5-3.5 yrs</c:v>
                </c:pt>
                <c:pt idx="3">
                  <c:v>4-6 yrs</c:v>
                </c:pt>
                <c:pt idx="4">
                  <c:v>9-15 yrs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22</c:v>
                </c:pt>
                <c:pt idx="2">
                  <c:v>24</c:v>
                </c:pt>
                <c:pt idx="3">
                  <c:v>40</c:v>
                </c:pt>
                <c:pt idx="4">
                  <c:v>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7-12 mo</c:v>
                </c:pt>
                <c:pt idx="1">
                  <c:v>13-24 mo</c:v>
                </c:pt>
                <c:pt idx="2">
                  <c:v>2.5-3.5 yrs</c:v>
                </c:pt>
                <c:pt idx="3">
                  <c:v>4-6 yrs</c:v>
                </c:pt>
                <c:pt idx="4">
                  <c:v>9-15 yrs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7-12 mo</c:v>
                </c:pt>
                <c:pt idx="1">
                  <c:v>13-24 mo</c:v>
                </c:pt>
                <c:pt idx="2">
                  <c:v>2.5-3.5 yrs</c:v>
                </c:pt>
                <c:pt idx="3">
                  <c:v>4-6 yrs</c:v>
                </c:pt>
                <c:pt idx="4">
                  <c:v>9-15 yrs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shape val="cylinder"/>
        <c:axId val="73107328"/>
        <c:axId val="73108864"/>
        <c:axId val="0"/>
      </c:bar3DChart>
      <c:catAx>
        <c:axId val="73107328"/>
        <c:scaling>
          <c:orientation val="minMax"/>
        </c:scaling>
        <c:axPos val="b"/>
        <c:tickLblPos val="nextTo"/>
        <c:crossAx val="73108864"/>
        <c:crosses val="autoZero"/>
        <c:auto val="1"/>
        <c:lblAlgn val="ctr"/>
        <c:lblOffset val="100"/>
      </c:catAx>
      <c:valAx>
        <c:axId val="73108864"/>
        <c:scaling>
          <c:orientation val="minMax"/>
        </c:scaling>
        <c:axPos val="l"/>
        <c:majorGridlines/>
        <c:numFmt formatCode="General" sourceLinked="1"/>
        <c:tickLblPos val="nextTo"/>
        <c:crossAx val="73107328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0.61111</cdr:x>
      <cdr:y>0.87381</cdr:y>
    </cdr:from>
    <cdr:to>
      <cdr:x>1</cdr:x>
      <cdr:y>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029191" y="4221168"/>
          <a:ext cx="3200409" cy="60959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en-US" sz="1800" b="1" i="1" dirty="0" err="1" smtClean="0">
              <a:solidFill>
                <a:schemeClr val="lt1"/>
              </a:solidFill>
              <a:latin typeface="+mn-lt"/>
              <a:ea typeface="+mn-ea"/>
              <a:cs typeface="+mn-cs"/>
            </a:rPr>
            <a:t>Ahlskog</a:t>
          </a:r>
          <a:r>
            <a:rPr lang="en-US" sz="1800" b="1" i="1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 et al., </a:t>
          </a:r>
          <a:r>
            <a:rPr lang="en-US" sz="1800" b="1" i="1" dirty="0" err="1" smtClean="0">
              <a:solidFill>
                <a:schemeClr val="lt1"/>
              </a:solidFill>
              <a:latin typeface="+mn-lt"/>
              <a:ea typeface="+mn-ea"/>
              <a:cs typeface="+mn-cs"/>
            </a:rPr>
            <a:t>Mov</a:t>
          </a:r>
          <a:r>
            <a:rPr lang="en-US" sz="1800" b="1" i="1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 </a:t>
          </a:r>
          <a:r>
            <a:rPr lang="en-US" sz="1800" b="1" i="1" dirty="0" err="1" smtClean="0">
              <a:solidFill>
                <a:schemeClr val="lt1"/>
              </a:solidFill>
              <a:latin typeface="+mn-lt"/>
              <a:ea typeface="+mn-ea"/>
              <a:cs typeface="+mn-cs"/>
            </a:rPr>
            <a:t>dis</a:t>
          </a:r>
          <a:r>
            <a:rPr lang="en-US" sz="1800" b="1" i="1" dirty="0" smtClean="0">
              <a:solidFill>
                <a:schemeClr val="lt1"/>
              </a:solidFill>
              <a:latin typeface="+mn-lt"/>
              <a:ea typeface="+mn-ea"/>
              <a:cs typeface="+mn-cs"/>
            </a:rPr>
            <a:t> 2001</a:t>
          </a:r>
          <a:endParaRPr lang="en-US" sz="1800" b="1" i="1" dirty="0">
            <a:solidFill>
              <a:schemeClr val="lt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9FCCD-AEA7-480F-A720-05B550C35C84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161FE-B026-4D17-9C76-6D3D25636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161FE-B026-4D17-9C76-6D3D256363E1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D9494E8-2AE3-45B2-947C-B3F82552CEF8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6A3F831-0E4E-4E7F-800E-9121A66BC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Therapies for </a:t>
            </a:r>
            <a:r>
              <a:rPr lang="en-US" dirty="0" err="1" smtClean="0"/>
              <a:t>Dopaminergic</a:t>
            </a:r>
            <a:r>
              <a:rPr lang="en-US" dirty="0" smtClean="0"/>
              <a:t> Induced </a:t>
            </a:r>
            <a:r>
              <a:rPr lang="en-US" dirty="0" err="1" smtClean="0"/>
              <a:t>Dyskinesias</a:t>
            </a:r>
            <a:r>
              <a:rPr lang="en-US" dirty="0" smtClean="0"/>
              <a:t> in Parkinson Disease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" y="2819400"/>
            <a:ext cx="8541434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Faculty : Dr. Sanjay </a:t>
            </a:r>
            <a:r>
              <a:rPr lang="en-US" dirty="0" err="1" smtClean="0"/>
              <a:t>Prakash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overactivity</a:t>
            </a:r>
            <a:r>
              <a:rPr lang="en-US" b="1" dirty="0" smtClean="0"/>
              <a:t> of the direct </a:t>
            </a:r>
            <a:r>
              <a:rPr lang="en-US" b="1" dirty="0" err="1" smtClean="0"/>
              <a:t>striatal</a:t>
            </a:r>
            <a:r>
              <a:rPr lang="en-US" b="1" dirty="0" smtClean="0"/>
              <a:t> output pathway.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Glutamatergic</a:t>
            </a:r>
            <a:r>
              <a:rPr lang="en-US" dirty="0" smtClean="0"/>
              <a:t> &amp;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</a:t>
            </a:r>
            <a:r>
              <a:rPr lang="en-US" dirty="0" err="1" smtClean="0"/>
              <a:t>glutamatergic</a:t>
            </a:r>
            <a:r>
              <a:rPr lang="en-US" dirty="0" smtClean="0"/>
              <a:t> influences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3886200"/>
            <a:ext cx="7467600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86200"/>
            <a:ext cx="7467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chronic </a:t>
            </a:r>
            <a:r>
              <a:rPr lang="en-US" b="1" dirty="0" err="1" smtClean="0"/>
              <a:t>pulsatile</a:t>
            </a:r>
            <a:r>
              <a:rPr lang="en-US" b="1" dirty="0" smtClean="0"/>
              <a:t> stimulation of dopamine receptors with L-dopa.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changes in postsynaptic signaling </a:t>
            </a:r>
            <a:r>
              <a:rPr lang="en-US" dirty="0" err="1" smtClean="0"/>
              <a:t>kinases</a:t>
            </a:r>
            <a:r>
              <a:rPr lang="en-US" dirty="0" smtClean="0"/>
              <a:t> in direct pathway neurons result in </a:t>
            </a:r>
            <a:r>
              <a:rPr lang="en-US" dirty="0" smtClean="0">
                <a:solidFill>
                  <a:schemeClr val="accent1"/>
                </a:solidFill>
              </a:rPr>
              <a:t>increased sensitivity to D1 agonists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changes in </a:t>
            </a:r>
            <a:r>
              <a:rPr lang="en-US" dirty="0" smtClean="0">
                <a:solidFill>
                  <a:schemeClr val="accent1"/>
                </a:solidFill>
              </a:rPr>
              <a:t>synaptic plasticity and loss of </a:t>
            </a:r>
            <a:r>
              <a:rPr lang="en-US" dirty="0" err="1" smtClean="0">
                <a:solidFill>
                  <a:schemeClr val="accent1"/>
                </a:solidFill>
              </a:rPr>
              <a:t>depotentiation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abnormal levels of </a:t>
            </a:r>
            <a:r>
              <a:rPr lang="en-US" dirty="0" err="1" smtClean="0"/>
              <a:t>phosphorylated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DARPP-32</a:t>
            </a:r>
            <a:r>
              <a:rPr lang="en-US" dirty="0" smtClean="0"/>
              <a:t>, a signaling protein.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Desired characteristics-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clinical phenomenology,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 anatomical distribution,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 severity of movements,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their impact on ADL,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short and easy to use.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i="1" dirty="0" smtClean="0"/>
              <a:t>None of the available scales fulfill all criteria.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76400"/>
            <a:ext cx="883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1"/>
            <a:ext cx="883919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324600" y="1676400"/>
            <a:ext cx="2590800" cy="381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dis</a:t>
            </a:r>
            <a:r>
              <a:rPr lang="en-US" dirty="0" smtClean="0">
                <a:solidFill>
                  <a:schemeClr val="bg1"/>
                </a:solidFill>
              </a:rPr>
              <a:t>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3276600"/>
            <a:ext cx="8839200" cy="381000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4419600"/>
            <a:ext cx="8839200" cy="457200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Rx of </a:t>
            </a:r>
            <a:r>
              <a:rPr lang="en-US" dirty="0" err="1" smtClean="0"/>
              <a:t>dyskinesias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Delaying the onset of </a:t>
            </a:r>
            <a:r>
              <a:rPr lang="en-US" dirty="0" err="1" smtClean="0"/>
              <a:t>dyskinesias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Treatment of established </a:t>
            </a:r>
            <a:r>
              <a:rPr lang="en-US" dirty="0" err="1" smtClean="0"/>
              <a:t>dyskinesias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 to be answered in a 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Does the therapy have a long lasting effect?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Is the improvement clinically meaningful?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Does the clinical benefits outweigh its side effects?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Delaying the onset of </a:t>
            </a:r>
            <a:r>
              <a:rPr lang="en-US" dirty="0" err="1" smtClean="0"/>
              <a:t>dyskinesias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Rationale behind using </a:t>
            </a:r>
            <a:r>
              <a:rPr lang="en-US" b="1" dirty="0" err="1" smtClean="0"/>
              <a:t>dopa</a:t>
            </a:r>
            <a:r>
              <a:rPr lang="en-US" b="1" dirty="0" smtClean="0"/>
              <a:t> agonists (DAs) as initial therapy in PD.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longer t1/2 of DAs ensure  more continuous stimulation compared to </a:t>
            </a:r>
            <a:r>
              <a:rPr lang="en-US" dirty="0" err="1" smtClean="0"/>
              <a:t>pulsatile</a:t>
            </a:r>
            <a:r>
              <a:rPr lang="en-US" dirty="0" smtClean="0"/>
              <a:t> stimulation of </a:t>
            </a:r>
            <a:r>
              <a:rPr lang="en-US" dirty="0" err="1" smtClean="0"/>
              <a:t>dopa</a:t>
            </a:r>
            <a:r>
              <a:rPr lang="en-US" dirty="0" smtClean="0"/>
              <a:t> receptors seen with L-dopa.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greater potential for D2- than D1-receptor binding seen with DAs than L-dopa.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Pramipexole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L-dopa as initial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4 RCTs of Parkinson study group have addressed this issue.</a:t>
            </a:r>
          </a:p>
          <a:p>
            <a:endParaRPr lang="en-US" sz="2400" b="1" i="1" dirty="0" smtClean="0">
              <a:solidFill>
                <a:schemeClr val="accent1"/>
              </a:solidFill>
            </a:endParaRP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A randomized controlled trial comparing </a:t>
            </a:r>
            <a:r>
              <a:rPr lang="en-US" sz="2400" b="1" i="1" dirty="0" err="1" smtClean="0">
                <a:solidFill>
                  <a:schemeClr val="accent1"/>
                </a:solidFill>
              </a:rPr>
              <a:t>pramipexole</a:t>
            </a:r>
            <a:r>
              <a:rPr lang="en-US" sz="2400" b="1" i="1" dirty="0" smtClean="0">
                <a:solidFill>
                  <a:schemeClr val="accent1"/>
                </a:solidFill>
              </a:rPr>
              <a:t> with </a:t>
            </a:r>
            <a:r>
              <a:rPr lang="en-US" sz="2400" b="1" i="1" dirty="0" err="1" smtClean="0">
                <a:solidFill>
                  <a:schemeClr val="accent1"/>
                </a:solidFill>
              </a:rPr>
              <a:t>levodopa</a:t>
            </a:r>
            <a:r>
              <a:rPr lang="en-US" sz="2400" b="1" i="1" dirty="0" smtClean="0">
                <a:solidFill>
                  <a:schemeClr val="accent1"/>
                </a:solidFill>
              </a:rPr>
              <a:t> in early Parkinson's disease: design and methods of the </a:t>
            </a:r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</a:rPr>
              <a:t>CALM-PD Study. </a:t>
            </a:r>
            <a:endParaRPr lang="en-US" sz="2400" b="1" i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2400" b="1" i="1" dirty="0" smtClean="0">
                <a:solidFill>
                  <a:schemeClr val="accent1"/>
                </a:solidFill>
              </a:rPr>
              <a:t>                                            Clinical </a:t>
            </a:r>
            <a:r>
              <a:rPr lang="en-US" sz="2400" b="1" i="1" dirty="0" err="1" smtClean="0">
                <a:solidFill>
                  <a:schemeClr val="accent1"/>
                </a:solidFill>
              </a:rPr>
              <a:t>Neuropharmacol</a:t>
            </a:r>
            <a:r>
              <a:rPr lang="en-US" sz="2400" b="1" i="1" dirty="0" smtClean="0">
                <a:solidFill>
                  <a:schemeClr val="accent1"/>
                </a:solidFill>
              </a:rPr>
              <a:t>, 2000.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301 eligible pts</a:t>
            </a:r>
            <a:r>
              <a:rPr lang="en-US" sz="2800" b="1" i="1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/>
              <a:t>were</a:t>
            </a:r>
            <a:r>
              <a:rPr lang="en-US" sz="2800" b="1" i="1" dirty="0" smtClean="0"/>
              <a:t> </a:t>
            </a:r>
            <a:r>
              <a:rPr lang="en-US" sz="2800" dirty="0" smtClean="0"/>
              <a:t>randomized to (</a:t>
            </a:r>
            <a:r>
              <a:rPr lang="en-US" sz="2800" dirty="0" err="1" smtClean="0"/>
              <a:t>i</a:t>
            </a:r>
            <a:r>
              <a:rPr lang="en-US" sz="2800" dirty="0" smtClean="0"/>
              <a:t>) active </a:t>
            </a:r>
            <a:r>
              <a:rPr lang="en-US" sz="2800" dirty="0" err="1" smtClean="0"/>
              <a:t>pramipexole</a:t>
            </a:r>
            <a:r>
              <a:rPr lang="en-US" sz="2800" dirty="0" smtClean="0"/>
              <a:t> and placebo </a:t>
            </a:r>
            <a:r>
              <a:rPr lang="en-US" sz="2800" dirty="0" err="1" smtClean="0"/>
              <a:t>levodopa</a:t>
            </a:r>
            <a:r>
              <a:rPr lang="en-US" sz="2800" dirty="0" smtClean="0"/>
              <a:t> or (ii) placebo </a:t>
            </a:r>
            <a:r>
              <a:rPr lang="en-US" sz="2800" dirty="0" err="1" smtClean="0"/>
              <a:t>pramipexole</a:t>
            </a:r>
            <a:r>
              <a:rPr lang="en-US" sz="2800" dirty="0" smtClean="0"/>
              <a:t> and active </a:t>
            </a:r>
            <a:r>
              <a:rPr lang="en-US" sz="2800" dirty="0" err="1" smtClean="0"/>
              <a:t>levodopa</a:t>
            </a:r>
            <a:r>
              <a:rPr lang="en-US" sz="2800" dirty="0" smtClean="0"/>
              <a:t>. </a:t>
            </a:r>
            <a:endParaRPr lang="en-US" sz="2800" b="1" i="1" dirty="0" smtClean="0">
              <a:solidFill>
                <a:schemeClr val="accent1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After 24 months, </a:t>
            </a:r>
            <a:r>
              <a:rPr lang="en-US" dirty="0" err="1" smtClean="0"/>
              <a:t>pramipexole</a:t>
            </a:r>
            <a:r>
              <a:rPr lang="en-US" dirty="0" smtClean="0"/>
              <a:t>-treated patients were receiving a mean daily dose of 2.78 mg </a:t>
            </a:r>
            <a:r>
              <a:rPr lang="en-US" dirty="0" err="1" smtClean="0"/>
              <a:t>pramipexole</a:t>
            </a:r>
            <a:r>
              <a:rPr lang="en-US" dirty="0" smtClean="0"/>
              <a:t> plus 264mg L-dopa, compared with 509 mg L-dopa for those receiving only this agent.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Pts in the </a:t>
            </a:r>
            <a:r>
              <a:rPr lang="en-US" dirty="0" err="1" smtClean="0"/>
              <a:t>pramipexole</a:t>
            </a:r>
            <a:r>
              <a:rPr lang="en-US" dirty="0" smtClean="0"/>
              <a:t> group had a significantly lower incidence of </a:t>
            </a:r>
            <a:r>
              <a:rPr lang="en-US" dirty="0" err="1" smtClean="0"/>
              <a:t>dyskinesias</a:t>
            </a:r>
            <a:r>
              <a:rPr lang="en-US" dirty="0" smtClean="0"/>
              <a:t> (9.9% </a:t>
            </a:r>
            <a:r>
              <a:rPr lang="en-US" dirty="0" err="1" smtClean="0"/>
              <a:t>vs</a:t>
            </a:r>
            <a:r>
              <a:rPr lang="en-US" dirty="0" smtClean="0"/>
              <a:t> 30.7%, p &lt; 0.001).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After a mean 6-year follow-up, &gt;90% of patients ended up receiving L-dopa therapy regardless of their initial treatment assignment.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diff in the incidence of disabling or painful </a:t>
            </a:r>
            <a:r>
              <a:rPr lang="en-US" dirty="0" err="1" smtClean="0"/>
              <a:t>dyskinesias</a:t>
            </a:r>
            <a:r>
              <a:rPr lang="en-US" dirty="0" smtClean="0"/>
              <a:t> bet 2 groups.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L-dopa (LD) is the </a:t>
            </a:r>
            <a:r>
              <a:rPr lang="en-US" b="1" i="1" dirty="0" smtClean="0">
                <a:solidFill>
                  <a:srgbClr val="92D050"/>
                </a:solidFill>
              </a:rPr>
              <a:t>most effective drug</a:t>
            </a:r>
            <a:r>
              <a:rPr lang="en-US" dirty="0" smtClean="0"/>
              <a:t> in the symptomatic Rx of PD.</a:t>
            </a:r>
          </a:p>
          <a:p>
            <a:endParaRPr lang="en-US" dirty="0" smtClean="0"/>
          </a:p>
          <a:p>
            <a:r>
              <a:rPr lang="en-US" dirty="0" smtClean="0"/>
              <a:t>However, the emergence of</a:t>
            </a:r>
            <a:r>
              <a:rPr lang="en-US" b="1" i="1" dirty="0" smtClean="0">
                <a:solidFill>
                  <a:srgbClr val="92D050"/>
                </a:solidFill>
              </a:rPr>
              <a:t> motor fluctuations and </a:t>
            </a:r>
            <a:r>
              <a:rPr lang="en-US" b="1" i="1" dirty="0" err="1" smtClean="0">
                <a:solidFill>
                  <a:srgbClr val="92D050"/>
                </a:solidFill>
              </a:rPr>
              <a:t>dyskinesias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on long term use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limits its usefulness.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mean improvement in the total UPDRS score from baseline to 48 months was greater in the L-dopa group than in the </a:t>
            </a:r>
            <a:r>
              <a:rPr lang="en-US" dirty="0" err="1" smtClean="0"/>
              <a:t>pramipexole</a:t>
            </a:r>
            <a:r>
              <a:rPr lang="en-US" dirty="0" smtClean="0"/>
              <a:t> group.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Both options resulted in similar quality of life.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Side </a:t>
            </a:r>
            <a:r>
              <a:rPr lang="en-US" dirty="0" err="1" smtClean="0"/>
              <a:t>eff</a:t>
            </a:r>
            <a:r>
              <a:rPr lang="en-US" dirty="0" smtClean="0"/>
              <a:t> (like somnolence, edema) were more in </a:t>
            </a:r>
            <a:r>
              <a:rPr lang="en-US" dirty="0" err="1" smtClean="0"/>
              <a:t>Pramipexole</a:t>
            </a:r>
            <a:r>
              <a:rPr lang="en-US" dirty="0" smtClean="0"/>
              <a:t> group.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/>
              <a:t>L-dopa and </a:t>
            </a:r>
            <a:r>
              <a:rPr lang="en-US" b="1" i="1" dirty="0" err="1" smtClean="0"/>
              <a:t>pramipexole</a:t>
            </a:r>
            <a:r>
              <a:rPr lang="en-US" b="1" i="1" dirty="0" smtClean="0"/>
              <a:t> both appear to be reasonable options as initial </a:t>
            </a:r>
            <a:r>
              <a:rPr lang="en-US" b="1" i="1" dirty="0" err="1" smtClean="0"/>
              <a:t>dopaminergic</a:t>
            </a:r>
            <a:r>
              <a:rPr lang="en-US" b="1" i="1" dirty="0" smtClean="0"/>
              <a:t> therapy for PD, but they are associated with different efficacy and adverse-effect profiles.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Ropinirole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L-dopa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RCTs are available.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Risk of developing </a:t>
            </a:r>
            <a:r>
              <a:rPr lang="en-US" dirty="0" err="1" smtClean="0"/>
              <a:t>dyskinesias</a:t>
            </a:r>
            <a:r>
              <a:rPr lang="en-US" dirty="0" smtClean="0"/>
              <a:t> after initial </a:t>
            </a:r>
            <a:r>
              <a:rPr lang="en-US" dirty="0" err="1" smtClean="0"/>
              <a:t>monotherapy</a:t>
            </a:r>
            <a:r>
              <a:rPr lang="en-US" dirty="0" smtClean="0"/>
              <a:t> with </a:t>
            </a:r>
            <a:r>
              <a:rPr lang="en-US" dirty="0" err="1" smtClean="0"/>
              <a:t>ropinirole</a:t>
            </a:r>
            <a:r>
              <a:rPr lang="en-US" dirty="0" smtClean="0"/>
              <a:t> was less than with L-dopa &amp; delayed the onset of </a:t>
            </a:r>
            <a:r>
              <a:rPr lang="en-US" dirty="0" err="1" smtClean="0"/>
              <a:t>dys</a:t>
            </a:r>
            <a:r>
              <a:rPr lang="en-US" dirty="0" smtClean="0"/>
              <a:t> by ~ 3 yrs (on subsequent L-dopa addition). </a:t>
            </a:r>
          </a:p>
          <a:p>
            <a:pPr>
              <a:buNone/>
            </a:pPr>
            <a:r>
              <a:rPr lang="en-US" sz="2200" i="1" dirty="0" smtClean="0">
                <a:solidFill>
                  <a:schemeClr val="accent1"/>
                </a:solidFill>
              </a:rPr>
              <a:t>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Rascol</a:t>
            </a:r>
            <a:r>
              <a:rPr lang="en-US" sz="2200" i="1" dirty="0" smtClean="0">
                <a:solidFill>
                  <a:schemeClr val="accent1"/>
                </a:solidFill>
              </a:rPr>
              <a:t> et al., NEJM 2000;    Hauser et al., 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2007;                  Watts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2010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Many of these pts eventually needed supplemental L-dopa.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Neuropsychiatric complications were more in </a:t>
            </a:r>
            <a:r>
              <a:rPr lang="en-US" dirty="0" err="1" smtClean="0"/>
              <a:t>Ropinirole</a:t>
            </a:r>
            <a:r>
              <a:rPr lang="en-US" dirty="0" smtClean="0"/>
              <a:t> group.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Though </a:t>
            </a:r>
            <a:r>
              <a:rPr lang="en-US" b="1" dirty="0" err="1" smtClean="0"/>
              <a:t>Ropinirole</a:t>
            </a:r>
            <a:r>
              <a:rPr lang="en-US" b="1" dirty="0" smtClean="0"/>
              <a:t> delays the onset of </a:t>
            </a:r>
            <a:r>
              <a:rPr lang="en-US" b="1" dirty="0" err="1" smtClean="0"/>
              <a:t>dys</a:t>
            </a:r>
            <a:r>
              <a:rPr lang="en-US" b="1" dirty="0" smtClean="0"/>
              <a:t> in PD, the long term follow up of such pts does not differ from those on L-dopa from beginning of Rx.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Treatment of established </a:t>
            </a:r>
            <a:r>
              <a:rPr lang="en-US" sz="3600" dirty="0" err="1" smtClean="0"/>
              <a:t>dyskinesias</a:t>
            </a:r>
            <a:r>
              <a:rPr lang="en-US" sz="3600" dirty="0" smtClean="0"/>
              <a:t>-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Antidyskinetic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Drugs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NMDA receptor antagonists-</a:t>
            </a:r>
          </a:p>
          <a:p>
            <a:r>
              <a:rPr lang="en-US" dirty="0" err="1" smtClean="0"/>
              <a:t>Amantadine</a:t>
            </a:r>
            <a:endParaRPr lang="en-US" dirty="0" smtClean="0"/>
          </a:p>
          <a:p>
            <a:r>
              <a:rPr lang="en-US" dirty="0" err="1" smtClean="0"/>
              <a:t>Safinamide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5HT1A agonists-</a:t>
            </a:r>
          </a:p>
          <a:p>
            <a:r>
              <a:rPr lang="en-US" dirty="0" err="1" smtClean="0"/>
              <a:t>Sarizotan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5HT2A antagonists-</a:t>
            </a:r>
          </a:p>
          <a:p>
            <a:r>
              <a:rPr lang="en-US" dirty="0" err="1" smtClean="0"/>
              <a:t>Clozapine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Adenosine A2A receptor antagonists-</a:t>
            </a:r>
          </a:p>
          <a:p>
            <a:r>
              <a:rPr lang="en-US" dirty="0" err="1" smtClean="0"/>
              <a:t>Istradefylline</a:t>
            </a:r>
            <a:endParaRPr lang="en-US" dirty="0" smtClean="0"/>
          </a:p>
          <a:p>
            <a:r>
              <a:rPr lang="en-US" dirty="0" err="1" smtClean="0"/>
              <a:t>Preladenant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Nicotinic receptor agonists-</a:t>
            </a:r>
          </a:p>
          <a:p>
            <a:r>
              <a:rPr lang="en-US" dirty="0" smtClean="0"/>
              <a:t>Nicotine</a:t>
            </a:r>
          </a:p>
          <a:p>
            <a:pPr>
              <a:buNone/>
            </a:pPr>
            <a:r>
              <a:rPr lang="en-US" b="1" dirty="0" smtClean="0"/>
              <a:t>Antiepileptic drug-</a:t>
            </a:r>
          </a:p>
          <a:p>
            <a:r>
              <a:rPr lang="en-US" dirty="0" err="1" smtClean="0"/>
              <a:t>Levetiracetam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Cannabinoid</a:t>
            </a:r>
            <a:r>
              <a:rPr lang="en-US" b="1" dirty="0" smtClean="0"/>
              <a:t> CB1 receptor agonists-</a:t>
            </a:r>
          </a:p>
          <a:p>
            <a:r>
              <a:rPr lang="en-US" dirty="0" err="1" smtClean="0"/>
              <a:t>Nabilone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Partial agonists at D2, D3 receptors-</a:t>
            </a:r>
          </a:p>
          <a:p>
            <a:r>
              <a:rPr lang="en-US" dirty="0" err="1" smtClean="0"/>
              <a:t>Pardoprunox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Amantadine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399"/>
          </a:xfrm>
        </p:spPr>
        <p:txBody>
          <a:bodyPr>
            <a:normAutofit/>
          </a:bodyPr>
          <a:lstStyle/>
          <a:p>
            <a:r>
              <a:rPr lang="en-US" dirty="0" smtClean="0"/>
              <a:t>NMDA receptor antagonist</a:t>
            </a:r>
          </a:p>
          <a:p>
            <a:r>
              <a:rPr lang="en-US" dirty="0" smtClean="0"/>
              <a:t>Evaluated in 1 class II &amp; 2 class IV studies</a:t>
            </a:r>
          </a:p>
          <a:p>
            <a:r>
              <a:rPr lang="en-US" dirty="0" smtClean="0"/>
              <a:t>Reduced the severity of LIDs (up to 60%), without impacting the beneficial effects of L-dopa on motor function.</a:t>
            </a:r>
          </a:p>
          <a:p>
            <a:r>
              <a:rPr lang="en-US" dirty="0" smtClean="0"/>
              <a:t>However, only a small number of pts (n=53 in 3 studies)were evaluated &amp; there was an inadequate or no washout period between treatments.</a:t>
            </a:r>
          </a:p>
          <a:p>
            <a:pPr>
              <a:buNone/>
            </a:pPr>
            <a:r>
              <a:rPr lang="en-US" sz="2200" i="1" dirty="0" err="1" smtClean="0">
                <a:solidFill>
                  <a:schemeClr val="accent1"/>
                </a:solidFill>
              </a:rPr>
              <a:t>Metman</a:t>
            </a:r>
            <a:r>
              <a:rPr lang="en-US" sz="2200" i="1" dirty="0" smtClean="0">
                <a:solidFill>
                  <a:schemeClr val="accent1"/>
                </a:solidFill>
              </a:rPr>
              <a:t> et al., Neurology 1998; </a:t>
            </a:r>
            <a:r>
              <a:rPr lang="en-US" sz="2200" i="1" dirty="0" err="1" smtClean="0">
                <a:solidFill>
                  <a:schemeClr val="accent1"/>
                </a:solidFill>
              </a:rPr>
              <a:t>Luginger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2000; Snow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Clin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Neuropharmacol</a:t>
            </a:r>
            <a:r>
              <a:rPr lang="en-US" sz="2200" i="1" dirty="0" smtClean="0">
                <a:solidFill>
                  <a:schemeClr val="accent1"/>
                </a:solidFill>
              </a:rPr>
              <a:t> 2000.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study has claimed its long term </a:t>
            </a:r>
            <a:r>
              <a:rPr lang="en-US" dirty="0" err="1" smtClean="0"/>
              <a:t>antidyskinetic</a:t>
            </a:r>
            <a:r>
              <a:rPr lang="en-US" dirty="0" smtClean="0"/>
              <a:t> effect.          </a:t>
            </a:r>
            <a:r>
              <a:rPr lang="en-US" sz="2000" i="1" dirty="0" smtClean="0">
                <a:solidFill>
                  <a:schemeClr val="accent1"/>
                </a:solidFill>
              </a:rPr>
              <a:t>Wolf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2010</a:t>
            </a:r>
          </a:p>
          <a:p>
            <a:r>
              <a:rPr lang="en-US" dirty="0" smtClean="0"/>
              <a:t>Commonly used at doses of 200 to 300 mg/day.</a:t>
            </a:r>
          </a:p>
          <a:p>
            <a:r>
              <a:rPr lang="en-US" dirty="0" smtClean="0"/>
              <a:t>Side effects like confusion, worsening of hallucinations, edema &amp; </a:t>
            </a:r>
            <a:r>
              <a:rPr lang="en-US" dirty="0" err="1" smtClean="0"/>
              <a:t>livedo</a:t>
            </a:r>
            <a:r>
              <a:rPr lang="en-US" dirty="0" smtClean="0"/>
              <a:t> </a:t>
            </a:r>
            <a:r>
              <a:rPr lang="en-US" dirty="0" err="1" smtClean="0"/>
              <a:t>reticularis</a:t>
            </a:r>
            <a:r>
              <a:rPr lang="en-US" dirty="0" smtClean="0"/>
              <a:t> are infrequent.</a:t>
            </a:r>
          </a:p>
          <a:p>
            <a:endParaRPr lang="en-US" dirty="0" smtClean="0"/>
          </a:p>
          <a:p>
            <a:endParaRPr lang="en-US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Amantadine</a:t>
            </a:r>
            <a:r>
              <a:rPr lang="en-US" b="1" dirty="0" smtClean="0"/>
              <a:t> is effective in alleviating LIDs. </a:t>
            </a:r>
            <a:r>
              <a:rPr lang="en-US" b="1" dirty="0" smtClean="0">
                <a:solidFill>
                  <a:schemeClr val="accent1"/>
                </a:solidFill>
              </a:rPr>
              <a:t>Level C recommendation </a:t>
            </a:r>
            <a:r>
              <a:rPr lang="en-US" b="1" dirty="0" smtClean="0"/>
              <a:t>in AAN PP 2006.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Currently the only drug recommended for the treatment of LIDs.</a:t>
            </a:r>
          </a:p>
          <a:p>
            <a:pPr>
              <a:buNone/>
            </a:pPr>
            <a:r>
              <a:rPr lang="en-US" sz="2200" i="1" dirty="0" smtClean="0">
                <a:solidFill>
                  <a:schemeClr val="accent1"/>
                </a:solidFill>
              </a:rPr>
              <a:t>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Pahwa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b="1" i="1" dirty="0" smtClean="0">
                <a:solidFill>
                  <a:schemeClr val="accent1"/>
                </a:solidFill>
              </a:rPr>
              <a:t>Practice Parameter: Treatment of Parkinson disease with motor fluctuations and </a:t>
            </a:r>
            <a:r>
              <a:rPr lang="en-US" sz="2200" b="1" i="1" dirty="0" err="1" smtClean="0">
                <a:solidFill>
                  <a:schemeClr val="accent1"/>
                </a:solidFill>
              </a:rPr>
              <a:t>dyskinesia</a:t>
            </a:r>
            <a:r>
              <a:rPr lang="en-US" sz="2200" b="1" i="1" dirty="0" smtClean="0">
                <a:solidFill>
                  <a:schemeClr val="accent1"/>
                </a:solidFill>
              </a:rPr>
              <a:t> (an evidence-based review) : Report of the Quality Standards Subcommittee of the American Academy of Neurology, 2006.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Clozapine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Receptor affinity- D4 &amp; 5HT-2A antagonist</a:t>
            </a:r>
          </a:p>
          <a:p>
            <a:r>
              <a:rPr lang="en-US" dirty="0" smtClean="0"/>
              <a:t>Single Class III study available.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Pts (n=50) reported 2-hour </a:t>
            </a:r>
            <a:r>
              <a:rPr lang="en-US" dirty="0" smtClean="0">
                <a:latin typeface="Arial"/>
                <a:cs typeface="Arial"/>
              </a:rPr>
              <a:t>↓</a:t>
            </a:r>
            <a:r>
              <a:rPr lang="en-US" dirty="0" smtClean="0"/>
              <a:t> in duration of LIDs without </a:t>
            </a:r>
            <a:r>
              <a:rPr lang="en-US" dirty="0" smtClean="0">
                <a:latin typeface="AGaramond-Regular"/>
              </a:rPr>
              <a:t>↑</a:t>
            </a:r>
            <a:r>
              <a:rPr lang="en-US" dirty="0" smtClean="0"/>
              <a:t> in the duration of off-periods.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5 pts developed SEs (</a:t>
            </a:r>
            <a:r>
              <a:rPr lang="en-US" dirty="0" err="1" smtClean="0"/>
              <a:t>incl</a:t>
            </a:r>
            <a:r>
              <a:rPr lang="en-US" dirty="0" smtClean="0"/>
              <a:t> 3 with reversible </a:t>
            </a:r>
            <a:r>
              <a:rPr lang="en-US" dirty="0" err="1" smtClean="0"/>
              <a:t>eosinophilia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i="1" dirty="0" smtClean="0">
                <a:solidFill>
                  <a:srgbClr val="92D050"/>
                </a:solidFill>
              </a:rPr>
              <a:t>                                               </a:t>
            </a:r>
            <a:r>
              <a:rPr lang="en-US" sz="2000" i="1" dirty="0" err="1" smtClean="0">
                <a:solidFill>
                  <a:srgbClr val="92D050"/>
                </a:solidFill>
              </a:rPr>
              <a:t>Durif</a:t>
            </a:r>
            <a:r>
              <a:rPr lang="en-US" sz="2000" i="1" dirty="0" smtClean="0">
                <a:solidFill>
                  <a:srgbClr val="92D050"/>
                </a:solidFill>
              </a:rPr>
              <a:t> et al., Neurology 2004.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classification of L-dopa induced </a:t>
            </a:r>
            <a:r>
              <a:rPr lang="en-US" dirty="0" err="1" smtClean="0"/>
              <a:t>dyskinesias</a:t>
            </a:r>
            <a:r>
              <a:rPr lang="en-US" dirty="0" smtClean="0"/>
              <a:t> (LIDs)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Conclusion-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Clz</a:t>
            </a:r>
            <a:r>
              <a:rPr lang="en-US" b="1" dirty="0" smtClean="0"/>
              <a:t> may be effective in Rx of LIDs (</a:t>
            </a:r>
            <a:r>
              <a:rPr lang="en-US" b="1" dirty="0" smtClean="0">
                <a:solidFill>
                  <a:schemeClr val="accent1"/>
                </a:solidFill>
              </a:rPr>
              <a:t>Level U recommendation </a:t>
            </a:r>
            <a:r>
              <a:rPr lang="en-US" b="1" dirty="0" smtClean="0"/>
              <a:t>in AAN PP 2006), moreover SEs limit its utility as a chronic </a:t>
            </a:r>
            <a:r>
              <a:rPr lang="en-US" b="1" dirty="0" err="1" smtClean="0"/>
              <a:t>antidyskinetic</a:t>
            </a:r>
            <a:r>
              <a:rPr lang="en-US" b="1" dirty="0" smtClean="0"/>
              <a:t> therapy.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Continuous Delivery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Rationale for use-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Chronic </a:t>
            </a:r>
            <a:r>
              <a:rPr lang="en-US" dirty="0" err="1" smtClean="0"/>
              <a:t>pulsatile</a:t>
            </a:r>
            <a:r>
              <a:rPr lang="en-US" dirty="0" smtClean="0"/>
              <a:t> stimulation of DA receptors is associated with the induction of LIDs.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animal studies (MPTP-induced parkinsonism),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cabergoline</a:t>
            </a:r>
            <a:r>
              <a:rPr lang="en-US" dirty="0" smtClean="0"/>
              <a:t>, a D2 agonist with a relatively long t1/2,added to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oral L-dopa/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benserazide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/>
              <a:t>(100/25mg) for 1 month,  produced significantly lower </a:t>
            </a:r>
            <a:r>
              <a:rPr lang="en-US" dirty="0" err="1" smtClean="0"/>
              <a:t>dyskinesia</a:t>
            </a:r>
            <a:r>
              <a:rPr lang="en-US" dirty="0" smtClean="0"/>
              <a:t> scores than when L-dopa was given alone (p &lt; 0.01).</a:t>
            </a:r>
          </a:p>
          <a:p>
            <a:pPr>
              <a:buNone/>
            </a:pPr>
            <a:r>
              <a:rPr lang="en-US" sz="2200" i="1" dirty="0" smtClean="0">
                <a:solidFill>
                  <a:schemeClr val="accent1"/>
                </a:solidFill>
              </a:rPr>
              <a:t>                                                                       </a:t>
            </a:r>
            <a:r>
              <a:rPr lang="en-US" sz="2200" b="1" i="1" dirty="0" smtClean="0">
                <a:solidFill>
                  <a:schemeClr val="accent1"/>
                </a:solidFill>
              </a:rPr>
              <a:t>Belanger et al., </a:t>
            </a:r>
            <a:r>
              <a:rPr lang="en-US" sz="2200" b="1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b="1" i="1" dirty="0" smtClean="0">
                <a:solidFill>
                  <a:schemeClr val="accent1"/>
                </a:solidFill>
              </a:rPr>
              <a:t> </a:t>
            </a:r>
            <a:r>
              <a:rPr lang="en-US" sz="2200" b="1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b="1" i="1" dirty="0" smtClean="0">
                <a:solidFill>
                  <a:schemeClr val="accent1"/>
                </a:solidFill>
              </a:rPr>
              <a:t> 2003.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Subcutaneous </a:t>
            </a:r>
            <a:r>
              <a:rPr lang="en-US" dirty="0" err="1" smtClean="0"/>
              <a:t>Lisuride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Single RCT available.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40 pts were randomized to receive either sc </a:t>
            </a:r>
            <a:r>
              <a:rPr lang="en-US" dirty="0" err="1" smtClean="0"/>
              <a:t>lisuride</a:t>
            </a:r>
            <a:r>
              <a:rPr lang="en-US" dirty="0" smtClean="0"/>
              <a:t> (n=20) or to continue on oral L-dopa (n=20).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pts in L-dopa group and 18/20 pts in  </a:t>
            </a:r>
            <a:r>
              <a:rPr lang="en-US" dirty="0" err="1" smtClean="0"/>
              <a:t>lisuride</a:t>
            </a:r>
            <a:r>
              <a:rPr lang="en-US" dirty="0" smtClean="0"/>
              <a:t> group completed all visits over 4-year period.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Lisuride</a:t>
            </a:r>
            <a:r>
              <a:rPr lang="en-US" dirty="0" smtClean="0"/>
              <a:t> Rx pts improved their baseline </a:t>
            </a:r>
            <a:r>
              <a:rPr lang="en-US" dirty="0" err="1" smtClean="0"/>
              <a:t>dyskinesia</a:t>
            </a:r>
            <a:r>
              <a:rPr lang="en-US" dirty="0" smtClean="0"/>
              <a:t> scores (measured by AIMS) by 49%, whereas scores worsened by 59% (p &lt; 0.0001) in the L-dopa group.</a:t>
            </a:r>
          </a:p>
          <a:p>
            <a:pPr>
              <a:buNone/>
            </a:pPr>
            <a:r>
              <a:rPr lang="en-US" sz="2200" i="1" dirty="0" smtClean="0">
                <a:solidFill>
                  <a:schemeClr val="accent1"/>
                </a:solidFill>
              </a:rPr>
              <a:t>                                                                            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Fabrizio</a:t>
            </a:r>
            <a:r>
              <a:rPr lang="en-US" sz="2200" i="1" dirty="0" smtClean="0">
                <a:solidFill>
                  <a:schemeClr val="accent1"/>
                </a:solidFill>
              </a:rPr>
              <a:t> et al., Brain 2002.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No deterioration of motor fn (as measured by UPDRS) was noted in </a:t>
            </a:r>
            <a:r>
              <a:rPr lang="en-US" dirty="0" err="1" smtClean="0"/>
              <a:t>lisuride</a:t>
            </a:r>
            <a:r>
              <a:rPr lang="en-US" dirty="0" smtClean="0"/>
              <a:t> group.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Most commonly encountered adverse events in the </a:t>
            </a:r>
            <a:r>
              <a:rPr lang="en-US" dirty="0" err="1" smtClean="0"/>
              <a:t>lisuride</a:t>
            </a:r>
            <a:r>
              <a:rPr lang="en-US" dirty="0" smtClean="0"/>
              <a:t> group were mild skin nodules (11 patients).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Continuous </a:t>
            </a:r>
            <a:r>
              <a:rPr lang="en-US" b="1" dirty="0" err="1" smtClean="0"/>
              <a:t>Lisuride</a:t>
            </a:r>
            <a:r>
              <a:rPr lang="en-US" b="1" dirty="0" smtClean="0"/>
              <a:t> infusion can be beneficial in advanced PD with </a:t>
            </a:r>
            <a:r>
              <a:rPr lang="en-US" b="1" dirty="0" err="1" smtClean="0"/>
              <a:t>dyskinesias</a:t>
            </a:r>
            <a:r>
              <a:rPr lang="en-US" b="1" dirty="0" smtClean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Subcutaneous </a:t>
            </a:r>
            <a:r>
              <a:rPr lang="en-US" dirty="0" err="1" smtClean="0"/>
              <a:t>Apomorphine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Receptor sensitivity- D2, D3 &amp; D4 and to a lesser extent with D1 receptors.</a:t>
            </a:r>
          </a:p>
          <a:p>
            <a:r>
              <a:rPr lang="en-US" dirty="0" smtClean="0"/>
              <a:t>Mode of use- acute intermittent Rx of </a:t>
            </a:r>
            <a:r>
              <a:rPr lang="en-US" dirty="0" err="1" smtClean="0"/>
              <a:t>hypomobility</a:t>
            </a:r>
            <a:r>
              <a:rPr lang="en-US" dirty="0" smtClean="0"/>
              <a:t> </a:t>
            </a:r>
            <a:r>
              <a:rPr lang="en-US" dirty="0" err="1" smtClean="0"/>
              <a:t>esp</a:t>
            </a:r>
            <a:r>
              <a:rPr lang="en-US" dirty="0" smtClean="0"/>
              <a:t> in advanced PD (US)/ continuous subcutaneous infusion (Europe &amp; Canada).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Role in </a:t>
            </a:r>
            <a:r>
              <a:rPr lang="en-US" dirty="0" err="1" smtClean="0"/>
              <a:t>dyskinesias</a:t>
            </a:r>
            <a:r>
              <a:rPr lang="en-US" dirty="0" smtClean="0"/>
              <a:t>-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1 Class I &amp; 5 open label studies.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Summary of studies-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mean maximum </a:t>
            </a:r>
            <a:r>
              <a:rPr lang="en-US" dirty="0" smtClean="0">
                <a:latin typeface="Arial"/>
                <a:cs typeface="Arial"/>
              </a:rPr>
              <a:t>↓</a:t>
            </a:r>
            <a:r>
              <a:rPr lang="en-US" dirty="0" smtClean="0"/>
              <a:t> of </a:t>
            </a:r>
            <a:r>
              <a:rPr lang="en-US" dirty="0" err="1" smtClean="0"/>
              <a:t>dyskinesia</a:t>
            </a:r>
            <a:r>
              <a:rPr lang="en-US" dirty="0" smtClean="0"/>
              <a:t> per patient ranged from 31-64%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Colzi</a:t>
            </a:r>
            <a:r>
              <a:rPr lang="en-US" sz="2000" i="1" dirty="0" smtClean="0">
                <a:solidFill>
                  <a:schemeClr val="accent1"/>
                </a:solidFill>
              </a:rPr>
              <a:t> et al., JNNP 1998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pts were able to </a:t>
            </a:r>
            <a:r>
              <a:rPr lang="en-US" dirty="0" smtClean="0">
                <a:latin typeface="Arial"/>
                <a:cs typeface="Arial"/>
              </a:rPr>
              <a:t>↓</a:t>
            </a:r>
            <a:r>
              <a:rPr lang="en-US" dirty="0" smtClean="0"/>
              <a:t> their daily L-dopa intake by 55% &amp; </a:t>
            </a:r>
            <a:r>
              <a:rPr lang="en-US" dirty="0" err="1" smtClean="0"/>
              <a:t>upto</a:t>
            </a:r>
            <a:r>
              <a:rPr lang="en-US" dirty="0" smtClean="0"/>
              <a:t> 33% were able to completely discontinue oral L-dopa. </a:t>
            </a:r>
          </a:p>
          <a:p>
            <a:pPr marL="514350" indent="-514350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Katzenschlager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common adverse events-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Panniculitis</a:t>
            </a:r>
            <a:r>
              <a:rPr lang="en-US" dirty="0" smtClean="0"/>
              <a:t> (skin nodules), skin inflammation that was overcome by rotation of injection site &amp; cognitive or </a:t>
            </a:r>
            <a:r>
              <a:rPr lang="fr-FR" dirty="0" err="1" smtClean="0"/>
              <a:t>psychiatric</a:t>
            </a:r>
            <a:r>
              <a:rPr lang="fr-FR" dirty="0" smtClean="0"/>
              <a:t> </a:t>
            </a:r>
            <a:r>
              <a:rPr lang="fr-FR" dirty="0" err="1" smtClean="0"/>
              <a:t>disturbances</a:t>
            </a:r>
            <a:r>
              <a:rPr lang="fr-FR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Conclusion-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Apomorphine</a:t>
            </a:r>
            <a:r>
              <a:rPr lang="en-US" b="1" dirty="0" smtClean="0"/>
              <a:t> sc can be an alternative to pts who experience severe motor complications that are unresponsive to oral Rx &amp; have an adequate home monitoring/ support system (</a:t>
            </a:r>
            <a:r>
              <a:rPr lang="en-US" b="1" dirty="0" smtClean="0">
                <a:solidFill>
                  <a:schemeClr val="accent1"/>
                </a:solidFill>
              </a:rPr>
              <a:t>Level C recommendation </a:t>
            </a:r>
            <a:r>
              <a:rPr lang="en-US" b="1" dirty="0" smtClean="0"/>
              <a:t>in AAN PP 2006)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Intraintestinal</a:t>
            </a:r>
            <a:r>
              <a:rPr lang="en-US" dirty="0" smtClean="0"/>
              <a:t> L-</a:t>
            </a:r>
            <a:r>
              <a:rPr lang="en-US" dirty="0" err="1" smtClean="0"/>
              <a:t>Dopa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Solubility is a limiting factor for continuous IV infusions of L-dopa.</a:t>
            </a:r>
          </a:p>
          <a:p>
            <a:r>
              <a:rPr lang="en-US" dirty="0" smtClean="0"/>
              <a:t>An alternate strategy is direct </a:t>
            </a:r>
            <a:r>
              <a:rPr lang="en-US" dirty="0" err="1" smtClean="0"/>
              <a:t>intraintestinal</a:t>
            </a:r>
            <a:r>
              <a:rPr lang="en-US" dirty="0" smtClean="0"/>
              <a:t> infusion of L-dopa–</a:t>
            </a:r>
            <a:r>
              <a:rPr lang="en-US" dirty="0" err="1" smtClean="0"/>
              <a:t>carbidopa</a:t>
            </a:r>
            <a:r>
              <a:rPr lang="en-US" dirty="0" smtClean="0"/>
              <a:t> using a suspension of </a:t>
            </a:r>
            <a:r>
              <a:rPr lang="it-IT" dirty="0" smtClean="0"/>
              <a:t>micronized L-dopa in a methylcellulose gel </a:t>
            </a:r>
            <a:r>
              <a:rPr lang="it-IT" b="1" dirty="0" smtClean="0">
                <a:solidFill>
                  <a:schemeClr val="accent1"/>
                </a:solidFill>
              </a:rPr>
              <a:t>(Duodopa) </a:t>
            </a:r>
            <a:r>
              <a:rPr lang="en-US" dirty="0" smtClean="0"/>
              <a:t>and a portable infusion pump.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sequence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Peak dose </a:t>
            </a:r>
            <a:r>
              <a:rPr lang="en-US" dirty="0" err="1" smtClean="0"/>
              <a:t>dyskinesias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Parkinsonism– improvement– </a:t>
            </a:r>
            <a:r>
              <a:rPr lang="en-US" dirty="0" err="1" smtClean="0"/>
              <a:t>dyskinesia</a:t>
            </a:r>
            <a:r>
              <a:rPr lang="en-US" dirty="0" smtClean="0"/>
              <a:t>–improvement–Parkinsonism </a:t>
            </a:r>
            <a:r>
              <a:rPr lang="en-US" b="1" dirty="0" smtClean="0">
                <a:solidFill>
                  <a:srgbClr val="92D050"/>
                </a:solidFill>
              </a:rPr>
              <a:t>(I-D-I)</a:t>
            </a:r>
          </a:p>
          <a:p>
            <a:endParaRPr lang="en-US" dirty="0" smtClean="0"/>
          </a:p>
          <a:p>
            <a:r>
              <a:rPr lang="en-US" dirty="0" err="1" smtClean="0"/>
              <a:t>Diphasic</a:t>
            </a:r>
            <a:r>
              <a:rPr lang="en-US" dirty="0" smtClean="0"/>
              <a:t> </a:t>
            </a:r>
            <a:r>
              <a:rPr lang="en-US" dirty="0" err="1" smtClean="0"/>
              <a:t>dyskinesias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Parkinsonism– </a:t>
            </a:r>
            <a:r>
              <a:rPr lang="en-US" dirty="0" err="1" smtClean="0"/>
              <a:t>dyskinesia</a:t>
            </a:r>
            <a:r>
              <a:rPr lang="en-US" dirty="0" smtClean="0"/>
              <a:t>–improvement– </a:t>
            </a:r>
            <a:r>
              <a:rPr lang="en-US" dirty="0" err="1" smtClean="0"/>
              <a:t>dyskinesia</a:t>
            </a:r>
            <a:r>
              <a:rPr lang="en-US" dirty="0" smtClean="0"/>
              <a:t>– Parkinsonism </a:t>
            </a:r>
            <a:r>
              <a:rPr lang="en-US" b="1" dirty="0" smtClean="0">
                <a:solidFill>
                  <a:srgbClr val="92D050"/>
                </a:solidFill>
              </a:rPr>
              <a:t>(D-I-D)</a:t>
            </a:r>
          </a:p>
          <a:p>
            <a:pPr>
              <a:buNone/>
            </a:pPr>
            <a:endParaRPr lang="en-US" b="1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N=91</a:t>
            </a:r>
          </a:p>
          <a:p>
            <a:r>
              <a:rPr lang="en-US" dirty="0" smtClean="0"/>
              <a:t>Mean age -72.7 years. </a:t>
            </a:r>
          </a:p>
          <a:p>
            <a:r>
              <a:rPr lang="en-US" dirty="0" smtClean="0"/>
              <a:t>Average disease duration- 17 years.</a:t>
            </a:r>
          </a:p>
          <a:p>
            <a:r>
              <a:rPr lang="en-US" dirty="0" smtClean="0"/>
              <a:t>Patients were at advanced stage: 91% had gait disorders, 65% had visual hallucinations, and 50% were demented.</a:t>
            </a:r>
          </a:p>
          <a:p>
            <a:r>
              <a:rPr lang="en-US" dirty="0" smtClean="0"/>
              <a:t>Follow up- 18 ± 8.4 months.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228601"/>
            <a:ext cx="8743950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343400" y="1828800"/>
            <a:ext cx="4495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accent1"/>
                </a:solidFill>
              </a:rPr>
              <a:t>David et al., </a:t>
            </a:r>
            <a:r>
              <a:rPr lang="en-US" sz="2000" b="1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b="1" i="1" dirty="0" smtClean="0">
                <a:solidFill>
                  <a:schemeClr val="accent1"/>
                </a:solidFill>
              </a:rPr>
              <a:t> </a:t>
            </a:r>
            <a:r>
              <a:rPr lang="en-US" sz="2000" b="1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b="1" i="1" dirty="0" smtClean="0">
                <a:solidFill>
                  <a:schemeClr val="accent1"/>
                </a:solidFill>
              </a:rPr>
              <a:t> 2009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1"/>
            <a:ext cx="8686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" y="3810000"/>
            <a:ext cx="8839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Adverse events- 2 had psychosis, technical issues were limiting factors.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Conclusion: </a:t>
            </a:r>
            <a:r>
              <a:rPr lang="en-US" sz="2400" dirty="0" err="1" smtClean="0"/>
              <a:t>Duodopa</a:t>
            </a:r>
            <a:r>
              <a:rPr lang="en-US" sz="2400" dirty="0" smtClean="0"/>
              <a:t> is an effective last-line therapy for motor complications in PD </a:t>
            </a:r>
            <a:r>
              <a:rPr lang="en-US" sz="2400" dirty="0" err="1" smtClean="0"/>
              <a:t>esp</a:t>
            </a:r>
            <a:r>
              <a:rPr lang="en-US" sz="2400" dirty="0" smtClean="0"/>
              <a:t> those having CIs for </a:t>
            </a:r>
            <a:r>
              <a:rPr lang="en-US" sz="2400" dirty="0" err="1" smtClean="0"/>
              <a:t>apomorphine</a:t>
            </a:r>
            <a:r>
              <a:rPr lang="en-US" sz="2400" dirty="0" smtClean="0"/>
              <a:t> or neurosurgical Rx. Hence, technical improvements and earlier introduction should be considered.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447800"/>
            <a:ext cx="7010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Other Compounds in Early-Stage</a:t>
            </a:r>
            <a:br>
              <a:rPr lang="en-US" dirty="0" smtClean="0"/>
            </a:b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Fipamezole</a:t>
            </a:r>
            <a:r>
              <a:rPr lang="en-US" dirty="0" smtClean="0"/>
              <a:t> (</a:t>
            </a:r>
            <a:r>
              <a:rPr lang="en-US" dirty="0" smtClean="0">
                <a:latin typeface="Constantia"/>
              </a:rPr>
              <a:t>α</a:t>
            </a:r>
            <a:r>
              <a:rPr lang="en-US" dirty="0" smtClean="0"/>
              <a:t>2-Adrenergic Receptor antagonist)-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cs typeface="Arial"/>
              </a:rPr>
              <a:t>In 1 previous study</a:t>
            </a:r>
            <a:r>
              <a:rPr lang="en-US" dirty="0" smtClean="0">
                <a:latin typeface="Arial"/>
                <a:cs typeface="Arial"/>
              </a:rPr>
              <a:t>, it ↓ </a:t>
            </a:r>
            <a:r>
              <a:rPr lang="en-US" dirty="0" smtClean="0"/>
              <a:t>the severity of LIDs by 23% and 31% at 60mg and 90mg, </a:t>
            </a:r>
            <a:r>
              <a:rPr lang="en-US" dirty="0" err="1" smtClean="0"/>
              <a:t>resp</a:t>
            </a:r>
            <a:r>
              <a:rPr lang="en-US" dirty="0" smtClean="0"/>
              <a:t>, without affecting </a:t>
            </a:r>
            <a:r>
              <a:rPr lang="en-US" dirty="0" err="1" smtClean="0"/>
              <a:t>antiparkinsonian</a:t>
            </a:r>
            <a:r>
              <a:rPr lang="en-US" dirty="0" smtClean="0"/>
              <a:t> response.                                                                                                     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Lewitt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2009</a:t>
            </a:r>
          </a:p>
          <a:p>
            <a:r>
              <a:rPr lang="en-US" dirty="0" smtClean="0"/>
              <a:t>Results of a recent phase 2B trial is awaited.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24200" y="22098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Presynaptic</a:t>
            </a:r>
            <a:r>
              <a:rPr lang="en-US" dirty="0" smtClean="0"/>
              <a:t> </a:t>
            </a:r>
            <a:r>
              <a:rPr lang="en-US" dirty="0" err="1" smtClean="0"/>
              <a:t>adr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2209800"/>
            <a:ext cx="2895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Postsynaptic </a:t>
            </a:r>
            <a:r>
              <a:rPr lang="en-US" dirty="0" err="1" smtClean="0"/>
              <a:t>GABAergic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95800" y="2971800"/>
            <a:ext cx="2667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 pathway neuron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3581400"/>
            <a:ext cx="1371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LIDs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8200" y="2667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6477000" y="26670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Preladenant</a:t>
            </a:r>
            <a:r>
              <a:rPr lang="en-US" dirty="0" smtClean="0"/>
              <a:t> (Adenosine A2A receptor antagonist)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single RCT </a:t>
            </a:r>
            <a:r>
              <a:rPr lang="en-US" dirty="0" err="1" smtClean="0"/>
              <a:t>incl</a:t>
            </a:r>
            <a:r>
              <a:rPr lang="en-US" dirty="0" smtClean="0"/>
              <a:t> 253 pts with mean f/u of 12 wks showed increase in awake time spent in the on-state of 1.4 h/day (5 mg) and1.3 h/day (10 mg) respectively compared to 0.2 h/day in the placebo group, without overall worsening of </a:t>
            </a:r>
            <a:r>
              <a:rPr lang="en-US" dirty="0" err="1" smtClean="0"/>
              <a:t>dyskinesias</a:t>
            </a:r>
            <a:r>
              <a:rPr lang="en-US" dirty="0" smtClean="0"/>
              <a:t>.            </a:t>
            </a:r>
            <a:r>
              <a:rPr lang="en-US" sz="2000" i="1" dirty="0" smtClean="0">
                <a:solidFill>
                  <a:schemeClr val="accent1"/>
                </a:solidFill>
              </a:rPr>
              <a:t>Hauser et al., Lancet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neurol</a:t>
            </a:r>
            <a:r>
              <a:rPr lang="en-US" sz="2000" i="1" dirty="0" smtClean="0">
                <a:solidFill>
                  <a:schemeClr val="accent1"/>
                </a:solidFill>
              </a:rPr>
              <a:t> 2011.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Nicotine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Early epidemiologic studies suggest nicotine as a </a:t>
            </a:r>
            <a:r>
              <a:rPr lang="en-US" dirty="0" err="1" smtClean="0"/>
              <a:t>neuroprotective</a:t>
            </a:r>
            <a:r>
              <a:rPr lang="en-US" dirty="0" smtClean="0"/>
              <a:t> therapy.</a:t>
            </a:r>
          </a:p>
          <a:p>
            <a:r>
              <a:rPr lang="en-US" dirty="0" smtClean="0"/>
              <a:t>Nicotinic activation (</a:t>
            </a:r>
            <a:r>
              <a:rPr lang="en-US" dirty="0" smtClean="0">
                <a:latin typeface="Constantia"/>
              </a:rPr>
              <a:t>α</a:t>
            </a:r>
            <a:r>
              <a:rPr lang="en-US" dirty="0" smtClean="0"/>
              <a:t>4b2 and </a:t>
            </a:r>
            <a:r>
              <a:rPr lang="en-US" dirty="0" smtClean="0">
                <a:latin typeface="Constantia"/>
              </a:rPr>
              <a:t>α</a:t>
            </a:r>
            <a:r>
              <a:rPr lang="en-US" dirty="0" smtClean="0"/>
              <a:t>6b2 subtypes on </a:t>
            </a:r>
            <a:r>
              <a:rPr lang="en-US" dirty="0" err="1" smtClean="0"/>
              <a:t>dopaminergic</a:t>
            </a:r>
            <a:r>
              <a:rPr lang="en-US" dirty="0" smtClean="0"/>
              <a:t> terminals) has been found to trigger DA release.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study in MPTP </a:t>
            </a:r>
            <a:r>
              <a:rPr lang="en-US" dirty="0" err="1" smtClean="0"/>
              <a:t>lesioned</a:t>
            </a:r>
            <a:r>
              <a:rPr lang="en-US" dirty="0" smtClean="0"/>
              <a:t> primates, in which nicotine was administered for several weeks prior to L-dopa administration (5mg/kg twice daily), resulted in a 50% </a:t>
            </a:r>
            <a:r>
              <a:rPr lang="en-US" dirty="0" smtClean="0">
                <a:latin typeface="Arial"/>
                <a:cs typeface="Arial"/>
              </a:rPr>
              <a:t>↓</a:t>
            </a:r>
            <a:r>
              <a:rPr lang="en-US" dirty="0" smtClean="0"/>
              <a:t> in </a:t>
            </a:r>
            <a:r>
              <a:rPr lang="en-US" dirty="0" err="1" smtClean="0"/>
              <a:t>dyskinesias</a:t>
            </a:r>
            <a:r>
              <a:rPr lang="en-US" dirty="0" smtClean="0"/>
              <a:t> without impacting the effect of L-dopa on </a:t>
            </a:r>
            <a:r>
              <a:rPr lang="en-US" dirty="0" err="1" smtClean="0"/>
              <a:t>parkinsonian</a:t>
            </a:r>
            <a:r>
              <a:rPr lang="en-US" dirty="0" smtClean="0"/>
              <a:t> deficits. 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Wonnacott</a:t>
            </a:r>
            <a:r>
              <a:rPr lang="en-US" sz="2000" i="1" dirty="0" smtClean="0">
                <a:solidFill>
                  <a:schemeClr val="accent1"/>
                </a:solidFill>
              </a:rPr>
              <a:t> S., Trends Neurosci1997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Levetiracetam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AED that binds to synaptic vesicle protein, SV2A.</a:t>
            </a:r>
          </a:p>
          <a:p>
            <a:r>
              <a:rPr lang="en-US" dirty="0" smtClean="0"/>
              <a:t>3 open label studies.</a:t>
            </a:r>
          </a:p>
          <a:p>
            <a:r>
              <a:rPr lang="en-US" dirty="0" smtClean="0"/>
              <a:t>Most promising data comes from a study of 9 pts experiencing LIDs for at ~25% of waking hours.         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Zesiewicz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2005</a:t>
            </a:r>
          </a:p>
          <a:p>
            <a:r>
              <a:rPr lang="en-US" dirty="0" smtClean="0"/>
              <a:t>After Rx with LVT (mean, 625mg) for 60 days, pts experienced ~ 42% </a:t>
            </a:r>
            <a:r>
              <a:rPr lang="en-US" dirty="0" smtClean="0">
                <a:latin typeface="AGaramond-Regular"/>
              </a:rPr>
              <a:t>↑</a:t>
            </a:r>
            <a:r>
              <a:rPr lang="en-US" dirty="0" smtClean="0"/>
              <a:t> in on-time without </a:t>
            </a:r>
            <a:r>
              <a:rPr lang="en-US" dirty="0" err="1" smtClean="0"/>
              <a:t>dyskinesia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Dose-related CNS depressant effects were reported frequently.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Pardoprunox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Receptor affinity- partial agonist at D2/D3 and a full agonist at 5HT1 </a:t>
            </a:r>
            <a:r>
              <a:rPr lang="en-US" dirty="0" err="1" smtClean="0"/>
              <a:t>recp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2 studies, a significant </a:t>
            </a:r>
            <a:r>
              <a:rPr lang="en-US" dirty="0" smtClean="0">
                <a:latin typeface="AGaramond-Regular"/>
              </a:rPr>
              <a:t>↑</a:t>
            </a:r>
            <a:r>
              <a:rPr lang="en-US" dirty="0" smtClean="0"/>
              <a:t> in on-time without troublesome </a:t>
            </a:r>
            <a:r>
              <a:rPr lang="en-US" dirty="0" err="1" smtClean="0"/>
              <a:t>dyskinesias</a:t>
            </a:r>
            <a:r>
              <a:rPr lang="en-US" dirty="0" smtClean="0"/>
              <a:t> was observed after 2 weeks, 5 weeks and 7 weeks. </a:t>
            </a:r>
          </a:p>
          <a:p>
            <a:r>
              <a:rPr lang="en-US" dirty="0" smtClean="0"/>
              <a:t>Additionally, a low incidence of </a:t>
            </a:r>
            <a:r>
              <a:rPr lang="en-US" dirty="0" err="1" smtClean="0"/>
              <a:t>dyskinesias</a:t>
            </a:r>
            <a:r>
              <a:rPr lang="en-US" dirty="0" smtClean="0"/>
              <a:t> was reported spontaneously as an adverse event (3.9%).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Hauser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Eur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Neurol</a:t>
            </a:r>
            <a:r>
              <a:rPr lang="en-US" sz="2000" i="1" dirty="0" smtClean="0">
                <a:solidFill>
                  <a:schemeClr val="accent1"/>
                </a:solidFill>
              </a:rPr>
              <a:t> 2009;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Bronzova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2010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Safinamide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MOA- MAO type B inhibitor and </a:t>
            </a:r>
            <a:r>
              <a:rPr lang="en-US" dirty="0" smtClean="0">
                <a:latin typeface="Arial"/>
                <a:cs typeface="Arial"/>
              </a:rPr>
              <a:t>↓ </a:t>
            </a:r>
            <a:r>
              <a:rPr lang="en-US" dirty="0" err="1" smtClean="0"/>
              <a:t>overactivity</a:t>
            </a:r>
            <a:r>
              <a:rPr lang="en-US" dirty="0" smtClean="0"/>
              <a:t> of </a:t>
            </a:r>
            <a:r>
              <a:rPr lang="en-US" dirty="0" err="1" smtClean="0"/>
              <a:t>glutamatergic</a:t>
            </a:r>
            <a:r>
              <a:rPr lang="en-US" dirty="0" smtClean="0"/>
              <a:t> signaling by inhibiting glutamate release.</a:t>
            </a:r>
          </a:p>
          <a:p>
            <a:r>
              <a:rPr lang="en-US" dirty="0" smtClean="0"/>
              <a:t>Low-dose </a:t>
            </a:r>
            <a:r>
              <a:rPr lang="en-US" dirty="0" err="1" smtClean="0"/>
              <a:t>safinamide</a:t>
            </a:r>
            <a:r>
              <a:rPr lang="en-US" dirty="0" smtClean="0"/>
              <a:t> provided additional on-time (0.5–0.7 hours) compared to placebo without increasing troublesome </a:t>
            </a:r>
            <a:r>
              <a:rPr lang="en-US" dirty="0" err="1" smtClean="0"/>
              <a:t>dyskinesias</a:t>
            </a:r>
            <a:r>
              <a:rPr lang="en-US" dirty="0" smtClean="0"/>
              <a:t> in patients with advanced PD.  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Meshram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Transcranial</a:t>
            </a:r>
            <a:r>
              <a:rPr lang="en-US" dirty="0" smtClean="0"/>
              <a:t> Magnetic Stimulation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effect of </a:t>
            </a:r>
            <a:r>
              <a:rPr lang="en-US" dirty="0" err="1" smtClean="0"/>
              <a:t>rTMS</a:t>
            </a:r>
            <a:r>
              <a:rPr lang="en-US" dirty="0" smtClean="0"/>
              <a:t> on various aspects of motor fn in PD is evaluated in 2 meta-analyses.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Fregni</a:t>
            </a:r>
            <a:r>
              <a:rPr lang="en-US" sz="2000" i="1" dirty="0" smtClean="0">
                <a:solidFill>
                  <a:schemeClr val="accent1"/>
                </a:solidFill>
              </a:rPr>
              <a:t> et al., JNNP 2005; </a:t>
            </a:r>
            <a:r>
              <a:rPr lang="en-US" sz="2000" i="1" dirty="0" err="1" smtClean="0">
                <a:solidFill>
                  <a:schemeClr val="accent1"/>
                </a:solidFill>
              </a:rPr>
              <a:t>Elahi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2009.</a:t>
            </a:r>
            <a:endParaRPr lang="en-US" dirty="0" smtClean="0"/>
          </a:p>
          <a:p>
            <a:r>
              <a:rPr lang="en-US" dirty="0" smtClean="0"/>
              <a:t>The effect size (on motor component of UPDRS) was 0.62 &amp; 0.58 respectively.</a:t>
            </a:r>
          </a:p>
          <a:p>
            <a:r>
              <a:rPr lang="en-US" dirty="0" smtClean="0"/>
              <a:t>However, in the 2</a:t>
            </a:r>
            <a:r>
              <a:rPr lang="en-US" baseline="30000" dirty="0" smtClean="0"/>
              <a:t>nd</a:t>
            </a:r>
            <a:r>
              <a:rPr lang="en-US" dirty="0" smtClean="0"/>
              <a:t> review, high freq TMS was more effective than low freq.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18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phenomenology</a:t>
            </a:r>
            <a:br>
              <a:rPr lang="en-US" dirty="0" smtClean="0"/>
            </a:br>
            <a:r>
              <a:rPr lang="en-US" dirty="0" smtClean="0"/>
              <a:t>       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Jankovic</a:t>
            </a:r>
            <a:r>
              <a:rPr lang="en-US" sz="2200" i="1" dirty="0" smtClean="0">
                <a:solidFill>
                  <a:schemeClr val="accent1"/>
                </a:solidFill>
              </a:rPr>
              <a:t>., 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2005, </a:t>
            </a:r>
            <a:r>
              <a:rPr lang="en-US" sz="2200" i="1" dirty="0" err="1" smtClean="0">
                <a:solidFill>
                  <a:schemeClr val="accent1"/>
                </a:solidFill>
              </a:rPr>
              <a:t>Fabbrini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2007</a:t>
            </a:r>
            <a:endParaRPr lang="en-US" sz="22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Peak dose </a:t>
            </a:r>
            <a:r>
              <a:rPr lang="en-US" dirty="0" err="1" smtClean="0"/>
              <a:t>dyskinesias</a:t>
            </a:r>
            <a:r>
              <a:rPr lang="en-US" dirty="0" smtClean="0"/>
              <a:t>-</a:t>
            </a:r>
          </a:p>
          <a:p>
            <a:endParaRPr lang="en-US" dirty="0" smtClean="0"/>
          </a:p>
          <a:p>
            <a:r>
              <a:rPr lang="en-US" dirty="0" smtClean="0"/>
              <a:t>stereotypic, </a:t>
            </a:r>
            <a:r>
              <a:rPr lang="en-US" dirty="0" err="1" smtClean="0"/>
              <a:t>choreic</a:t>
            </a:r>
            <a:r>
              <a:rPr lang="en-US" dirty="0" smtClean="0"/>
              <a:t> or ballistic movements </a:t>
            </a:r>
          </a:p>
          <a:p>
            <a:r>
              <a:rPr lang="en-US" dirty="0" smtClean="0"/>
              <a:t>involving the head, trunk, and limbs, and occasionally, the respiratory muscles</a:t>
            </a:r>
          </a:p>
          <a:p>
            <a:r>
              <a:rPr lang="en-US" dirty="0" smtClean="0"/>
              <a:t>painless</a:t>
            </a:r>
          </a:p>
          <a:p>
            <a:r>
              <a:rPr lang="en-US" dirty="0" smtClean="0"/>
              <a:t>upper &gt; lower limbs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Putative MOA- TMS effects are primarily directed at surface cortical regions. Since the </a:t>
            </a:r>
            <a:r>
              <a:rPr lang="en-US" dirty="0" err="1" smtClean="0"/>
              <a:t>dopaminergic</a:t>
            </a:r>
            <a:r>
              <a:rPr lang="en-US" dirty="0" smtClean="0"/>
              <a:t> deficiency in PD is </a:t>
            </a:r>
            <a:r>
              <a:rPr lang="en-US" dirty="0" err="1" smtClean="0"/>
              <a:t>localised</a:t>
            </a:r>
            <a:r>
              <a:rPr lang="en-US" dirty="0" smtClean="0"/>
              <a:t> to the </a:t>
            </a:r>
            <a:r>
              <a:rPr lang="en-US" dirty="0" err="1" smtClean="0"/>
              <a:t>subcortical</a:t>
            </a:r>
            <a:r>
              <a:rPr lang="en-US" dirty="0" smtClean="0"/>
              <a:t> basal ganglia, the beneficial effects of </a:t>
            </a:r>
            <a:r>
              <a:rPr lang="en-US" dirty="0" err="1" smtClean="0"/>
              <a:t>rTMS</a:t>
            </a:r>
            <a:r>
              <a:rPr lang="en-US" dirty="0" smtClean="0"/>
              <a:t> on PD are somewhat indirect.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rTMS</a:t>
            </a:r>
            <a:r>
              <a:rPr lang="en-US" dirty="0" smtClean="0"/>
              <a:t> induces network changes that affect basal ganglia 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rTMS</a:t>
            </a:r>
            <a:r>
              <a:rPr lang="en-US" dirty="0" smtClean="0"/>
              <a:t> to cortical sites compensates for abnormal changes in cortical function associated with PD.</a:t>
            </a:r>
          </a:p>
          <a:p>
            <a:pPr marL="514350" indent="-514350"/>
            <a:r>
              <a:rPr lang="en-US" dirty="0" smtClean="0"/>
              <a:t>The effect of </a:t>
            </a:r>
            <a:r>
              <a:rPr lang="en-US" dirty="0" err="1" smtClean="0"/>
              <a:t>rTMS</a:t>
            </a:r>
            <a:r>
              <a:rPr lang="en-US" dirty="0" smtClean="0"/>
              <a:t> to modulate LIDs is assessed in 2 small studies, which showed improvement.</a:t>
            </a:r>
          </a:p>
          <a:p>
            <a:pPr marL="514350" indent="-514350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Brusa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Clin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Neurophysiol</a:t>
            </a:r>
            <a:r>
              <a:rPr lang="en-US" sz="2000" i="1" dirty="0" smtClean="0">
                <a:solidFill>
                  <a:schemeClr val="accent1"/>
                </a:solidFill>
              </a:rPr>
              <a:t> 2006; </a:t>
            </a:r>
            <a:r>
              <a:rPr lang="en-US" sz="2000" i="1" dirty="0" err="1" smtClean="0">
                <a:solidFill>
                  <a:schemeClr val="accent1"/>
                </a:solidFill>
              </a:rPr>
              <a:t>Shukla</a:t>
            </a:r>
            <a:r>
              <a:rPr lang="en-US" sz="2000" i="1" dirty="0" smtClean="0">
                <a:solidFill>
                  <a:schemeClr val="accent1"/>
                </a:solidFill>
              </a:rPr>
              <a:t> et al., Neurology 2007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study by </a:t>
            </a:r>
            <a:r>
              <a:rPr lang="en-US" i="1" dirty="0" err="1" smtClean="0">
                <a:solidFill>
                  <a:schemeClr val="accent1"/>
                </a:solidFill>
              </a:rPr>
              <a:t>Shukla</a:t>
            </a:r>
            <a:r>
              <a:rPr lang="en-US" i="1" dirty="0" smtClean="0">
                <a:solidFill>
                  <a:schemeClr val="accent1"/>
                </a:solidFill>
              </a:rPr>
              <a:t> et al., published in Neurology 2007; </a:t>
            </a:r>
            <a:r>
              <a:rPr lang="en-US" dirty="0" smtClean="0"/>
              <a:t>6 pts with PD included.</a:t>
            </a:r>
          </a:p>
          <a:p>
            <a:r>
              <a:rPr lang="en-US" dirty="0" smtClean="0"/>
              <a:t>Inclusion criteria were1) stable medication dose for 4 weeks,  2) LID &gt; 25% of waking hours.</a:t>
            </a:r>
          </a:p>
          <a:p>
            <a:r>
              <a:rPr lang="en-US" dirty="0" smtClean="0"/>
              <a:t>900 stimuli (15 minutes) at 1 Hz and 90% of resting motor threshold for FDI muscle was delivered at the same time for 10 consecutive days.</a:t>
            </a:r>
          </a:p>
          <a:p>
            <a:r>
              <a:rPr lang="en-US" b="1" dirty="0" smtClean="0"/>
              <a:t>Both peak and mean </a:t>
            </a:r>
            <a:r>
              <a:rPr lang="en-US" b="1" dirty="0" err="1" smtClean="0"/>
              <a:t>dyskinesia</a:t>
            </a:r>
            <a:r>
              <a:rPr lang="en-US" b="1" dirty="0" smtClean="0"/>
              <a:t> scores were significantly lower for day 15 compared to day 0.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Conclusion: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Larger studies are needed.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Method (</a:t>
            </a:r>
            <a:r>
              <a:rPr lang="en-US" b="1" dirty="0" err="1" smtClean="0"/>
              <a:t>eg</a:t>
            </a:r>
            <a:r>
              <a:rPr lang="en-US" b="1" dirty="0" smtClean="0"/>
              <a:t>, stimulation pattern electrode placement, pulse frequency) needs optimization.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Stereotactic surgery- </a:t>
            </a:r>
            <a:r>
              <a:rPr lang="en-US" dirty="0" err="1" smtClean="0"/>
              <a:t>Pallidotomy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&gt; 20 open label studies and few RCTs demonstrated that u/l </a:t>
            </a:r>
            <a:r>
              <a:rPr lang="en-US" dirty="0" err="1" smtClean="0"/>
              <a:t>pallidotomy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  <a:cs typeface="Arial"/>
              </a:rPr>
              <a:t>↓ </a:t>
            </a:r>
            <a:r>
              <a:rPr lang="en-US" dirty="0" smtClean="0"/>
              <a:t>LID on the side </a:t>
            </a:r>
            <a:r>
              <a:rPr lang="en-US" dirty="0" err="1" smtClean="0"/>
              <a:t>contralateral</a:t>
            </a:r>
            <a:r>
              <a:rPr lang="en-US" dirty="0" smtClean="0"/>
              <a:t> to the lesion. </a:t>
            </a:r>
          </a:p>
          <a:p>
            <a:r>
              <a:rPr lang="en-US" dirty="0" smtClean="0"/>
              <a:t>U/l </a:t>
            </a:r>
            <a:r>
              <a:rPr lang="en-US" dirty="0" err="1" smtClean="0"/>
              <a:t>pallidotomy</a:t>
            </a:r>
            <a:r>
              <a:rPr lang="en-US" dirty="0" smtClean="0"/>
              <a:t> can </a:t>
            </a:r>
            <a:r>
              <a:rPr lang="en-US" dirty="0" smtClean="0">
                <a:latin typeface="Arial"/>
                <a:cs typeface="Arial"/>
              </a:rPr>
              <a:t>↓</a:t>
            </a:r>
            <a:r>
              <a:rPr lang="en-US" dirty="0" smtClean="0"/>
              <a:t> </a:t>
            </a:r>
            <a:r>
              <a:rPr lang="en-US" dirty="0" err="1" smtClean="0"/>
              <a:t>dyskinesia</a:t>
            </a:r>
            <a:r>
              <a:rPr lang="en-US" dirty="0" smtClean="0"/>
              <a:t> severity </a:t>
            </a:r>
            <a:r>
              <a:rPr lang="en-US" dirty="0" smtClean="0">
                <a:solidFill>
                  <a:schemeClr val="accent1"/>
                </a:solidFill>
              </a:rPr>
              <a:t>by 75% </a:t>
            </a:r>
            <a:r>
              <a:rPr lang="en-US" dirty="0" smtClean="0"/>
              <a:t>in the </a:t>
            </a:r>
            <a:r>
              <a:rPr lang="en-US" dirty="0" err="1" smtClean="0"/>
              <a:t>contralateral</a:t>
            </a:r>
            <a:r>
              <a:rPr lang="en-US" dirty="0" smtClean="0"/>
              <a:t> limbs and a mean </a:t>
            </a:r>
            <a:r>
              <a:rPr lang="en-US" dirty="0" smtClean="0">
                <a:latin typeface="AGaramond-Regular"/>
              </a:rPr>
              <a:t>↑</a:t>
            </a:r>
            <a:r>
              <a:rPr lang="en-US" dirty="0" smtClean="0"/>
              <a:t> of 2.8 hours in daily ON time without </a:t>
            </a:r>
            <a:r>
              <a:rPr lang="en-US" dirty="0" err="1" smtClean="0"/>
              <a:t>dyskinesias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Verhagen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2005; </a:t>
            </a:r>
            <a:r>
              <a:rPr lang="en-US" sz="2000" i="1" dirty="0" err="1" smtClean="0">
                <a:solidFill>
                  <a:schemeClr val="accent1"/>
                </a:solidFill>
              </a:rPr>
              <a:t>Vitek</a:t>
            </a:r>
            <a:r>
              <a:rPr lang="en-US" sz="2000" i="1" dirty="0" smtClean="0">
                <a:solidFill>
                  <a:schemeClr val="accent1"/>
                </a:solidFill>
              </a:rPr>
              <a:t> et al., Ann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neurol</a:t>
            </a:r>
            <a:r>
              <a:rPr lang="en-US" sz="2000" i="1" dirty="0" smtClean="0">
                <a:solidFill>
                  <a:schemeClr val="accent1"/>
                </a:solidFill>
              </a:rPr>
              <a:t> 2003.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U/l </a:t>
            </a:r>
            <a:r>
              <a:rPr lang="en-US" b="1" dirty="0" err="1" smtClean="0"/>
              <a:t>pallidotomy</a:t>
            </a:r>
            <a:r>
              <a:rPr lang="en-US" b="1" dirty="0" smtClean="0"/>
              <a:t> is considered Likely Efficacious and Clinically Useful for the treatment of LID (</a:t>
            </a:r>
            <a:r>
              <a:rPr lang="en-US" b="1" dirty="0" smtClean="0">
                <a:solidFill>
                  <a:schemeClr val="accent1"/>
                </a:solidFill>
              </a:rPr>
              <a:t>Level C</a:t>
            </a:r>
            <a:r>
              <a:rPr lang="en-US" b="1" dirty="0" smtClean="0"/>
              <a:t> acc to MDS review recommendations).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                 Goetz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2005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B/l</a:t>
            </a:r>
            <a:r>
              <a:rPr lang="en-US" b="1" dirty="0" smtClean="0"/>
              <a:t> procedure is ass with severe permanent SEs, hence not recommended.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B/L STN DBS is the preferred procedure for advanced PD pts having disabling LID</a:t>
            </a:r>
          </a:p>
          <a:p>
            <a:r>
              <a:rPr lang="en-US" dirty="0" smtClean="0"/>
              <a:t>Multiple uncontrolled &amp; few RCTs report </a:t>
            </a:r>
            <a:r>
              <a:rPr lang="en-US" dirty="0" err="1" smtClean="0"/>
              <a:t>dyskinesia</a:t>
            </a:r>
            <a:r>
              <a:rPr lang="en-US" dirty="0" smtClean="0"/>
              <a:t> reduction by ~70%.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Deuschl</a:t>
            </a:r>
            <a:r>
              <a:rPr lang="en-US" sz="2000" i="1" dirty="0" smtClean="0">
                <a:solidFill>
                  <a:schemeClr val="accent1"/>
                </a:solidFill>
              </a:rPr>
              <a:t> et al., NEJM 2006</a:t>
            </a:r>
          </a:p>
          <a:p>
            <a:r>
              <a:rPr lang="en-US" dirty="0" smtClean="0"/>
              <a:t>Clinical improvement </a:t>
            </a:r>
            <a:r>
              <a:rPr lang="en-US" dirty="0" err="1" smtClean="0"/>
              <a:t>incl</a:t>
            </a:r>
            <a:r>
              <a:rPr lang="en-US" dirty="0" smtClean="0"/>
              <a:t> reduction of </a:t>
            </a:r>
            <a:r>
              <a:rPr lang="en-US" dirty="0" err="1" smtClean="0"/>
              <a:t>dyskinesias</a:t>
            </a:r>
            <a:r>
              <a:rPr lang="en-US" dirty="0" smtClean="0"/>
              <a:t>, may last up to 5 years.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                                                 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Krack</a:t>
            </a:r>
            <a:r>
              <a:rPr lang="en-US" sz="2000" i="1" dirty="0" smtClean="0">
                <a:solidFill>
                  <a:schemeClr val="accent1"/>
                </a:solidFill>
              </a:rPr>
              <a:t> et al., NEJM 2003</a:t>
            </a:r>
          </a:p>
          <a:p>
            <a:r>
              <a:rPr lang="en-US" dirty="0" smtClean="0"/>
              <a:t>Common SEs include ICH (4%), Infection (1.5%) &amp; device malfunction.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B/l</a:t>
            </a:r>
            <a:r>
              <a:rPr lang="en-US" dirty="0" smtClean="0"/>
              <a:t> </a:t>
            </a:r>
            <a:r>
              <a:rPr lang="en-US" dirty="0" err="1" smtClean="0"/>
              <a:t>globus</a:t>
            </a:r>
            <a:r>
              <a:rPr lang="en-US" dirty="0" smtClean="0"/>
              <a:t> </a:t>
            </a:r>
            <a:r>
              <a:rPr lang="en-US" dirty="0" err="1" smtClean="0"/>
              <a:t>pallidus</a:t>
            </a:r>
            <a:r>
              <a:rPr lang="en-US" dirty="0" smtClean="0"/>
              <a:t> (</a:t>
            </a:r>
            <a:r>
              <a:rPr lang="en-US" dirty="0" err="1" smtClean="0"/>
              <a:t>GPi</a:t>
            </a:r>
            <a:r>
              <a:rPr lang="en-US" dirty="0" smtClean="0"/>
              <a:t>) stimulation has been explored as a Rx for LID in several open studies with an overall improvement of </a:t>
            </a:r>
            <a:r>
              <a:rPr lang="en-US" dirty="0" err="1" smtClean="0"/>
              <a:t>dyskinesias</a:t>
            </a:r>
            <a:r>
              <a:rPr lang="en-US" dirty="0" smtClean="0"/>
              <a:t> severity by 41 to 87%.</a:t>
            </a:r>
          </a:p>
          <a:p>
            <a:pPr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Deep-Brain Stimulation for Parkinson Disease Study Group. NEJM 2001.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Conclusion-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b/l</a:t>
            </a:r>
            <a:r>
              <a:rPr lang="en-US" b="1" dirty="0" smtClean="0"/>
              <a:t> DBS of STN is possibly effective in reducing </a:t>
            </a:r>
            <a:r>
              <a:rPr lang="en-US" b="1" dirty="0" err="1" smtClean="0"/>
              <a:t>dyskinesias</a:t>
            </a:r>
            <a:r>
              <a:rPr lang="en-US" b="1" dirty="0" smtClean="0"/>
              <a:t> (</a:t>
            </a:r>
            <a:r>
              <a:rPr lang="en-US" b="1" dirty="0" smtClean="0">
                <a:solidFill>
                  <a:schemeClr val="accent1"/>
                </a:solidFill>
              </a:rPr>
              <a:t>Level C recommendation </a:t>
            </a:r>
            <a:r>
              <a:rPr lang="en-US" b="1" dirty="0" smtClean="0"/>
              <a:t>in AAN PP 2006).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Though several reports show a </a:t>
            </a:r>
            <a:r>
              <a:rPr lang="en-US" b="1" dirty="0" err="1" smtClean="0"/>
              <a:t>favourable</a:t>
            </a:r>
            <a:r>
              <a:rPr lang="en-US" b="1" dirty="0" smtClean="0"/>
              <a:t> trend, there is insufficient data to recommend </a:t>
            </a:r>
            <a:r>
              <a:rPr lang="en-US" b="1" dirty="0" err="1" smtClean="0"/>
              <a:t>b/l</a:t>
            </a:r>
            <a:r>
              <a:rPr lang="en-US" b="1" dirty="0" smtClean="0"/>
              <a:t> </a:t>
            </a:r>
            <a:r>
              <a:rPr lang="en-US" b="1" dirty="0" err="1" smtClean="0"/>
              <a:t>GPi</a:t>
            </a:r>
            <a:r>
              <a:rPr lang="en-US" b="1" dirty="0" smtClean="0"/>
              <a:t> DBS for </a:t>
            </a:r>
            <a:r>
              <a:rPr lang="en-US" b="1" dirty="0" err="1" smtClean="0"/>
              <a:t>dys</a:t>
            </a:r>
            <a:r>
              <a:rPr lang="en-US" b="1" dirty="0" smtClean="0"/>
              <a:t> Rx (</a:t>
            </a:r>
            <a:r>
              <a:rPr lang="en-US" b="1" dirty="0" smtClean="0">
                <a:solidFill>
                  <a:schemeClr val="accent1"/>
                </a:solidFill>
              </a:rPr>
              <a:t>Level U recommendation </a:t>
            </a:r>
            <a:r>
              <a:rPr lang="en-US" b="1" dirty="0" smtClean="0"/>
              <a:t>in AAN PP 2006).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Also DBS may be preferable over surgery in view of its potential reversibility.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276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Effect of STN stimulation on </a:t>
            </a:r>
            <a:r>
              <a:rPr lang="en-US" dirty="0" err="1" smtClean="0"/>
              <a:t>dyskinesias</a:t>
            </a:r>
            <a:r>
              <a:rPr lang="en-US" dirty="0" smtClean="0"/>
              <a:t>- SCT experience</a:t>
            </a:r>
            <a:br>
              <a:rPr lang="en-US" dirty="0" smtClean="0"/>
            </a:br>
            <a:r>
              <a:rPr lang="en-US" dirty="0" smtClean="0"/>
              <a:t>                              </a:t>
            </a:r>
            <a:r>
              <a:rPr lang="en-US" sz="2200" i="1" dirty="0" err="1" smtClean="0">
                <a:solidFill>
                  <a:schemeClr val="accent1"/>
                </a:solidFill>
              </a:rPr>
              <a:t>Asha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Kishore</a:t>
            </a:r>
            <a:r>
              <a:rPr lang="en-US" sz="2200" i="1" dirty="0" smtClean="0">
                <a:solidFill>
                  <a:schemeClr val="accent1"/>
                </a:solidFill>
              </a:rPr>
              <a:t> et al., </a:t>
            </a:r>
            <a:r>
              <a:rPr lang="en-US" sz="2200" i="1" dirty="0" err="1" smtClean="0">
                <a:solidFill>
                  <a:schemeClr val="accent1"/>
                </a:solidFill>
              </a:rPr>
              <a:t>Mov</a:t>
            </a:r>
            <a:r>
              <a:rPr lang="en-US" sz="2200" i="1" dirty="0" smtClean="0">
                <a:solidFill>
                  <a:schemeClr val="accent1"/>
                </a:solidFill>
              </a:rPr>
              <a:t> </a:t>
            </a:r>
            <a:r>
              <a:rPr lang="en-US" sz="2200" i="1" dirty="0" err="1" smtClean="0">
                <a:solidFill>
                  <a:schemeClr val="accent1"/>
                </a:solidFill>
              </a:rPr>
              <a:t>dis</a:t>
            </a:r>
            <a:r>
              <a:rPr lang="en-US" sz="2200" i="1" dirty="0" smtClean="0">
                <a:solidFill>
                  <a:schemeClr val="accent1"/>
                </a:solidFill>
              </a:rPr>
              <a:t> 2010</a:t>
            </a:r>
            <a:endParaRPr lang="en-US" sz="22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599"/>
            <a:ext cx="8229600" cy="403891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45 pts </a:t>
            </a:r>
            <a:r>
              <a:rPr lang="en-US" dirty="0" smtClean="0"/>
              <a:t>who </a:t>
            </a:r>
            <a:r>
              <a:rPr lang="en-US" dirty="0" smtClean="0">
                <a:latin typeface="Arial"/>
                <a:cs typeface="Arial"/>
              </a:rPr>
              <a:t>↓went</a:t>
            </a:r>
            <a:r>
              <a:rPr lang="en-US" dirty="0" smtClean="0"/>
              <a:t> </a:t>
            </a:r>
            <a:r>
              <a:rPr lang="en-US" dirty="0" err="1" smtClean="0"/>
              <a:t>b/l</a:t>
            </a:r>
            <a:r>
              <a:rPr lang="en-US" dirty="0" smtClean="0"/>
              <a:t> STN stimulation for PD at SCT from 1999 to 2004 participated in the study.</a:t>
            </a:r>
          </a:p>
          <a:p>
            <a:r>
              <a:rPr lang="en-US" dirty="0" smtClean="0"/>
              <a:t>All subjects were assessed in open-label conditions using UPDRS I–IV 1 week before surgery (baseline) and at yearly intervals for 5 years with ‘‘drug off’’ and ‘‘drug on’’ assessments.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560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r>
              <a:rPr lang="en-US" dirty="0" smtClean="0"/>
              <a:t>Scores for </a:t>
            </a:r>
            <a:r>
              <a:rPr lang="en-US" dirty="0" err="1" smtClean="0"/>
              <a:t>dyskinesias</a:t>
            </a:r>
            <a:r>
              <a:rPr lang="en-US" dirty="0" smtClean="0"/>
              <a:t> (UPDRS IV A) improved from baseline </a:t>
            </a:r>
            <a:r>
              <a:rPr lang="en-US" dirty="0" smtClean="0">
                <a:solidFill>
                  <a:schemeClr val="accent1"/>
                </a:solidFill>
              </a:rPr>
              <a:t>by 72% </a:t>
            </a:r>
            <a:r>
              <a:rPr lang="en-US" dirty="0" smtClean="0"/>
              <a:t>and motor fluctuations (UPDRS IV B) </a:t>
            </a:r>
            <a:r>
              <a:rPr lang="en-US" dirty="0" smtClean="0">
                <a:solidFill>
                  <a:schemeClr val="accent1"/>
                </a:solidFill>
              </a:rPr>
              <a:t>by 52% </a:t>
            </a:r>
            <a:r>
              <a:rPr lang="en-US" dirty="0" smtClean="0"/>
              <a:t>at 3 yrs and by 66% &amp; 45% </a:t>
            </a:r>
            <a:r>
              <a:rPr lang="en-US" dirty="0" err="1" smtClean="0"/>
              <a:t>resp</a:t>
            </a:r>
            <a:r>
              <a:rPr lang="en-US" dirty="0" smtClean="0"/>
              <a:t>, at 5 yrs.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971800"/>
            <a:ext cx="8077200" cy="358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7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3810000"/>
            <a:ext cx="9144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Diphasic</a:t>
            </a:r>
            <a:r>
              <a:rPr lang="en-US" dirty="0" smtClean="0"/>
              <a:t> </a:t>
            </a:r>
            <a:r>
              <a:rPr lang="en-US" dirty="0" err="1" smtClean="0"/>
              <a:t>dyskinesias</a:t>
            </a:r>
            <a:r>
              <a:rPr lang="en-US" dirty="0" smtClean="0"/>
              <a:t>-</a:t>
            </a:r>
          </a:p>
          <a:p>
            <a:endParaRPr lang="en-US" dirty="0" smtClean="0"/>
          </a:p>
          <a:p>
            <a:r>
              <a:rPr lang="en-US" dirty="0" err="1" smtClean="0"/>
              <a:t>dystonic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sometimes painful</a:t>
            </a:r>
          </a:p>
          <a:p>
            <a:r>
              <a:rPr lang="en-US" dirty="0" smtClean="0"/>
              <a:t>lower &gt; upper limbs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OFF period </a:t>
            </a:r>
            <a:r>
              <a:rPr lang="en-US" dirty="0" err="1" smtClean="0"/>
              <a:t>dystonia</a:t>
            </a:r>
            <a:r>
              <a:rPr lang="en-US" dirty="0" smtClean="0"/>
              <a:t>-</a:t>
            </a:r>
          </a:p>
          <a:p>
            <a:r>
              <a:rPr lang="en-US" dirty="0" smtClean="0"/>
              <a:t>painful </a:t>
            </a:r>
            <a:r>
              <a:rPr lang="en-US" dirty="0" err="1" smtClean="0"/>
              <a:t>dystonia</a:t>
            </a:r>
            <a:r>
              <a:rPr lang="en-US" dirty="0" smtClean="0"/>
              <a:t> of foot on more affected side. Usually in early morning.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3560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Algorithm for Rx of LIDs </a:t>
            </a:r>
            <a:r>
              <a:rPr lang="en-US" sz="2800" dirty="0" err="1" smtClean="0"/>
              <a:t>esp</a:t>
            </a:r>
            <a:r>
              <a:rPr lang="en-US" sz="2800" dirty="0" smtClean="0"/>
              <a:t> peak dose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39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Algorithm for Rx of off period </a:t>
            </a:r>
            <a:r>
              <a:rPr lang="en-US" dirty="0" err="1" smtClean="0"/>
              <a:t>dystonia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9400" y="1752600"/>
            <a:ext cx="4267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Bed time L-dopa CR/ DA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2971800"/>
            <a:ext cx="4343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Chew/ crush L-dopa tab, take with carbonated beverage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895600" y="4191000"/>
            <a:ext cx="4191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</a:t>
            </a:r>
            <a:r>
              <a:rPr lang="en-US" dirty="0" err="1" smtClean="0"/>
              <a:t>baclofen</a:t>
            </a:r>
            <a:r>
              <a:rPr lang="en-US" dirty="0" smtClean="0"/>
              <a:t>/ </a:t>
            </a:r>
            <a:r>
              <a:rPr lang="en-US" dirty="0" err="1" smtClean="0"/>
              <a:t>anticholinergic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257800"/>
            <a:ext cx="4191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Botulinum</a:t>
            </a:r>
            <a:r>
              <a:rPr lang="en-US" dirty="0" smtClean="0"/>
              <a:t> toxin injection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5" idx="2"/>
          </p:cNvCxnSpPr>
          <p:nvPr/>
        </p:nvCxnSpPr>
        <p:spPr>
          <a:xfrm rot="5400000">
            <a:off x="4800600" y="2667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2"/>
            <a:endCxn id="18" idx="0"/>
          </p:cNvCxnSpPr>
          <p:nvPr/>
        </p:nvCxnSpPr>
        <p:spPr>
          <a:xfrm rot="5400000">
            <a:off x="4800600" y="5067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2"/>
          </p:cNvCxnSpPr>
          <p:nvPr/>
        </p:nvCxnSpPr>
        <p:spPr>
          <a:xfrm rot="16200000" flipH="1">
            <a:off x="4819650" y="39052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Algorithm for Rx of </a:t>
            </a:r>
            <a:r>
              <a:rPr lang="en-US" dirty="0" err="1" smtClean="0"/>
              <a:t>diphasic</a:t>
            </a:r>
            <a:r>
              <a:rPr lang="en-US" dirty="0" smtClean="0"/>
              <a:t> </a:t>
            </a:r>
            <a:r>
              <a:rPr lang="en-US" dirty="0" err="1" smtClean="0"/>
              <a:t>dyskinesias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1752600"/>
            <a:ext cx="3962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Smooth out response oscillations by adding DA/ COMT </a:t>
            </a:r>
            <a:r>
              <a:rPr lang="en-US" dirty="0" err="1" smtClean="0"/>
              <a:t>inh</a:t>
            </a:r>
            <a:r>
              <a:rPr lang="en-US" dirty="0" smtClean="0"/>
              <a:t>/ </a:t>
            </a:r>
            <a:r>
              <a:rPr lang="en-US" dirty="0" smtClean="0">
                <a:latin typeface="AGaramond-Regular"/>
              </a:rPr>
              <a:t>↑ </a:t>
            </a:r>
            <a:r>
              <a:rPr lang="en-US" dirty="0" smtClean="0"/>
              <a:t>freq of administration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14800" y="3429000"/>
            <a:ext cx="3886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Subcutaneous </a:t>
            </a:r>
            <a:r>
              <a:rPr lang="en-US" dirty="0" err="1" smtClean="0"/>
              <a:t>apomorphine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5181600"/>
            <a:ext cx="3962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Intraintestinal</a:t>
            </a:r>
            <a:r>
              <a:rPr lang="en-US" dirty="0" smtClean="0"/>
              <a:t> L-dopa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343400" y="3048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381500" y="47625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4267200"/>
            <a:ext cx="2514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362200" y="37338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057400" y="3962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6002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Thank u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Prevalence with duration of Rx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3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Risk factors ass with </a:t>
            </a:r>
            <a:r>
              <a:rPr lang="en-US" dirty="0" err="1" smtClean="0"/>
              <a:t>dyskinesias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earlier age at onset,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Clin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Neuropharmacol</a:t>
            </a:r>
            <a:r>
              <a:rPr lang="en-US" sz="2000" i="1" dirty="0" smtClean="0">
                <a:solidFill>
                  <a:schemeClr val="accent1"/>
                </a:solidFill>
              </a:rPr>
              <a:t> 2000</a:t>
            </a:r>
          </a:p>
          <a:p>
            <a:r>
              <a:rPr lang="en-US" dirty="0" smtClean="0"/>
              <a:t>longer duration of disease, </a:t>
            </a:r>
          </a:p>
          <a:p>
            <a:r>
              <a:rPr lang="en-US" dirty="0" smtClean="0"/>
              <a:t>longer duration of L-dopa treatment,</a:t>
            </a:r>
          </a:p>
          <a:p>
            <a:r>
              <a:rPr lang="en-US" dirty="0" smtClean="0"/>
              <a:t>L-dopa dose, </a:t>
            </a:r>
            <a:r>
              <a:rPr lang="en-US" sz="2000" i="1" dirty="0" smtClean="0">
                <a:solidFill>
                  <a:schemeClr val="accent1"/>
                </a:solidFill>
              </a:rPr>
              <a:t>ELLDOPA trial Arch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Neurol</a:t>
            </a:r>
            <a:r>
              <a:rPr lang="en-US" sz="2000" i="1" dirty="0" smtClean="0">
                <a:solidFill>
                  <a:schemeClr val="accent1"/>
                </a:solidFill>
              </a:rPr>
              <a:t> 1999;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2002            </a:t>
            </a:r>
          </a:p>
          <a:p>
            <a:r>
              <a:rPr lang="en-US" dirty="0" smtClean="0"/>
              <a:t>female sex, </a:t>
            </a:r>
          </a:p>
          <a:p>
            <a:r>
              <a:rPr lang="en-US" dirty="0" smtClean="0"/>
              <a:t>genetic factors (DRD2Taq1A polymorphism).               </a:t>
            </a:r>
            <a:r>
              <a:rPr lang="en-US" sz="2000" i="1" dirty="0" smtClean="0">
                <a:solidFill>
                  <a:schemeClr val="accent1"/>
                </a:solidFill>
              </a:rPr>
              <a:t>Wang et al., Neurology 2001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Dyskinesias</a:t>
            </a:r>
            <a:r>
              <a:rPr lang="en-US" dirty="0" smtClean="0"/>
              <a:t> and Quality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Except early stages (i.e., 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baseline="30000" dirty="0" smtClean="0">
                <a:solidFill>
                  <a:schemeClr val="accent1"/>
                </a:solidFill>
              </a:rPr>
              <a:t>st</a:t>
            </a:r>
            <a:r>
              <a:rPr lang="en-US" dirty="0" smtClean="0">
                <a:solidFill>
                  <a:schemeClr val="accent1"/>
                </a:solidFill>
              </a:rPr>
              <a:t>  2 years of Rx</a:t>
            </a:r>
            <a:r>
              <a:rPr lang="en-US" dirty="0" smtClean="0"/>
              <a:t>), pts with severe </a:t>
            </a:r>
            <a:r>
              <a:rPr lang="en-US" dirty="0" err="1" smtClean="0"/>
              <a:t>dyskinesias</a:t>
            </a:r>
            <a:r>
              <a:rPr lang="en-US" dirty="0" smtClean="0"/>
              <a:t> had poor QL.                           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Pechevis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Eur</a:t>
            </a:r>
            <a:r>
              <a:rPr lang="en-US" sz="2000" i="1" dirty="0" smtClean="0">
                <a:solidFill>
                  <a:schemeClr val="accent1"/>
                </a:solidFill>
              </a:rPr>
              <a:t> J </a:t>
            </a:r>
            <a:r>
              <a:rPr lang="en-US" sz="2000" i="1" dirty="0" err="1" smtClean="0">
                <a:solidFill>
                  <a:schemeClr val="accent1"/>
                </a:solidFill>
              </a:rPr>
              <a:t>Neurol</a:t>
            </a:r>
            <a:r>
              <a:rPr lang="en-US" sz="2000" i="1" dirty="0" smtClean="0">
                <a:solidFill>
                  <a:schemeClr val="accent1"/>
                </a:solidFill>
              </a:rPr>
              <a:t> 2005</a:t>
            </a:r>
          </a:p>
          <a:p>
            <a:r>
              <a:rPr lang="en-US" dirty="0" smtClean="0"/>
              <a:t>Peak dose </a:t>
            </a:r>
            <a:r>
              <a:rPr lang="en-US" dirty="0" err="1" smtClean="0"/>
              <a:t>dyskinesias</a:t>
            </a:r>
            <a:r>
              <a:rPr lang="en-US" dirty="0" smtClean="0"/>
              <a:t> were better accepted by the patients than other forms of </a:t>
            </a:r>
            <a:r>
              <a:rPr lang="en-US" dirty="0" err="1" smtClean="0"/>
              <a:t>dyskinesias</a:t>
            </a:r>
            <a:r>
              <a:rPr lang="en-US" dirty="0" smtClean="0"/>
              <a:t>.     </a:t>
            </a:r>
            <a:r>
              <a:rPr lang="en-US" sz="2000" i="1" dirty="0" err="1" smtClean="0">
                <a:solidFill>
                  <a:schemeClr val="accent1"/>
                </a:solidFill>
              </a:rPr>
              <a:t>Chapuis</a:t>
            </a:r>
            <a:r>
              <a:rPr lang="en-US" sz="2000" i="1" dirty="0" smtClean="0">
                <a:solidFill>
                  <a:schemeClr val="accent1"/>
                </a:solidFill>
              </a:rPr>
              <a:t> et al., </a:t>
            </a:r>
            <a:r>
              <a:rPr lang="en-US" sz="2000" i="1" dirty="0" err="1" smtClean="0">
                <a:solidFill>
                  <a:schemeClr val="accent1"/>
                </a:solidFill>
              </a:rPr>
              <a:t>Mov</a:t>
            </a:r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r>
              <a:rPr lang="en-US" sz="2000" i="1" dirty="0" err="1" smtClean="0">
                <a:solidFill>
                  <a:schemeClr val="accent1"/>
                </a:solidFill>
              </a:rPr>
              <a:t>dis</a:t>
            </a:r>
            <a:r>
              <a:rPr lang="en-US" sz="2000" i="1" dirty="0" smtClean="0">
                <a:solidFill>
                  <a:schemeClr val="accent1"/>
                </a:solidFill>
              </a:rPr>
              <a:t>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1865</TotalTime>
  <Words>2765</Words>
  <Application>Microsoft Office PowerPoint</Application>
  <PresentationFormat>On-screen Show (4:3)</PresentationFormat>
  <Paragraphs>308</Paragraphs>
  <Slides>63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Foundry</vt:lpstr>
      <vt:lpstr>Therapies for Dopaminergic Induced Dyskinesias in Parkinson Disease</vt:lpstr>
      <vt:lpstr>Introduction </vt:lpstr>
      <vt:lpstr>Clinical classification of L-dopa induced dyskinesias (LIDs)</vt:lpstr>
      <vt:lpstr>Basic sequence </vt:lpstr>
      <vt:lpstr>Clinical phenomenology             Jankovic.,  Mov dis 2005, Fabbrini et al., Mov dis 2007</vt:lpstr>
      <vt:lpstr>Slide 6</vt:lpstr>
      <vt:lpstr>Prevalence with duration of Rx</vt:lpstr>
      <vt:lpstr>Risk factors ass with dyskinesias </vt:lpstr>
      <vt:lpstr>Dyskinesias and Quality of Life</vt:lpstr>
      <vt:lpstr>Mechanism </vt:lpstr>
      <vt:lpstr>Mechanism </vt:lpstr>
      <vt:lpstr>Slide 12</vt:lpstr>
      <vt:lpstr>Rating scales</vt:lpstr>
      <vt:lpstr>Slide 14</vt:lpstr>
      <vt:lpstr>Rx of dyskinesias</vt:lpstr>
      <vt:lpstr>Questions to be answered in a PP</vt:lpstr>
      <vt:lpstr>Delaying the onset of dyskinesias</vt:lpstr>
      <vt:lpstr>Pramipexole vs L-dopa as initial therapy </vt:lpstr>
      <vt:lpstr>Slide 19</vt:lpstr>
      <vt:lpstr>Slide 20</vt:lpstr>
      <vt:lpstr>Slide 21</vt:lpstr>
      <vt:lpstr>Ropinirole vs L-dopa</vt:lpstr>
      <vt:lpstr>Slide 23</vt:lpstr>
      <vt:lpstr>Treatment of established dyskinesias- Antidyskinetic Drugs </vt:lpstr>
      <vt:lpstr>Slide 25</vt:lpstr>
      <vt:lpstr>Amantadine </vt:lpstr>
      <vt:lpstr>Slide 27</vt:lpstr>
      <vt:lpstr>Slide 28</vt:lpstr>
      <vt:lpstr>Clozapine </vt:lpstr>
      <vt:lpstr>Slide 30</vt:lpstr>
      <vt:lpstr>Continuous Delivery Methods</vt:lpstr>
      <vt:lpstr>Subcutaneous Lisuride</vt:lpstr>
      <vt:lpstr>Slide 33</vt:lpstr>
      <vt:lpstr>Slide 34</vt:lpstr>
      <vt:lpstr>Subcutaneous Apomorphine</vt:lpstr>
      <vt:lpstr>Slide 36</vt:lpstr>
      <vt:lpstr>Slide 37</vt:lpstr>
      <vt:lpstr>Slide 38</vt:lpstr>
      <vt:lpstr>Intraintestinal L-Dopa</vt:lpstr>
      <vt:lpstr>Slide 40</vt:lpstr>
      <vt:lpstr>Slide 41</vt:lpstr>
      <vt:lpstr>Other Compounds in Early-Stage Development</vt:lpstr>
      <vt:lpstr>Preladenant (Adenosine A2A receptor antagonist)</vt:lpstr>
      <vt:lpstr>Nicotine</vt:lpstr>
      <vt:lpstr>Slide 45</vt:lpstr>
      <vt:lpstr>Levetiracetam </vt:lpstr>
      <vt:lpstr>Pardoprunox</vt:lpstr>
      <vt:lpstr>Safinamide</vt:lpstr>
      <vt:lpstr>Transcranial Magnetic Stimulation</vt:lpstr>
      <vt:lpstr>Slide 50</vt:lpstr>
      <vt:lpstr>Slide 51</vt:lpstr>
      <vt:lpstr>Slide 52</vt:lpstr>
      <vt:lpstr>Stereotactic surgery- Pallidotomy</vt:lpstr>
      <vt:lpstr>Slide 54</vt:lpstr>
      <vt:lpstr>DBS</vt:lpstr>
      <vt:lpstr>Slide 56</vt:lpstr>
      <vt:lpstr>Slide 57</vt:lpstr>
      <vt:lpstr>Effect of STN stimulation on dyskinesias- SCT experience                               Asha Kishore et al., Mov dis 2010</vt:lpstr>
      <vt:lpstr>Slide 59</vt:lpstr>
      <vt:lpstr>Algorithm for Rx of LIDs esp peak dose</vt:lpstr>
      <vt:lpstr>Algorithm for Rx of off period dystonia</vt:lpstr>
      <vt:lpstr>Algorithm for Rx of diphasic dyskinesias</vt:lpstr>
      <vt:lpstr>Thank u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Therapies for Dopaminergic Induced Dyskinesias in Parkinson Disease</dc:title>
  <dc:creator>a</dc:creator>
  <cp:lastModifiedBy>administrator1</cp:lastModifiedBy>
  <cp:revision>172</cp:revision>
  <dcterms:created xsi:type="dcterms:W3CDTF">2011-06-29T17:23:44Z</dcterms:created>
  <dcterms:modified xsi:type="dcterms:W3CDTF">2020-08-16T14:52:22Z</dcterms:modified>
</cp:coreProperties>
</file>