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360" r:id="rId3"/>
    <p:sldId id="274" r:id="rId4"/>
    <p:sldId id="361" r:id="rId5"/>
    <p:sldId id="277" r:id="rId6"/>
    <p:sldId id="397" r:id="rId7"/>
    <p:sldId id="363" r:id="rId8"/>
    <p:sldId id="368" r:id="rId9"/>
    <p:sldId id="369" r:id="rId10"/>
    <p:sldId id="366" r:id="rId11"/>
    <p:sldId id="370" r:id="rId12"/>
    <p:sldId id="364" r:id="rId13"/>
    <p:sldId id="371" r:id="rId14"/>
    <p:sldId id="291" r:id="rId15"/>
    <p:sldId id="339" r:id="rId16"/>
    <p:sldId id="281" r:id="rId17"/>
    <p:sldId id="286" r:id="rId18"/>
    <p:sldId id="287" r:id="rId19"/>
    <p:sldId id="315" r:id="rId20"/>
    <p:sldId id="288" r:id="rId21"/>
    <p:sldId id="290" r:id="rId22"/>
    <p:sldId id="318" r:id="rId23"/>
    <p:sldId id="374" r:id="rId24"/>
    <p:sldId id="375" r:id="rId25"/>
    <p:sldId id="376" r:id="rId26"/>
    <p:sldId id="377" r:id="rId27"/>
    <p:sldId id="378" r:id="rId28"/>
    <p:sldId id="379" r:id="rId29"/>
    <p:sldId id="396" r:id="rId30"/>
    <p:sldId id="380" r:id="rId31"/>
    <p:sldId id="382" r:id="rId32"/>
    <p:sldId id="398" r:id="rId33"/>
    <p:sldId id="418" r:id="rId34"/>
    <p:sldId id="415" r:id="rId35"/>
    <p:sldId id="386" r:id="rId36"/>
    <p:sldId id="387" r:id="rId37"/>
    <p:sldId id="388" r:id="rId38"/>
    <p:sldId id="389" r:id="rId39"/>
    <p:sldId id="390" r:id="rId40"/>
    <p:sldId id="392" r:id="rId41"/>
    <p:sldId id="419" r:id="rId42"/>
    <p:sldId id="298" r:id="rId43"/>
    <p:sldId id="311" r:id="rId44"/>
    <p:sldId id="345" r:id="rId45"/>
    <p:sldId id="324" r:id="rId46"/>
    <p:sldId id="325" r:id="rId47"/>
    <p:sldId id="333" r:id="rId48"/>
    <p:sldId id="355" r:id="rId49"/>
    <p:sldId id="356" r:id="rId50"/>
    <p:sldId id="357" r:id="rId51"/>
    <p:sldId id="358" r:id="rId52"/>
    <p:sldId id="399" r:id="rId53"/>
    <p:sldId id="348" r:id="rId54"/>
    <p:sldId id="402" r:id="rId55"/>
    <p:sldId id="417" r:id="rId56"/>
    <p:sldId id="416" r:id="rId57"/>
    <p:sldId id="400" r:id="rId58"/>
    <p:sldId id="404" r:id="rId59"/>
    <p:sldId id="403" r:id="rId60"/>
    <p:sldId id="350" r:id="rId61"/>
    <p:sldId id="372" r:id="rId62"/>
    <p:sldId id="391" r:id="rId63"/>
    <p:sldId id="405" r:id="rId64"/>
    <p:sldId id="393" r:id="rId65"/>
    <p:sldId id="394" r:id="rId66"/>
    <p:sldId id="409" r:id="rId67"/>
    <p:sldId id="410" r:id="rId68"/>
    <p:sldId id="406" r:id="rId69"/>
    <p:sldId id="407" r:id="rId70"/>
    <p:sldId id="412" r:id="rId71"/>
    <p:sldId id="413" r:id="rId72"/>
    <p:sldId id="408" r:id="rId73"/>
    <p:sldId id="411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A09C-BEE4-4ABD-BE81-7B5BC7CA971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7ABCD-4AD1-42DC-A491-53CD13493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5CC88E3-87EC-416E-817E-002C91295BB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A23D47-CECC-43EA-B26E-7637E4965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686800" cy="23012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hysiological   basis  of  eeg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4572000"/>
            <a:ext cx="6480048" cy="1752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Faculty : Dr.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Kaushik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Documents and Settings\Administrator\Desktop\eeg\in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828800"/>
            <a:ext cx="3074617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Documents and Settings\Administrator\Desktop\eeg\a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565" b="20561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Documents and Settings\Administrator\Desktop\eeg\dipo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CORTICAL GENERATORS OF EEG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Combined synchronous electrical activity of approx 108 neurons in a cortical area of minimum 6 sq.cm to create visible EEG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The area of cortex required for the generation of 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interictal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spikes may be as large as 20 sq.cm generally that found at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gyral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surfaces.    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The cortex that faces the cortical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sulci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generally does not contribute to the EEG potentials because the cortical dipoles generated in this location cancel each other.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52400"/>
            <a:ext cx="2800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INTRINSIC  NEURONAL  SOURCES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Calcium-mediated action potentials (calcium spikes) are voltage generated and occur synchronously with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EPSPs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They can contribute to the creation of the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field sinks, especially during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epileptiform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activity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INTRINSIC SPIKE AFTERHYPERPOLARIZATION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Intrinsic spike after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hyperpolarization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(AHP) following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 spikes results in suppression of fast spikes and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hyperpolarization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the membrane caused by activation of the Ca –mediated   K+ conductance. These AHPs are comparable in amplitude and duration to the synaptic events and may contribute to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extracellularly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recorded  EEG potentials</a:t>
            </a:r>
          </a:p>
          <a:p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GLIA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augmentation of the extracellular potassium concentration (potassium activity) causes depolarization of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glial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cells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Neuronal activity is associated with outflow of potassium ion and hence to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glial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cell depolarization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SCHEME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Physiological basis of scalp potentials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Physiological basis of  biological rhythms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Basis of  spikes and other transients 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Breach rhythm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NEURON–GLIA INTERACTIONS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The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astrocytes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are connected by gap junctions that  allow spread of current and diffusion of molecular transport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This coupling allows spreading Ca 2+ waves triggering calcium influx into the neurons.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Postictally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increased  K+  levels  produce propagating  waves  across  the 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astrocytes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manifested  by slowly spreading sustained potentials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Astrocytes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release  more  K+, depolarizing the neurons and blocking the after discharge with resulting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postictal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depression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ALPHA BAND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During relaxed wakefulness, brain exhibits pronounced rhythmic electrical activity in the α frequency band (8–13 Hz)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main components: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 classic occipital α rhythm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Rolandic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µ rhythm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third rhythm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ALPHA  RHYTHMS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key cellular thalamic mechanisms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Rhythmic burst firing, termed high threshold (HT) bursting  which occurs in a specialized subset of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thalamocortical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(TC) neurons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Interconnection of this subset via gap junctions (GJs)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At the thalamic level, α and θ waves form a continuum of activity that is determined by the same intrinsic neuronal behavior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8763000" cy="4525963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EEG is a graphic representation of  the difference in voltage between two different scalp locations plotted over time</a:t>
            </a:r>
          </a:p>
          <a:p>
            <a:pPr lvl="2"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The scalp EEG signal generated  by cerebral neurons is modified by </a:t>
            </a:r>
          </a:p>
          <a:p>
            <a:pPr marL="1207008" lvl="2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electrical conductive properties of the tissues between the electrical source and the recording electrode on the scalp</a:t>
            </a:r>
          </a:p>
          <a:p>
            <a:pPr marL="1136142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conductive properties of the electrode </a:t>
            </a:r>
          </a:p>
          <a:p>
            <a:pPr marL="1136142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 orientation of the cortical generator to the recording electrode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BETA – GAMMA RHYTHMS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Primarily  generated  in   the cortex itself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Visual cortex ,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somatomotor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cortex, olfactory  cortex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simplest form of gamma rhythm can be seen in networks of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Interneuron Gamma ( ING 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DELTA  RHYTHMS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Frequency band  0- 4 Hz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There are  two cellular sources of delta activities:  thalamus and the cortex.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Delta wave generation is based on the summation of long-lasting AHPs of layer V pyramidal neurons 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During sleep, pyramidal cells of the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neocortex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often fire bursts in response to rhythmic thalamic volleys  and these bursts, in turn, can trigger Ca</a:t>
            </a:r>
            <a:r>
              <a:rPr lang="en-US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-mediated K</a:t>
            </a:r>
            <a:r>
              <a:rPr lang="en-US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-conductance changes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 long-lasting nature of AHP favors the summation of outward somatic currents of individual pyramidal cells resulting in a local positive field in deep layers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Such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extracellularly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summated currents were hypothesized to form the basis of slow delta EEG waves recorded during sleep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The reason why delta waves occur only during slow wave sleep is because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subcortical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neurotransmitters, such as basal forebrain and brainstem cholinergic neurons, locus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coeruleus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cells, neurons of the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raphe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nuclei and hypothalamic 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histaminergic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neurons  neurotransmitters are released mostly in the awake brain and the common property of these neurons is to reduce the calcium-mediated potassium conductance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These actions of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subcortical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neurotransmitters at the cellular level therefore result in the blockade of delta waves.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SUBCORTICAL SYNCHRONIZATION OF EEG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The 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dorsal thalamus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considered as the chief 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subcortical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EEG  rhythm generator synchronizing  populations  of  neocortical neurons as voltage generators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In  normal conditions both thalamic nuclei and  cortical  regions interact to produce the synchrony of cortical postsynaptic potentials (PSPs) during wakefulness and sleep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Facultative pacemaker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467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facultative pace-maker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theory assumes that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thalamocortical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relay neurons send fibers to the cortex as well as give off branches that turn back and end on thalamic inhibitory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biofeed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-back servomechanism). </a:t>
            </a:r>
          </a:p>
          <a:p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Nucleus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reticularis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hypothesis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Nucleus 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reticularis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hypothesis attributes the pacemaker properties to the nucleus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reticularis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thalami, whose cells release the inhibitory neurotransmitter GABA in rhythmic bursts of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depolarizations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directed to the neurons of the dorsal thalamus and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rostral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brainstem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SUBCORTICAL EEG DESYNCHRONIZATION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Desynchronization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the EEG is the interruption of its rhythmical activity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It occurs with activation of ascending cholinergic projections of the basal forebrain and brainstem  and projections from the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raphe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nuclei and locus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ceruleus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Documents and Settings\Administrator\Desktop\eeg\layersofthebrai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Rhythmical activity is interrupted by both direct effects on cortical neurons and indirectly on thalamic neurons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At the cellular level,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desynchronization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accompanied by a transition from a burst firing pattern to more continuous or single spike pattern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Seizure initiation is characterized by two concurrent events: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high frequency bursts of action potentials, and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hypersynchronization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a neuronal population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synchronized  bursts from a sufficient number of neurons result in a so called spike discharge on the EEG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PAROXYSMAL  DEPOLARISING  SHIFT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Cellular substrate of epilepsy</a:t>
            </a: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  begins with a calcium mediated depolarization,  followed by opening of voltage-gated sodium  channels  and  relatively synchronized action potentials, seen as a “spike” at the surface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As  positive charge moves into the cell, a negativity  is recorded at the surface. Inhibitory inputs to  the axon hillock follow the spike. This results in  an influx of negative charge at the axon and an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outflux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negativity at surface. This is seen as a  slow surface negativity, i.e. “slow-wave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Documents and Settings\Administrator\Desktop\eeg\pds 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Seizure propagation</a:t>
            </a:r>
            <a:r>
              <a:rPr lang="en-US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the process by which a partial seizure spreads within the brain, occurs when there is sufficient activation to recruit surrounding neurons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This leads to a loss of </a:t>
            </a:r>
            <a:r>
              <a:rPr lang="en-US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surround inhibition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and spread of seizure activity into contiguous areas via local cortical connections, and to more distant areas via long association pathways such as the corpus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callosum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Repetitive discharges lead to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an increase in extracellular K</a:t>
            </a:r>
            <a:r>
              <a:rPr lang="en-US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which blunts the extent of hyperpolarizing outward K</a:t>
            </a:r>
            <a:r>
              <a:rPr lang="en-US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currents, tending to depolarize neighboring neurons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2) accumulation of Ca</a:t>
            </a:r>
            <a:r>
              <a:rPr lang="en-US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in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terminals, leading to enhanced neurotransmitter  release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3) depolarization-induced activation of the NMDA receptor, which causes more Ca</a:t>
            </a:r>
            <a:r>
              <a:rPr lang="en-US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influx and neuronal activation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High frequency oscillations </a:t>
            </a:r>
            <a:b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(HFOs)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Represent  short-term  neuronal  synchronization</a:t>
            </a:r>
          </a:p>
          <a:p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HFOs can be divided into  ripples (80-250 Hz) and fast ripples (250-500 Hz) </a:t>
            </a:r>
          </a:p>
          <a:p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Ripples can be recorded from  normal hippocampus</a:t>
            </a:r>
          </a:p>
          <a:p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Fast ripples are typically associated with epileptic brain  and  though to represent  local abnormally synchronous action potentials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Neuronal (Intrinsic) Factors Modifying Neuronal Excitability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80000"/>
              </a:spcBef>
              <a:buFont typeface="Wingdings" pitchFamily="2" charset="2"/>
              <a:buChar char="s"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Ion channel type, number, and distribution</a:t>
            </a:r>
          </a:p>
          <a:p>
            <a:pPr>
              <a:spcBef>
                <a:spcPct val="80000"/>
              </a:spcBef>
              <a:buFont typeface="Wingdings" pitchFamily="2" charset="2"/>
              <a:buChar char="s"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Post-translational modification of channels (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phosphorylation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, etc)</a:t>
            </a:r>
            <a:endParaRPr lang="en-US" sz="32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80000"/>
              </a:spcBef>
              <a:buFont typeface="ZapfDingbats" charset="2"/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  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Activation of second-messenger systems that affect channel function (e.g. G proteins)</a:t>
            </a:r>
          </a:p>
          <a:p>
            <a:pPr>
              <a:spcBef>
                <a:spcPct val="80000"/>
              </a:spcBef>
              <a:buFont typeface="ZapfDingbats" charset="2"/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Modulation of gene expression of ion channels</a:t>
            </a: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endParaRPr lang="en-US" sz="3200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Synaptic Factors Modifying Neuronal Excitability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79637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  <a:buFont typeface="Wingdings" pitchFamily="2" charset="2"/>
              <a:buChar char="s"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Alterations in expression of transmitter gated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ionotropic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channels</a:t>
            </a:r>
          </a:p>
          <a:p>
            <a:pPr>
              <a:spcAft>
                <a:spcPct val="20000"/>
              </a:spcAft>
              <a:buFont typeface="Wingdings" pitchFamily="2" charset="2"/>
              <a:buChar char="s"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Post-translational changes in neurotransmitter channels</a:t>
            </a:r>
          </a:p>
          <a:p>
            <a:pPr>
              <a:spcAft>
                <a:spcPct val="20000"/>
              </a:spcAft>
              <a:buFont typeface="Wingdings" pitchFamily="2" charset="2"/>
              <a:buChar char="s"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Remodeling of synapse location or configuration (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deafferentation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sprouting)</a:t>
            </a:r>
          </a:p>
          <a:p>
            <a:pPr>
              <a:spcAft>
                <a:spcPct val="20000"/>
              </a:spcAft>
              <a:buFont typeface="Wingdings" pitchFamily="2" charset="2"/>
              <a:buChar char="s"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Changes in gap-junction synaptic function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Non-synaptic (Extrinsic) Factors Modifying Neuronal Excitability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382000" cy="4525963"/>
          </a:xfrm>
        </p:spPr>
        <p:txBody>
          <a:bodyPr/>
          <a:lstStyle/>
          <a:p>
            <a:pPr>
              <a:buFont typeface="ZapfDingbats" charset="2"/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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Changes in extracellular ion concentration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ZapfDingbats" charset="2"/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Changes in extracellular space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ZapfDingbats" charset="2"/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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Modulation of transmitter metabolism or uptake by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glial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cells</a:t>
            </a:r>
          </a:p>
          <a:p>
            <a:pPr>
              <a:buFont typeface="ZapfDingbats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Mechanisms of Generating </a:t>
            </a:r>
            <a:r>
              <a:rPr lang="en-US" sz="4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Hyperexcitable</a:t>
            </a:r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Networks</a:t>
            </a:r>
            <a:r>
              <a:rPr lang="en-US" sz="4800" b="1" dirty="0" smtClean="0">
                <a:solidFill>
                  <a:srgbClr val="F6BF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6BF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5837"/>
            <a:ext cx="9144000" cy="4525963"/>
          </a:xfrm>
        </p:spPr>
        <p:txBody>
          <a:bodyPr/>
          <a:lstStyle/>
          <a:p>
            <a:pPr marL="342900" indent="-342900" eaLnBrk="0" hangingPunct="0">
              <a:spcBef>
                <a:spcPct val="90000"/>
              </a:spcBef>
              <a:buClr>
                <a:schemeClr val="accent1"/>
              </a:buClr>
              <a:buSzPct val="75000"/>
              <a:buFont typeface="ZapfDingbats" charset="2"/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Excitatory axonal “sprouting”</a:t>
            </a:r>
          </a:p>
          <a:p>
            <a:pPr marL="342900" indent="-342900" eaLnBrk="0" hangingPunct="0">
              <a:spcBef>
                <a:spcPct val="90000"/>
              </a:spcBef>
              <a:buClr>
                <a:schemeClr val="accent1"/>
              </a:buClr>
              <a:buSzPct val="75000"/>
              <a:buFont typeface="ZapfDingbats" charset="2"/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Loss of inhibitory neurons</a:t>
            </a:r>
          </a:p>
          <a:p>
            <a:pPr marL="342900" indent="-342900" eaLnBrk="0" hangingPunct="0">
              <a:spcBef>
                <a:spcPct val="90000"/>
              </a:spcBef>
              <a:buClr>
                <a:schemeClr val="accent1"/>
              </a:buClr>
              <a:buSzPct val="75000"/>
              <a:buFont typeface="Wingdings" pitchFamily="2" charset="2"/>
              <a:buChar char="s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Loss of excitatory neurons “driving” inhibitory neurons</a:t>
            </a:r>
          </a:p>
          <a:p>
            <a:pPr marL="342900" indent="-342900" eaLnBrk="0" hangingPunct="0">
              <a:spcBef>
                <a:spcPct val="90000"/>
              </a:spcBef>
              <a:buClr>
                <a:schemeClr val="accent1"/>
              </a:buClr>
              <a:buSzPct val="75000"/>
              <a:buFont typeface="Wingdings" pitchFamily="2" charset="2"/>
              <a:buChar char="s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Change in neuronal firing properties (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channelopathies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GENERALISED  EPILEPSY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thalamic relay neurons can activate the cortical pyramidal neurons either in a tonic mode, which occurs during wakefulness and rapid-eye-movement (REM) sleep, or in a burst mode, which occurs during non-REM sleep</a:t>
            </a:r>
          </a:p>
          <a:p>
            <a:pPr fontAlgn="base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The burst mode is made possible by T-type calcium channels, which allow for low-threshold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depolarizations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on which bursts of action potentials (mediated by voltage-gated sodium channels) are superimposed.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4525963"/>
          </a:xfrm>
        </p:spPr>
        <p:txBody>
          <a:bodyPr>
            <a:noAutofit/>
          </a:bodyPr>
          <a:lstStyle/>
          <a:p>
            <a:pPr fontAlgn="base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 mode of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thalamocortical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activation — tonic or burst — is controlled largely by input from the thalamic reticular neurons, which hyperpolarize the relay neurons, allowing them to fire in bursts</a:t>
            </a:r>
          </a:p>
          <a:p>
            <a:pPr fontAlgn="base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The reticular neurons can themselves be inhibited through recurrent collaterals from neighboring reticular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neurons.Both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cortical pyramidal neurons and thalamic relay neurons project to the reticular neurons to complete the circuitry. </a:t>
            </a:r>
          </a:p>
          <a:p>
            <a:pPr fontAlgn="base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In normal non-REM sleep, thalamic relay neurons in the burst mode activate the cortex in a rhythmic, bilaterally synchronous way, creating visible EEG patterns, such as sleep spindles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This “sleep state” of the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thalamocortical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circuit is in contrast to the normal “awake state,” in which the thalamic relay neurons are firing in the tonic mode and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thalamocortical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projections are transferring sensory information to the cortex in a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nonrhythmic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manner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In absence epilepsy, the abnormal circuit causes rhythmic activation of the cortex (typical of normal non-REM sleep) during wakefulness, which results in the characteristic EEG discharges and clinical manifestations of an absence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Enhanced burst firing in thalamic networks may be important for the transition from sleep spindles to spike-and-wave seizures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This increased burst firing may be mediated by increased IPSP durations in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thalamocortical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cells and by increased EPSPs in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Nrt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cells, leading in both cases to enhanced calcium spikes.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summary, GABA  A receptors have the potential to make the oscillation frequency∼10/s, roughly in the range of the spindle-wave discharge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However, if GABA  B receptors are also strongly activated, the oscillation frequency will be∼3–4 Hz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Sources of extracellular current  </a:t>
            </a:r>
            <a:b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Fast (Na+) action potentials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Synaptic activity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Calcium spikes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Intrinsic spike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afterhyperpolarizations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Neuron-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glia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communication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b11a2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Neurophysiologic Basis of EEG .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Piotr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Olejniczak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.J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Neurophysiol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2006;23: 186–189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Basic physiology of the EEG .Neurology Asia 2011; 16 (Supplement 1) : 23 – 25</a:t>
            </a:r>
          </a:p>
          <a:p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Niedermeyer's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Electroencephalography: Basic Principles, Clinical Applications, and Related Fields. 6</a:t>
            </a:r>
            <a:r>
              <a:rPr lang="en-US" sz="28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Edition . 2010</a:t>
            </a:r>
          </a:p>
          <a:p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Thalamic Mechanisms of EEG Alpha Rhythms and Their Pathological Implications – Neuroscientist 2005 11: 357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Epilepsy .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Chang BS Lowenstein DH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J Med 2003; 349:1257-1266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BREACH  RHYTHM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Breach rhythm  or breach effect is defined as a focal increase in the amplitude activity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alpha, beta and mu rhythms which tends to develop over or near the area of a bony skull defect, such as after craniotomy or cranial surgery   (Cobb et al, 1979)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Bone  acts as a filter attenuating higher frequencies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Absence of bone therefore results in a significant increase in current from cortex to scalp, so that BR represents unfiltered brain activity through a skull defect 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 is an expected physiologic  consequence of a skull defect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Asymmetry-increased right(Breech)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8935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(1) In pure BR there are no after-going slow waves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(2)In pure BR there is no spread  of ‘‘suspicious activity’’ to other areas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(3) Sleep recordings -  BR may attenuate in amplitude or disappear. Sleep has great impact on activation of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interictal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epileptiform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abnormalities 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(4) The reactivity of BR, when present, is therefore indicative of a normal pattern, such as that of an enhanced underlying mu rhythm; however, the lack of  reactivity does not rule out the presence  of a normal pattern (such as ‘‘third  rhythm’’ of temporal lobe)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516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(5) EEG filters should be used carefully: reducing too much high frequency filters’ values to attenuate the BR, may filter out the higher frequencies of BR, so that what is left could actually resemble spikes /sharp-waves</a:t>
            </a: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(6) In case of excessively high amplitude, reducing sensitivity may be useful to better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analyse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EEG features of BR, so that sometimes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epileptiform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abnormalities may be more easily legible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SYNAPTIC SOURCES OF EEG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7467600" cy="4525963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Most significant source of EEG potentials</a:t>
            </a:r>
          </a:p>
          <a:p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Each synapse acts like a battery driving current in a small loop </a:t>
            </a:r>
          </a:p>
          <a:p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Both  EPSPs  and IPSPs  contribute to the synaptic activity  recorded  as  EEG </a:t>
            </a:r>
          </a:p>
          <a:p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Summation of extracellular  currents  is  slow enough to be able to generate  EEG  potentials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(7)  Progression of a lesion (e.g.,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beneath the skull defect or burr hole should be suspected if serial EEG recordings show attenuation of pre-existing high amplitude and/or the presence of focal slow waves.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            THANK   YOU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SOURCE  OF  EEG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electrode placed at the scalp cannot detect  electrical changes in a single neuron because: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the potentials are small in magnitude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there is considerable distance from the cell to the scalp surface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However, two cortical properties  permit  to record the brain’s electrical potential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First, pyramidal cells  have the same relative orientation and polarity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Second, many cells are synchronously activated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Custom 4">
      <a:dk1>
        <a:srgbClr val="002060"/>
      </a:dk1>
      <a:lt1>
        <a:sysClr val="window" lastClr="FFFFFF"/>
      </a:lt1>
      <a:dk2>
        <a:srgbClr val="002060"/>
      </a:dk2>
      <a:lt2>
        <a:srgbClr val="FFFF00"/>
      </a:lt2>
      <a:accent1>
        <a:srgbClr val="002060"/>
      </a:accent1>
      <a:accent2>
        <a:srgbClr val="CCAF0A"/>
      </a:accent2>
      <a:accent3>
        <a:srgbClr val="002060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</TotalTime>
  <Words>2187</Words>
  <Application>Microsoft Office PowerPoint</Application>
  <PresentationFormat>On-screen Show (4:3)</PresentationFormat>
  <Paragraphs>178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Technic</vt:lpstr>
      <vt:lpstr>Physiological   basis  of  eeg </vt:lpstr>
      <vt:lpstr>SCHEME </vt:lpstr>
      <vt:lpstr>Slide 3</vt:lpstr>
      <vt:lpstr>Slide 4</vt:lpstr>
      <vt:lpstr>Slide 5</vt:lpstr>
      <vt:lpstr>Sources of extracellular current   </vt:lpstr>
      <vt:lpstr>SYNAPTIC SOURCES OF EEG</vt:lpstr>
      <vt:lpstr>SOURCE  OF  EEG</vt:lpstr>
      <vt:lpstr>Slide 9</vt:lpstr>
      <vt:lpstr>Slide 10</vt:lpstr>
      <vt:lpstr>Slide 11</vt:lpstr>
      <vt:lpstr>Slide 12</vt:lpstr>
      <vt:lpstr>Slide 13</vt:lpstr>
      <vt:lpstr>CORTICAL GENERATORS OF EEG</vt:lpstr>
      <vt:lpstr>Slide 15</vt:lpstr>
      <vt:lpstr>Slide 16</vt:lpstr>
      <vt:lpstr>INTRINSIC  NEURONAL  SOURCES</vt:lpstr>
      <vt:lpstr>INTRINSIC SPIKE AFTERHYPERPOLARIZATION</vt:lpstr>
      <vt:lpstr>GLIA </vt:lpstr>
      <vt:lpstr>NEURON–GLIA INTERACTIONS</vt:lpstr>
      <vt:lpstr>Slide 21</vt:lpstr>
      <vt:lpstr>Slide 22</vt:lpstr>
      <vt:lpstr>ALPHA BAND </vt:lpstr>
      <vt:lpstr>Slide 24</vt:lpstr>
      <vt:lpstr>ALPHA  RHYTHMS</vt:lpstr>
      <vt:lpstr>Slide 26</vt:lpstr>
      <vt:lpstr>Slide 27</vt:lpstr>
      <vt:lpstr>Slide 28</vt:lpstr>
      <vt:lpstr>Slide 29</vt:lpstr>
      <vt:lpstr>BETA – GAMMA RHYTHMS</vt:lpstr>
      <vt:lpstr>DELTA  RHYTHMS</vt:lpstr>
      <vt:lpstr>Slide 32</vt:lpstr>
      <vt:lpstr>Slide 33</vt:lpstr>
      <vt:lpstr>Slide 34</vt:lpstr>
      <vt:lpstr>SUBCORTICAL SYNCHRONIZATION OF EEG</vt:lpstr>
      <vt:lpstr>Facultative pacemaker theory</vt:lpstr>
      <vt:lpstr> Nucleus reticularis hypothesis </vt:lpstr>
      <vt:lpstr>Slide 38</vt:lpstr>
      <vt:lpstr>SUBCORTICAL EEG DESYNCHRONIZATION</vt:lpstr>
      <vt:lpstr>Slide 40</vt:lpstr>
      <vt:lpstr>Slide 41</vt:lpstr>
      <vt:lpstr>PAROXYSMAL  DEPOLARISING  SHIFT</vt:lpstr>
      <vt:lpstr>Slide 43</vt:lpstr>
      <vt:lpstr>Slide 44</vt:lpstr>
      <vt:lpstr>Slide 45</vt:lpstr>
      <vt:lpstr>Slide 46</vt:lpstr>
      <vt:lpstr>High frequency oscillations  (HFOs)</vt:lpstr>
      <vt:lpstr>Neuronal (Intrinsic) Factors Modifying Neuronal Excitability</vt:lpstr>
      <vt:lpstr>Synaptic Factors Modifying Neuronal Excitability</vt:lpstr>
      <vt:lpstr>Non-synaptic (Extrinsic) Factors Modifying Neuronal Excitability</vt:lpstr>
      <vt:lpstr>Mechanisms of Generating Hyperexcitable Networks </vt:lpstr>
      <vt:lpstr> GENERALISED  EPILEPSY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REFERENCES</vt:lpstr>
      <vt:lpstr>REFERENCES</vt:lpstr>
      <vt:lpstr>Slide 63</vt:lpstr>
      <vt:lpstr>BREACH  RHYTHM</vt:lpstr>
      <vt:lpstr>Slide 65</vt:lpstr>
      <vt:lpstr>Asymmetry-increased right(Breech)</vt:lpstr>
      <vt:lpstr>Slide 67</vt:lpstr>
      <vt:lpstr>Slide 68</vt:lpstr>
      <vt:lpstr>Slide 69</vt:lpstr>
      <vt:lpstr>Slide 70</vt:lpstr>
      <vt:lpstr>Slide 71</vt:lpstr>
      <vt:lpstr>Slide 72</vt:lpstr>
      <vt:lpstr>            THANK   YOU </vt:lpstr>
    </vt:vector>
  </TitlesOfParts>
  <Company>WINDOWS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User</cp:lastModifiedBy>
  <cp:revision>111</cp:revision>
  <dcterms:created xsi:type="dcterms:W3CDTF">2014-02-16T10:24:18Z</dcterms:created>
  <dcterms:modified xsi:type="dcterms:W3CDTF">2006-12-31T19:50:59Z</dcterms:modified>
</cp:coreProperties>
</file>