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97" r:id="rId2"/>
    <p:sldId id="329" r:id="rId3"/>
    <p:sldId id="330" r:id="rId4"/>
    <p:sldId id="336" r:id="rId5"/>
    <p:sldId id="337" r:id="rId6"/>
    <p:sldId id="331" r:id="rId7"/>
    <p:sldId id="332" r:id="rId8"/>
    <p:sldId id="333" r:id="rId9"/>
    <p:sldId id="334" r:id="rId10"/>
    <p:sldId id="335" r:id="rId11"/>
    <p:sldId id="338" r:id="rId12"/>
    <p:sldId id="355" r:id="rId13"/>
    <p:sldId id="352" r:id="rId14"/>
    <p:sldId id="353" r:id="rId15"/>
    <p:sldId id="288" r:id="rId16"/>
    <p:sldId id="351" r:id="rId17"/>
    <p:sldId id="289" r:id="rId18"/>
    <p:sldId id="344" r:id="rId19"/>
    <p:sldId id="287" r:id="rId20"/>
    <p:sldId id="340" r:id="rId21"/>
    <p:sldId id="307" r:id="rId22"/>
    <p:sldId id="341" r:id="rId23"/>
    <p:sldId id="342" r:id="rId24"/>
    <p:sldId id="328" r:id="rId25"/>
    <p:sldId id="308" r:id="rId26"/>
    <p:sldId id="343" r:id="rId27"/>
    <p:sldId id="356" r:id="rId28"/>
    <p:sldId id="345" r:id="rId29"/>
    <p:sldId id="346" r:id="rId30"/>
    <p:sldId id="357" r:id="rId31"/>
    <p:sldId id="347" r:id="rId32"/>
    <p:sldId id="284" r:id="rId33"/>
    <p:sldId id="348" r:id="rId34"/>
    <p:sldId id="349" r:id="rId35"/>
    <p:sldId id="350" r:id="rId36"/>
    <p:sldId id="354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9966FF"/>
    <a:srgbClr val="9933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176" autoAdjust="0"/>
    <p:restoredTop sz="94649" autoAdjust="0"/>
  </p:normalViewPr>
  <p:slideViewPr>
    <p:cSldViewPr>
      <p:cViewPr>
        <p:scale>
          <a:sx n="75" d="100"/>
          <a:sy n="75" d="100"/>
        </p:scale>
        <p:origin x="-187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5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533B74-4ADF-47CE-9839-2FEE55267C87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132962-FD19-40BC-9CF7-E7A97C212F8A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BDB24-C33B-468F-A03A-4FB685F9F1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31AEC-F15A-4858-9B3B-80CA8C7FD5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7E6DA-23A8-45CC-A13F-A25999DEB4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8A8BFB1-74B8-448B-8013-CE95590ADD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1A2BB5-4E57-416D-BE5F-90B9883C86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E79784B-CC80-403C-A372-FAF87C4D0C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18C56-E709-4E1A-B4A6-B6A8F3E7F3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A4CA7-A0EE-4663-93C1-7B7D59F66B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56052-48EB-4097-BEF2-1E959555F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FB072-0500-425F-9464-F2A640EE8F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E7CBE-C24D-4F16-ADD0-6DE9F9CDEE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6480D-19FE-4D27-8CA5-79AAA4591C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A5257-3890-4B06-915A-9529C57B03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68885-9D85-4F59-8ED4-112BCCD226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0F0840-714C-47CA-9344-690BB622C42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838200"/>
            <a:ext cx="7772400" cy="1143000"/>
          </a:xfrm>
        </p:spPr>
        <p:txBody>
          <a:bodyPr/>
          <a:lstStyle/>
          <a:p>
            <a:r>
              <a:rPr lang="en-US" b="1" u="sng" dirty="0" smtClean="0"/>
              <a:t>SIADH, CSW,  DI </a:t>
            </a:r>
            <a:endParaRPr lang="en-US" b="1" u="sng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09800"/>
            <a:ext cx="8305800" cy="33528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DR BHAGWATI SALGOTRA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SODIUM LEVELS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sodium level =135 to 145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endParaRPr lang="en-US" dirty="0" smtClean="0"/>
          </a:p>
          <a:p>
            <a:r>
              <a:rPr lang="en-US" dirty="0" err="1" smtClean="0"/>
              <a:t>Hyponatremia</a:t>
            </a:r>
            <a:r>
              <a:rPr lang="en-US" dirty="0" smtClean="0"/>
              <a:t>= less than 135</a:t>
            </a:r>
          </a:p>
          <a:p>
            <a:endParaRPr lang="en-US" dirty="0" smtClean="0"/>
          </a:p>
          <a:p>
            <a:r>
              <a:rPr lang="en-US" dirty="0" err="1" smtClean="0"/>
              <a:t>hypernatremia</a:t>
            </a:r>
            <a:r>
              <a:rPr lang="en-US" dirty="0" smtClean="0"/>
              <a:t>= more than 145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3694" b="271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324350" y="3186113"/>
          <a:ext cx="495300" cy="485775"/>
        </p:xfrm>
        <a:graphic>
          <a:graphicData uri="http://schemas.openxmlformats.org/presentationml/2006/ole">
            <p:oleObj spid="_x0000_s1026" name="Package" r:id="rId3" imgW="495360" imgH="485640" progId="Package">
              <p:embed/>
            </p:oleObj>
          </a:graphicData>
        </a:graphic>
      </p:graphicFrame>
      <p:pic>
        <p:nvPicPr>
          <p:cNvPr id="5" name="Content Placeholder 4" descr="C:\Documents and Settings\Harish\My Documents\magno&amp;parvo cellular systems.jpg"/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u="sng" dirty="0" smtClean="0"/>
              <a:t>SIADH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r>
              <a:rPr lang="en-US" sz="2400" dirty="0" smtClean="0"/>
              <a:t>Etiologies of SIADH</a:t>
            </a:r>
          </a:p>
          <a:p>
            <a:r>
              <a:rPr lang="en-US" sz="2400" dirty="0" smtClean="0"/>
              <a:t>CNS Disorders-Head trauma</a:t>
            </a:r>
          </a:p>
          <a:p>
            <a:pPr>
              <a:buNone/>
            </a:pPr>
            <a:r>
              <a:rPr lang="en-US" sz="2400" dirty="0" smtClean="0"/>
              <a:t>                         increased ICP</a:t>
            </a:r>
          </a:p>
          <a:p>
            <a:pPr>
              <a:buNone/>
            </a:pPr>
            <a:r>
              <a:rPr lang="en-US" sz="2400" dirty="0" smtClean="0"/>
              <a:t>                          brain tumors</a:t>
            </a:r>
          </a:p>
          <a:p>
            <a:pPr>
              <a:buNone/>
            </a:pPr>
            <a:r>
              <a:rPr lang="en-US" sz="2400" dirty="0" smtClean="0"/>
              <a:t>                         S.A.H</a:t>
            </a:r>
          </a:p>
          <a:p>
            <a:pPr>
              <a:buNone/>
            </a:pPr>
            <a:r>
              <a:rPr lang="en-US" sz="2400" dirty="0" smtClean="0"/>
              <a:t>                         cavernous sinus thrombosis</a:t>
            </a:r>
          </a:p>
          <a:p>
            <a:pPr>
              <a:buNone/>
            </a:pPr>
            <a:r>
              <a:rPr lang="en-US" sz="2400" dirty="0" smtClean="0"/>
              <a:t>                         multiple sclerosis</a:t>
            </a:r>
          </a:p>
          <a:p>
            <a:pPr>
              <a:buNone/>
            </a:pPr>
            <a:r>
              <a:rPr lang="en-US" sz="2400" dirty="0" smtClean="0"/>
              <a:t>                         </a:t>
            </a:r>
            <a:r>
              <a:rPr lang="en-US" sz="2400" dirty="0" err="1" smtClean="0"/>
              <a:t>Guillain-Barre</a:t>
            </a:r>
            <a:r>
              <a:rPr lang="en-US" sz="2400" dirty="0" smtClean="0"/>
              <a:t> syndrome</a:t>
            </a:r>
          </a:p>
          <a:p>
            <a:pPr>
              <a:buNone/>
            </a:pPr>
            <a:r>
              <a:rPr lang="en-US" sz="2400" dirty="0" smtClean="0"/>
              <a:t>                         delirium tremens</a:t>
            </a:r>
          </a:p>
          <a:p>
            <a:pPr>
              <a:buNone/>
            </a:pPr>
            <a:r>
              <a:rPr lang="en-US" sz="2400" dirty="0" smtClean="0"/>
              <a:t>     CNS  infections- encephalitis</a:t>
            </a:r>
          </a:p>
          <a:p>
            <a:pPr>
              <a:buNone/>
            </a:pPr>
            <a:r>
              <a:rPr lang="en-US" sz="2400" dirty="0" smtClean="0"/>
              <a:t>                                 meningitis T.B and Bacterial</a:t>
            </a:r>
          </a:p>
          <a:p>
            <a:pPr>
              <a:buNone/>
            </a:pPr>
            <a:r>
              <a:rPr lang="en-US" sz="2400" dirty="0" smtClean="0"/>
              <a:t>                                 Brain Abscess</a:t>
            </a:r>
          </a:p>
          <a:p>
            <a:pPr>
              <a:buNone/>
            </a:pPr>
            <a:r>
              <a:rPr lang="en-US" sz="2400" dirty="0" smtClean="0"/>
              <a:t>                                 AIDS</a:t>
            </a:r>
          </a:p>
          <a:p>
            <a:pPr>
              <a:buNone/>
            </a:pPr>
            <a:r>
              <a:rPr lang="en-US" sz="2400" dirty="0" smtClean="0"/>
              <a:t>                                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"/>
            <a:ext cx="7772400" cy="5867400"/>
          </a:xfrm>
        </p:spPr>
        <p:txBody>
          <a:bodyPr/>
          <a:lstStyle/>
          <a:p>
            <a:r>
              <a:rPr lang="en-US" sz="2400" dirty="0" smtClean="0"/>
              <a:t>Drug induced-  </a:t>
            </a:r>
            <a:r>
              <a:rPr lang="en-US" sz="2400" dirty="0" err="1" smtClean="0"/>
              <a:t>phenothiazines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</a:t>
            </a:r>
            <a:r>
              <a:rPr lang="en-US" sz="2400" dirty="0" err="1" smtClean="0"/>
              <a:t>tricyclic</a:t>
            </a:r>
            <a:r>
              <a:rPr lang="en-US" sz="2400" dirty="0" smtClean="0"/>
              <a:t> antidepressants</a:t>
            </a:r>
          </a:p>
          <a:p>
            <a:pPr>
              <a:buNone/>
            </a:pPr>
            <a:r>
              <a:rPr lang="en-US" sz="2400" dirty="0" smtClean="0"/>
              <a:t>                         Monoamine </a:t>
            </a:r>
            <a:r>
              <a:rPr lang="en-US" sz="2400" dirty="0" err="1" smtClean="0"/>
              <a:t>oxidase</a:t>
            </a:r>
            <a:r>
              <a:rPr lang="en-US" sz="2400" dirty="0" smtClean="0"/>
              <a:t> inhibitor</a:t>
            </a:r>
          </a:p>
          <a:p>
            <a:pPr>
              <a:buNone/>
            </a:pPr>
            <a:r>
              <a:rPr lang="en-US" sz="2400" dirty="0" smtClean="0"/>
              <a:t>                         Serotonin reuptake inhibitor</a:t>
            </a:r>
          </a:p>
          <a:p>
            <a:pPr>
              <a:buNone/>
            </a:pPr>
            <a:r>
              <a:rPr lang="en-US" sz="2400" dirty="0" smtClean="0"/>
              <a:t>                          </a:t>
            </a:r>
            <a:r>
              <a:rPr lang="en-US" sz="2400" dirty="0" err="1" smtClean="0"/>
              <a:t>chlorpropamide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</a:t>
            </a:r>
            <a:r>
              <a:rPr lang="en-US" sz="2400" dirty="0" err="1" smtClean="0"/>
              <a:t>vincristine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</a:t>
            </a:r>
            <a:r>
              <a:rPr lang="en-US" sz="2400" dirty="0" err="1" smtClean="0"/>
              <a:t>Carbamazepine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vasopressin</a:t>
            </a:r>
          </a:p>
          <a:p>
            <a:pPr>
              <a:buNone/>
            </a:pPr>
            <a:r>
              <a:rPr lang="en-US" sz="2400" dirty="0" err="1" smtClean="0"/>
              <a:t>Neoplasms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Endocrine disturbance</a:t>
            </a:r>
          </a:p>
          <a:p>
            <a:pPr>
              <a:buNone/>
            </a:pPr>
            <a:r>
              <a:rPr lang="en-US" sz="2400" dirty="0" smtClean="0"/>
              <a:t>Metabolic causes</a:t>
            </a:r>
            <a:endParaRPr lang="en-IN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sz="3600" b="1" u="sng" dirty="0"/>
              <a:t>SIADH</a:t>
            </a:r>
            <a:endParaRPr lang="en-CA" sz="3600" b="1" u="sng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943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u="sng" dirty="0" smtClean="0"/>
              <a:t>Diagnosis</a:t>
            </a:r>
            <a:endParaRPr lang="en-CA" sz="2000" dirty="0"/>
          </a:p>
          <a:p>
            <a:pPr>
              <a:lnSpc>
                <a:spcPct val="90000"/>
              </a:lnSpc>
            </a:pPr>
            <a:r>
              <a:rPr lang="en-CA" sz="2400" dirty="0">
                <a:cs typeface="Times New Roman" charset="0"/>
              </a:rPr>
              <a:t>↓ serum </a:t>
            </a:r>
            <a:r>
              <a:rPr lang="en-CA" sz="2400" dirty="0" smtClean="0">
                <a:cs typeface="Times New Roman" charset="0"/>
              </a:rPr>
              <a:t>Na</a:t>
            </a:r>
          </a:p>
          <a:p>
            <a:pPr>
              <a:lnSpc>
                <a:spcPct val="90000"/>
              </a:lnSpc>
            </a:pPr>
            <a:r>
              <a:rPr lang="en-CA" sz="2400" dirty="0" smtClean="0">
                <a:cs typeface="Times New Roman" charset="0"/>
              </a:rPr>
              <a:t>Low serum </a:t>
            </a:r>
            <a:r>
              <a:rPr lang="en-CA" sz="2400" dirty="0" err="1" smtClean="0">
                <a:cs typeface="Times New Roman" charset="0"/>
              </a:rPr>
              <a:t>osmolality</a:t>
            </a:r>
            <a:endParaRPr lang="en-CA" sz="2400" dirty="0" smtClean="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CA" sz="2400" dirty="0" smtClean="0">
                <a:cs typeface="Times New Roman" charset="0"/>
              </a:rPr>
              <a:t>High urine sodium  &gt; 20 </a:t>
            </a:r>
            <a:r>
              <a:rPr lang="en-CA" sz="2400" dirty="0" err="1" smtClean="0">
                <a:cs typeface="Times New Roman" charset="0"/>
              </a:rPr>
              <a:t>mEq</a:t>
            </a:r>
            <a:r>
              <a:rPr lang="en-CA" sz="2400" dirty="0" smtClean="0">
                <a:cs typeface="Times New Roman" charset="0"/>
              </a:rPr>
              <a:t>/L</a:t>
            </a:r>
            <a:endParaRPr lang="en-US" sz="2400" dirty="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cs typeface="Times New Roman" charset="0"/>
              </a:rPr>
              <a:t>High ratio of urine : serum </a:t>
            </a:r>
            <a:r>
              <a:rPr lang="en-US" sz="2400" dirty="0" err="1" smtClean="0">
                <a:cs typeface="Times New Roman" charset="0"/>
              </a:rPr>
              <a:t>osmolality</a:t>
            </a:r>
            <a:endParaRPr lang="en-US" sz="2400" dirty="0" smtClean="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cs typeface="Times New Roman" charset="0"/>
              </a:rPr>
              <a:t>Normal renal  </a:t>
            </a:r>
            <a:r>
              <a:rPr lang="en-US" sz="2400" dirty="0" err="1" smtClean="0">
                <a:cs typeface="Times New Roman" charset="0"/>
              </a:rPr>
              <a:t>function,adrenal</a:t>
            </a:r>
            <a:r>
              <a:rPr lang="en-US" sz="2400" dirty="0" smtClean="0">
                <a:cs typeface="Times New Roman" charset="0"/>
              </a:rPr>
              <a:t> function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cs typeface="Times New Roman" charset="0"/>
              </a:rPr>
              <a:t>No hypothyroidism</a:t>
            </a:r>
            <a:endParaRPr lang="en-US" sz="2400" dirty="0">
              <a:cs typeface="Times New Roman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u="sng" dirty="0" smtClean="0">
                <a:cs typeface="Times New Roman" charset="0"/>
              </a:rPr>
              <a:t>Treatment</a:t>
            </a:r>
            <a:endParaRPr lang="en-US" sz="2800" b="1" u="sng" dirty="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cs typeface="Times New Roman" charset="0"/>
              </a:rPr>
              <a:t>Fluid Restriction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cs typeface="Times New Roman" charset="0"/>
              </a:rPr>
              <a:t> Salt </a:t>
            </a:r>
            <a:r>
              <a:rPr lang="en-US" sz="2400" dirty="0" err="1" smtClean="0">
                <a:cs typeface="Times New Roman" charset="0"/>
              </a:rPr>
              <a:t>suppliment</a:t>
            </a:r>
            <a:r>
              <a:rPr lang="en-US" sz="2400" dirty="0" smtClean="0">
                <a:cs typeface="Times New Roman" charset="0"/>
              </a:rPr>
              <a:t> </a:t>
            </a:r>
            <a:endParaRPr lang="en-US" sz="2400" dirty="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400" dirty="0" err="1">
                <a:cs typeface="Times New Roman" charset="0"/>
              </a:rPr>
              <a:t>Lasix</a:t>
            </a:r>
            <a:r>
              <a:rPr lang="en-US" sz="2400" dirty="0">
                <a:cs typeface="Times New Roman" charset="0"/>
              </a:rPr>
              <a:t> 20 mg </a:t>
            </a:r>
            <a:r>
              <a:rPr lang="en-US" sz="2400" dirty="0" err="1">
                <a:cs typeface="Times New Roman" charset="0"/>
              </a:rPr>
              <a:t>po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od</a:t>
            </a:r>
            <a:r>
              <a:rPr lang="en-US" sz="2400" dirty="0">
                <a:cs typeface="Times New Roman" charset="0"/>
              </a:rPr>
              <a:t>-bid: Loop direct diminishes </a:t>
            </a:r>
            <a:r>
              <a:rPr lang="en-US" sz="2400" dirty="0" err="1">
                <a:cs typeface="Times New Roman" charset="0"/>
              </a:rPr>
              <a:t>medullary</a:t>
            </a:r>
            <a:r>
              <a:rPr lang="en-US" sz="2400" dirty="0">
                <a:cs typeface="Times New Roman" charset="0"/>
              </a:rPr>
              <a:t> gradient</a:t>
            </a:r>
          </a:p>
          <a:p>
            <a:pPr>
              <a:lnSpc>
                <a:spcPct val="90000"/>
              </a:lnSpc>
            </a:pPr>
            <a:r>
              <a:rPr lang="en-US" sz="2400" dirty="0" err="1">
                <a:cs typeface="Times New Roman" charset="0"/>
              </a:rPr>
              <a:t>Demeclocycline</a:t>
            </a:r>
            <a:r>
              <a:rPr lang="en-US" sz="2400" dirty="0">
                <a:cs typeface="Times New Roman" charset="0"/>
              </a:rPr>
              <a:t> 300-600 mg bid (can be </a:t>
            </a:r>
            <a:r>
              <a:rPr lang="en-US" sz="2400" dirty="0" err="1">
                <a:cs typeface="Times New Roman" charset="0"/>
              </a:rPr>
              <a:t>nephrotoxic</a:t>
            </a:r>
            <a:r>
              <a:rPr lang="en-US" sz="2400" dirty="0" smtClean="0">
                <a:cs typeface="Times New Roman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 err="1" smtClean="0">
                <a:cs typeface="Times New Roman" charset="0"/>
              </a:rPr>
              <a:t>Conivaptan:antagonist</a:t>
            </a:r>
            <a:r>
              <a:rPr lang="en-US" sz="2400" dirty="0" smtClean="0">
                <a:cs typeface="Times New Roman" charset="0"/>
              </a:rPr>
              <a:t> of   V1a and V2 receptor</a:t>
            </a:r>
            <a:endParaRPr lang="en-US" sz="2400" dirty="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cs typeface="Times New Roman" charset="0"/>
              </a:rPr>
              <a:t>Lithium (induces NDI</a:t>
            </a:r>
            <a:r>
              <a:rPr lang="en-US" sz="2400" dirty="0" smtClean="0">
                <a:cs typeface="Times New Roman" charset="0"/>
              </a:rPr>
              <a:t>)</a:t>
            </a:r>
            <a:endParaRPr lang="en-US" sz="2400" dirty="0"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load test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is given 20ml/kg free water or up to 1500 ml of fluid.</a:t>
            </a:r>
          </a:p>
          <a:p>
            <a:r>
              <a:rPr lang="en-US" dirty="0" smtClean="0"/>
              <a:t>In absence of any adrenal or renal </a:t>
            </a:r>
            <a:r>
              <a:rPr lang="en-US" dirty="0" err="1" smtClean="0"/>
              <a:t>insufficiancy</a:t>
            </a:r>
            <a:r>
              <a:rPr lang="en-US" dirty="0" smtClean="0"/>
              <a:t> patient should void </a:t>
            </a:r>
          </a:p>
          <a:p>
            <a:r>
              <a:rPr lang="en-US" dirty="0" smtClean="0"/>
              <a:t>65% of fluid load in 4 hour</a:t>
            </a:r>
          </a:p>
          <a:p>
            <a:r>
              <a:rPr lang="en-US" dirty="0" smtClean="0"/>
              <a:t>Or 80% of fluid load in 5 hours</a:t>
            </a:r>
          </a:p>
          <a:p>
            <a:r>
              <a:rPr lang="en-US" dirty="0" smtClean="0"/>
              <a:t>Failure to do this indicates SIADH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sz="3200" b="1" u="sng"/>
              <a:t>Cerebral Salt Wasting</a:t>
            </a:r>
            <a:endParaRPr lang="en-CA" sz="3200" b="1" u="sng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991600" cy="5410200"/>
          </a:xfrm>
        </p:spPr>
        <p:txBody>
          <a:bodyPr/>
          <a:lstStyle/>
          <a:p>
            <a:r>
              <a:rPr lang="en-US" sz="2400" dirty="0" smtClean="0"/>
              <a:t>Renal loss of sodium due to Cerebral </a:t>
            </a:r>
            <a:r>
              <a:rPr lang="en-US" sz="2400" dirty="0"/>
              <a:t>disease (particularly SAH)</a:t>
            </a:r>
          </a:p>
          <a:p>
            <a:r>
              <a:rPr lang="en-US" sz="2400" dirty="0" smtClean="0"/>
              <a:t>Produces </a:t>
            </a:r>
            <a:r>
              <a:rPr lang="en-US" sz="2400" dirty="0" err="1" smtClean="0"/>
              <a:t>hyponatremia</a:t>
            </a:r>
            <a:r>
              <a:rPr lang="en-US" sz="2400" dirty="0" smtClean="0"/>
              <a:t> and decreases ECF volume</a:t>
            </a:r>
          </a:p>
          <a:p>
            <a:r>
              <a:rPr lang="en-US" sz="2400" dirty="0" smtClean="0"/>
              <a:t>Mimics </a:t>
            </a:r>
            <a:r>
              <a:rPr lang="en-US" sz="2400" dirty="0"/>
              <a:t>SIADH with </a:t>
            </a:r>
            <a:r>
              <a:rPr lang="en-US" sz="2400" dirty="0" err="1"/>
              <a:t>hyponatremia</a:t>
            </a:r>
            <a:r>
              <a:rPr lang="en-US" sz="2400" dirty="0"/>
              <a:t> except primary defect is salt wasting not water retention.</a:t>
            </a:r>
          </a:p>
          <a:p>
            <a:r>
              <a:rPr lang="en-US" sz="2400" dirty="0" smtClean="0"/>
              <a:t>Exact mechanism not </a:t>
            </a:r>
            <a:r>
              <a:rPr lang="en-US" sz="2400" dirty="0" err="1" smtClean="0"/>
              <a:t>known,probable</a:t>
            </a:r>
            <a:r>
              <a:rPr lang="en-US" sz="2400" dirty="0" smtClean="0"/>
              <a:t> Circulating </a:t>
            </a:r>
            <a:r>
              <a:rPr lang="en-US" sz="2400" dirty="0"/>
              <a:t>factor which impairs renal tubular </a:t>
            </a:r>
            <a:r>
              <a:rPr lang="en-US" sz="2400" dirty="0" smtClean="0"/>
              <a:t>function are.</a:t>
            </a:r>
            <a:endParaRPr lang="en-US" sz="2400" dirty="0"/>
          </a:p>
          <a:p>
            <a:pPr lvl="2"/>
            <a:r>
              <a:rPr lang="en-US" dirty="0" err="1"/>
              <a:t>Atrial</a:t>
            </a:r>
            <a:r>
              <a:rPr lang="en-US" dirty="0"/>
              <a:t> </a:t>
            </a:r>
            <a:r>
              <a:rPr lang="en-US" dirty="0" err="1"/>
              <a:t>natriuretic</a:t>
            </a:r>
            <a:r>
              <a:rPr lang="en-US" dirty="0"/>
              <a:t> peptide?</a:t>
            </a:r>
          </a:p>
          <a:p>
            <a:pPr lvl="2"/>
            <a:r>
              <a:rPr lang="en-US" dirty="0"/>
              <a:t>Brain </a:t>
            </a:r>
            <a:r>
              <a:rPr lang="en-US" dirty="0" err="1"/>
              <a:t>natriuretic</a:t>
            </a:r>
            <a:r>
              <a:rPr lang="en-US" dirty="0"/>
              <a:t> peptide?</a:t>
            </a:r>
          </a:p>
          <a:p>
            <a:pPr lvl="2">
              <a:buNone/>
            </a:pPr>
            <a:endParaRPr lang="en-US" dirty="0"/>
          </a:p>
          <a:p>
            <a:r>
              <a:rPr lang="en-US" sz="2400" dirty="0" smtClean="0"/>
              <a:t>Lab tests are similar to SIADH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CSW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 is to volume replacement and positive salt balance</a:t>
            </a:r>
          </a:p>
          <a:p>
            <a:r>
              <a:rPr lang="en-US" dirty="0" smtClean="0"/>
              <a:t>Hydrate the patient with 0.9% normal saline</a:t>
            </a:r>
          </a:p>
          <a:p>
            <a:r>
              <a:rPr lang="en-US" dirty="0" smtClean="0"/>
              <a:t>3% N.S</a:t>
            </a:r>
          </a:p>
          <a:p>
            <a:r>
              <a:rPr lang="en-US" dirty="0" err="1" smtClean="0"/>
              <a:t>Fludracortisone</a:t>
            </a:r>
            <a:r>
              <a:rPr lang="en-US" dirty="0" smtClean="0"/>
              <a:t>  0.2mg </a:t>
            </a:r>
            <a:r>
              <a:rPr lang="en-US" dirty="0" err="1" smtClean="0"/>
              <a:t>i.v</a:t>
            </a:r>
            <a:r>
              <a:rPr lang="en-US" dirty="0" smtClean="0"/>
              <a:t> </a:t>
            </a:r>
            <a:r>
              <a:rPr lang="en-US" dirty="0" err="1" smtClean="0"/>
              <a:t>qid</a:t>
            </a:r>
            <a:r>
              <a:rPr lang="en-US" dirty="0" smtClean="0"/>
              <a:t>.</a:t>
            </a:r>
          </a:p>
          <a:p>
            <a:r>
              <a:rPr lang="en-US" dirty="0" smtClean="0"/>
              <a:t>Rapid correction of </a:t>
            </a:r>
            <a:r>
              <a:rPr lang="en-US" dirty="0" err="1" smtClean="0"/>
              <a:t>hyponatremia</a:t>
            </a:r>
            <a:r>
              <a:rPr lang="en-US" dirty="0" smtClean="0"/>
              <a:t> </a:t>
            </a:r>
            <a:r>
              <a:rPr lang="en-US" dirty="0" err="1" smtClean="0"/>
              <a:t>sould</a:t>
            </a:r>
            <a:r>
              <a:rPr lang="en-US" dirty="0" smtClean="0"/>
              <a:t> be avoided.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/>
              <a:t>SIADH v.s. Cerebral Salt Wasting</a:t>
            </a:r>
            <a:endParaRPr lang="en-CA" sz="3200" b="1" u="sng"/>
          </a:p>
        </p:txBody>
      </p:sp>
      <p:graphicFrame>
        <p:nvGraphicFramePr>
          <p:cNvPr id="59470" name="Group 78"/>
          <p:cNvGraphicFramePr>
            <a:graphicFrameLocks noGrp="1"/>
          </p:cNvGraphicFramePr>
          <p:nvPr>
            <p:ph type="tbl" idx="1"/>
          </p:nvPr>
        </p:nvGraphicFramePr>
        <p:xfrm>
          <a:off x="685800" y="1676400"/>
          <a:ext cx="7772400" cy="5059681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SIADH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CSW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Serum Na</a:t>
                      </a: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↓</a:t>
                      </a: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↓</a:t>
                      </a: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ECFv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NormaL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↓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U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Na</a:t>
                      </a:r>
                      <a:endParaRPr kumimoji="0" lang="en-CA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↑↑</a:t>
                      </a: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U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OSM</a:t>
                      </a:r>
                      <a:endParaRPr kumimoji="0" lang="en-CA" sz="28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↑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Urine volume</a:t>
                      </a: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 or ↓</a:t>
                      </a: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↑</a:t>
                      </a: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CVP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 or raised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↓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Serum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osmolality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reduced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 or ↑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SIADH  :-AKA  Schwartz-Bartter syndrome..There is release of ADH hormone in absence of physiological (osmotic)stimuli resulting in </a:t>
            </a:r>
            <a:r>
              <a:rPr lang="en-US" dirty="0" err="1" smtClean="0"/>
              <a:t>hyponatremia</a:t>
            </a:r>
            <a:r>
              <a:rPr lang="en-US" dirty="0" smtClean="0"/>
              <a:t> with </a:t>
            </a:r>
            <a:r>
              <a:rPr lang="en-US" dirty="0" err="1" smtClean="0"/>
              <a:t>hypervolemia</a:t>
            </a:r>
            <a:r>
              <a:rPr lang="en-US" dirty="0" smtClean="0"/>
              <a:t> or </a:t>
            </a:r>
            <a:r>
              <a:rPr lang="en-US" dirty="0" err="1" smtClean="0"/>
              <a:t>euvolemia</a:t>
            </a:r>
            <a:r>
              <a:rPr lang="en-US" dirty="0" smtClean="0"/>
              <a:t> with  inappropriately high urine </a:t>
            </a:r>
            <a:r>
              <a:rPr lang="en-US" dirty="0" err="1" smtClean="0"/>
              <a:t>osmolality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Should be distinguished from  cerebral salt wasting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 INSIPIDUS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low level of ADH</a:t>
            </a:r>
          </a:p>
          <a:p>
            <a:r>
              <a:rPr lang="en-US" dirty="0" smtClean="0"/>
              <a:t>High output of dilute urine(&lt; 200 </a:t>
            </a:r>
            <a:r>
              <a:rPr lang="en-US" dirty="0" err="1" smtClean="0"/>
              <a:t>mOsmol</a:t>
            </a:r>
            <a:r>
              <a:rPr lang="en-US" dirty="0" smtClean="0"/>
              <a:t>/L, and   SG &lt; 1.003)</a:t>
            </a:r>
          </a:p>
          <a:p>
            <a:r>
              <a:rPr lang="en-US" dirty="0" smtClean="0"/>
              <a:t>High serum sodium</a:t>
            </a:r>
          </a:p>
          <a:p>
            <a:r>
              <a:rPr lang="en-US" dirty="0" smtClean="0"/>
              <a:t>Normal or high serum </a:t>
            </a:r>
            <a:r>
              <a:rPr lang="en-US" dirty="0" err="1" smtClean="0"/>
              <a:t>osmolality</a:t>
            </a:r>
            <a:endParaRPr lang="en-US" dirty="0" smtClean="0"/>
          </a:p>
          <a:p>
            <a:r>
              <a:rPr lang="en-US" dirty="0" smtClean="0"/>
              <a:t>Craving for water</a:t>
            </a:r>
          </a:p>
          <a:p>
            <a:r>
              <a:rPr lang="en-US" dirty="0" smtClean="0"/>
              <a:t>Pt may suffer dehydration if not managed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en-US" sz="3200" b="1" u="sng" dirty="0"/>
              <a:t>Diabetes </a:t>
            </a:r>
            <a:r>
              <a:rPr lang="en-US" sz="3200" b="1" u="sng" dirty="0" err="1"/>
              <a:t>Insipidus</a:t>
            </a:r>
            <a:r>
              <a:rPr lang="en-US" sz="3200" b="1" u="sng" dirty="0"/>
              <a:t>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838200"/>
            <a:ext cx="3810000" cy="6019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b="1" u="sng" dirty="0"/>
              <a:t>Central (CDI)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Idiopathic(</a:t>
            </a:r>
            <a:r>
              <a:rPr lang="en-US" sz="2000" dirty="0" err="1" smtClean="0"/>
              <a:t>autosomal</a:t>
            </a:r>
            <a:r>
              <a:rPr lang="en-US" sz="2000" dirty="0" smtClean="0"/>
              <a:t> dominant)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autoimmune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Neurosurgery, head trauma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Cerebral </a:t>
            </a:r>
            <a:r>
              <a:rPr lang="en-US" sz="2000" dirty="0" err="1"/>
              <a:t>hypoperfusion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Tumor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Craniopharyngioma</a:t>
            </a:r>
            <a:r>
              <a:rPr lang="en-US" sz="2000" dirty="0"/>
              <a:t>, pituitary adenoma, </a:t>
            </a:r>
            <a:r>
              <a:rPr lang="en-US" sz="2000" dirty="0" err="1"/>
              <a:t>suprasellar</a:t>
            </a:r>
            <a:r>
              <a:rPr lang="en-US" sz="2000" dirty="0"/>
              <a:t> </a:t>
            </a:r>
            <a:r>
              <a:rPr lang="en-US" sz="2000" dirty="0" err="1"/>
              <a:t>meningioma</a:t>
            </a:r>
            <a:r>
              <a:rPr lang="en-US" sz="2000" dirty="0"/>
              <a:t>, pineal gland, metastasis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Brain </a:t>
            </a:r>
            <a:r>
              <a:rPr lang="en-US" sz="2000" dirty="0" err="1" smtClean="0"/>
              <a:t>death:hypothalamic</a:t>
            </a:r>
            <a:r>
              <a:rPr lang="en-US" sz="2000" dirty="0" smtClean="0"/>
              <a:t> production ceases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Central </a:t>
            </a:r>
            <a:r>
              <a:rPr lang="en-US" sz="2000" dirty="0" err="1" smtClean="0"/>
              <a:t>herniation</a:t>
            </a:r>
            <a:r>
              <a:rPr lang="en-US" sz="2000" dirty="0" smtClean="0"/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      Infiltration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err="1" smtClean="0"/>
              <a:t>NeuroSarcoidosis</a:t>
            </a:r>
            <a:r>
              <a:rPr lang="en-US" sz="2000" dirty="0" smtClean="0"/>
              <a:t>, </a:t>
            </a:r>
            <a:r>
              <a:rPr lang="en-US" sz="2000" dirty="0" err="1"/>
              <a:t>Histiocytosis</a:t>
            </a:r>
            <a:r>
              <a:rPr lang="en-US" sz="2000" dirty="0"/>
              <a:t> </a:t>
            </a:r>
            <a:r>
              <a:rPr lang="en-US" sz="2000" dirty="0" smtClean="0"/>
              <a:t>X</a:t>
            </a:r>
          </a:p>
          <a:p>
            <a:pPr lvl="1">
              <a:lnSpc>
                <a:spcPct val="90000"/>
              </a:lnSpc>
              <a:buNone/>
            </a:pPr>
            <a:endParaRPr lang="en-US" sz="1800" dirty="0" smtClean="0"/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762000"/>
            <a:ext cx="3810000" cy="5867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b="1" u="sng" dirty="0" err="1"/>
              <a:t>Nephrogenic</a:t>
            </a:r>
            <a:r>
              <a:rPr lang="en-US" sz="2000" b="1" u="sng" dirty="0"/>
              <a:t> (NDI)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X-linked recessive</a:t>
            </a:r>
          </a:p>
          <a:p>
            <a:pPr>
              <a:lnSpc>
                <a:spcPct val="90000"/>
              </a:lnSpc>
            </a:pPr>
            <a:r>
              <a:rPr lang="en-US" sz="2000" dirty="0" err="1"/>
              <a:t>Hypokalemia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err="1"/>
              <a:t>Hypercalcemia</a:t>
            </a:r>
            <a:r>
              <a:rPr lang="en-US" sz="2000" dirty="0"/>
              <a:t> </a:t>
            </a:r>
            <a:endParaRPr lang="en-US" sz="2000" dirty="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000" u="sng" dirty="0">
                <a:cs typeface="Times New Roman" charset="0"/>
              </a:rPr>
              <a:t>Renal disease</a:t>
            </a:r>
            <a:r>
              <a:rPr lang="en-US" sz="2000" dirty="0">
                <a:cs typeface="Times New Roman" charset="0"/>
              </a:rPr>
              <a:t>: after ATN, </a:t>
            </a:r>
            <a:r>
              <a:rPr lang="en-US" sz="2000" dirty="0" err="1">
                <a:cs typeface="Times New Roman" charset="0"/>
              </a:rPr>
              <a:t>postobstructive</a:t>
            </a:r>
            <a:r>
              <a:rPr lang="en-US" sz="2000" dirty="0">
                <a:cs typeface="Times New Roman" charset="0"/>
              </a:rPr>
              <a:t> </a:t>
            </a:r>
            <a:r>
              <a:rPr lang="en-US" sz="2000" dirty="0" err="1">
                <a:cs typeface="Times New Roman" charset="0"/>
              </a:rPr>
              <a:t>uropathy</a:t>
            </a:r>
            <a:r>
              <a:rPr lang="en-US" sz="2000" dirty="0">
                <a:cs typeface="Times New Roman" charset="0"/>
              </a:rPr>
              <a:t>, RAS, renal transplant, </a:t>
            </a:r>
            <a:r>
              <a:rPr lang="en-US" sz="2000" dirty="0" err="1">
                <a:cs typeface="Times New Roman" charset="0"/>
              </a:rPr>
              <a:t>amyloid</a:t>
            </a:r>
            <a:r>
              <a:rPr lang="en-US" sz="2000" dirty="0">
                <a:cs typeface="Times New Roman" charset="0"/>
              </a:rPr>
              <a:t>, Sickle cell anemia</a:t>
            </a:r>
          </a:p>
          <a:p>
            <a:pPr>
              <a:lnSpc>
                <a:spcPct val="90000"/>
              </a:lnSpc>
            </a:pPr>
            <a:r>
              <a:rPr lang="en-US" sz="2000" dirty="0" err="1" smtClean="0">
                <a:cs typeface="Times New Roman" charset="0"/>
              </a:rPr>
              <a:t>Sjogren’s</a:t>
            </a:r>
            <a:r>
              <a:rPr lang="en-US" sz="2000" dirty="0" smtClean="0">
                <a:cs typeface="Times New Roman" charset="0"/>
              </a:rPr>
              <a:t> Syndrome</a:t>
            </a:r>
            <a:endParaRPr lang="en-US" sz="2000" dirty="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000" u="sng" dirty="0"/>
              <a:t>Drugs</a:t>
            </a:r>
            <a:r>
              <a:rPr lang="en-US" sz="2000" dirty="0"/>
              <a:t>: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Lithium, 20% of chronic users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Demeclocycline</a:t>
            </a:r>
            <a:r>
              <a:rPr lang="en-US" sz="2000" dirty="0"/>
              <a:t>, </a:t>
            </a:r>
            <a:r>
              <a:rPr lang="en-US" sz="2000" dirty="0" err="1"/>
              <a:t>amphotericin</a:t>
            </a:r>
            <a:r>
              <a:rPr lang="en-US" sz="2000" dirty="0"/>
              <a:t>, </a:t>
            </a:r>
            <a:r>
              <a:rPr lang="en-US" sz="2000" dirty="0" err="1"/>
              <a:t>colchicine</a:t>
            </a:r>
            <a:endParaRPr lang="en-US" sz="2000" dirty="0"/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 flipH="1">
            <a:off x="2514600" y="838200"/>
            <a:ext cx="1905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4419600" y="838200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Urine </a:t>
            </a:r>
            <a:r>
              <a:rPr lang="en-US" dirty="0" err="1" smtClean="0"/>
              <a:t>osmolality</a:t>
            </a:r>
            <a:r>
              <a:rPr lang="en-US" dirty="0" smtClean="0"/>
              <a:t> :&lt; 200mOsmo/L</a:t>
            </a:r>
          </a:p>
          <a:p>
            <a:r>
              <a:rPr lang="en-US" dirty="0" smtClean="0"/>
              <a:t>Urine specific gravity:  &lt;1.003</a:t>
            </a:r>
          </a:p>
          <a:p>
            <a:r>
              <a:rPr lang="en-US" dirty="0" smtClean="0"/>
              <a:t>Inability to concentrate urine to &gt;300mosmol/L in presence of dehydration</a:t>
            </a:r>
          </a:p>
          <a:p>
            <a:r>
              <a:rPr lang="en-US" dirty="0" smtClean="0"/>
              <a:t>High volume dilute urine output: &gt;250ml/h</a:t>
            </a:r>
          </a:p>
          <a:p>
            <a:r>
              <a:rPr lang="en-US" dirty="0" smtClean="0"/>
              <a:t>Normal of high sodium levels</a:t>
            </a:r>
          </a:p>
          <a:p>
            <a:r>
              <a:rPr lang="en-US" dirty="0" smtClean="0"/>
              <a:t>Normal adrenal function.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b="1" u="sng" dirty="0" smtClean="0"/>
              <a:t>Water Deprivation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6096000"/>
          </a:xfrm>
        </p:spPr>
        <p:txBody>
          <a:bodyPr/>
          <a:lstStyle/>
          <a:p>
            <a:r>
              <a:rPr lang="en-US" dirty="0" smtClean="0"/>
              <a:t>NPO for 8 hours</a:t>
            </a:r>
          </a:p>
          <a:p>
            <a:r>
              <a:rPr lang="en-US" dirty="0" smtClean="0"/>
              <a:t>Check urine output and urine </a:t>
            </a:r>
            <a:r>
              <a:rPr lang="en-US" dirty="0" err="1" smtClean="0"/>
              <a:t>osmolality</a:t>
            </a:r>
            <a:r>
              <a:rPr lang="en-US" dirty="0" smtClean="0"/>
              <a:t> per hour</a:t>
            </a:r>
          </a:p>
          <a:p>
            <a:r>
              <a:rPr lang="en-US" dirty="0" smtClean="0"/>
              <a:t>Normal </a:t>
            </a:r>
            <a:r>
              <a:rPr lang="en-US" dirty="0" err="1" smtClean="0"/>
              <a:t>respose</a:t>
            </a:r>
            <a:r>
              <a:rPr lang="en-US" dirty="0" smtClean="0"/>
              <a:t>: urine output decreases and urine </a:t>
            </a:r>
            <a:r>
              <a:rPr lang="en-US" dirty="0" err="1" smtClean="0"/>
              <a:t>osmolality</a:t>
            </a:r>
            <a:r>
              <a:rPr lang="en-US" dirty="0" smtClean="0"/>
              <a:t> rises to 600-850mosmol/L</a:t>
            </a:r>
          </a:p>
          <a:p>
            <a:r>
              <a:rPr lang="en-US" dirty="0" smtClean="0"/>
              <a:t>If patient fails to give normal response then:</a:t>
            </a:r>
          </a:p>
          <a:p>
            <a:r>
              <a:rPr lang="en-US" dirty="0" smtClean="0"/>
              <a:t>   give endogenous ADH </a:t>
            </a:r>
            <a:r>
              <a:rPr lang="en-US" dirty="0" err="1" smtClean="0"/>
              <a:t>i.e</a:t>
            </a:r>
            <a:r>
              <a:rPr lang="en-US" dirty="0" smtClean="0"/>
              <a:t> </a:t>
            </a:r>
            <a:r>
              <a:rPr lang="en-US" dirty="0" err="1" smtClean="0"/>
              <a:t>Pitressin</a:t>
            </a:r>
            <a:r>
              <a:rPr lang="en-US" dirty="0" smtClean="0"/>
              <a:t> 5U SQ</a:t>
            </a:r>
          </a:p>
          <a:p>
            <a:r>
              <a:rPr lang="en-US" dirty="0" smtClean="0"/>
              <a:t>Check urine </a:t>
            </a:r>
            <a:r>
              <a:rPr lang="en-US" dirty="0" err="1" smtClean="0"/>
              <a:t>osmolality</a:t>
            </a:r>
            <a:r>
              <a:rPr lang="en-US" dirty="0" smtClean="0"/>
              <a:t> 30 and 60 minute later</a:t>
            </a:r>
          </a:p>
          <a:p>
            <a:r>
              <a:rPr lang="en-US" dirty="0" smtClean="0"/>
              <a:t>Compare highest urine </a:t>
            </a:r>
            <a:r>
              <a:rPr lang="en-US" dirty="0" err="1" smtClean="0"/>
              <a:t>osmolality</a:t>
            </a:r>
            <a:r>
              <a:rPr lang="en-US" dirty="0" smtClean="0"/>
              <a:t> after </a:t>
            </a:r>
            <a:r>
              <a:rPr lang="en-US" dirty="0" err="1" smtClean="0"/>
              <a:t>Pitressin</a:t>
            </a:r>
            <a:r>
              <a:rPr lang="en-US" dirty="0" smtClean="0"/>
              <a:t> to </a:t>
            </a:r>
            <a:r>
              <a:rPr lang="en-US" dirty="0" err="1" smtClean="0"/>
              <a:t>osmolality</a:t>
            </a:r>
            <a:r>
              <a:rPr lang="en-US" dirty="0" smtClean="0"/>
              <a:t> before giving </a:t>
            </a:r>
            <a:r>
              <a:rPr lang="en-US" dirty="0" err="1" smtClean="0"/>
              <a:t>Pitressin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DI"/>
          <p:cNvPicPr>
            <a:picLocks noChangeAspect="1" noChangeArrowheads="1"/>
          </p:cNvPicPr>
          <p:nvPr/>
        </p:nvPicPr>
        <p:blipFill>
          <a:blip r:embed="rId2" cstate="print"/>
          <a:srcRect l="5000" t="23154" r="2499" b="3099"/>
          <a:stretch>
            <a:fillRect/>
          </a:stretch>
        </p:blipFill>
        <p:spPr bwMode="auto">
          <a:xfrm>
            <a:off x="228600" y="0"/>
            <a:ext cx="8305800" cy="4724400"/>
          </a:xfrm>
          <a:prstGeom prst="rect">
            <a:avLst/>
          </a:prstGeom>
          <a:noFill/>
        </p:spPr>
      </p:pic>
      <p:sp>
        <p:nvSpPr>
          <p:cNvPr id="106501" name="Line 5"/>
          <p:cNvSpPr>
            <a:spLocks noChangeShapeType="1"/>
          </p:cNvSpPr>
          <p:nvPr/>
        </p:nvSpPr>
        <p:spPr bwMode="auto">
          <a:xfrm flipV="1">
            <a:off x="4114800" y="34290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06502" name="Line 6"/>
          <p:cNvSpPr>
            <a:spLocks noChangeShapeType="1"/>
          </p:cNvSpPr>
          <p:nvPr/>
        </p:nvSpPr>
        <p:spPr bwMode="auto">
          <a:xfrm flipH="1">
            <a:off x="2438400" y="3429000"/>
            <a:ext cx="16764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905000"/>
          </a:xfrm>
        </p:spPr>
        <p:txBody>
          <a:bodyPr/>
          <a:lstStyle/>
          <a:p>
            <a:r>
              <a:rPr lang="en-US" dirty="0" smtClean="0"/>
              <a:t>5% increase in urine </a:t>
            </a:r>
            <a:r>
              <a:rPr lang="en-US" dirty="0" err="1" smtClean="0"/>
              <a:t>osmolality</a:t>
            </a:r>
            <a:r>
              <a:rPr lang="en-US" dirty="0" smtClean="0"/>
              <a:t>-normal</a:t>
            </a:r>
          </a:p>
          <a:p>
            <a:r>
              <a:rPr lang="en-US" dirty="0" smtClean="0"/>
              <a:t>6-67% increase – partial </a:t>
            </a:r>
            <a:r>
              <a:rPr lang="en-US" dirty="0" err="1" smtClean="0"/>
              <a:t>deficience</a:t>
            </a:r>
            <a:r>
              <a:rPr lang="en-US" dirty="0" smtClean="0"/>
              <a:t> of ADH</a:t>
            </a:r>
          </a:p>
          <a:p>
            <a:r>
              <a:rPr lang="en-US" dirty="0" smtClean="0"/>
              <a:t>67% increase   -   sever </a:t>
            </a:r>
            <a:r>
              <a:rPr lang="en-US" dirty="0" err="1" smtClean="0"/>
              <a:t>deficience</a:t>
            </a:r>
            <a:r>
              <a:rPr lang="en-US" dirty="0" smtClean="0"/>
              <a:t> of ADH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z="3200" b="1" u="sng" dirty="0" smtClean="0"/>
              <a:t>Management  of  Diabetes </a:t>
            </a:r>
            <a:r>
              <a:rPr lang="en-US" sz="3200" b="1" u="sng" dirty="0" err="1"/>
              <a:t>Insipidus</a:t>
            </a:r>
            <a:r>
              <a:rPr lang="en-US" dirty="0"/>
              <a:t> </a:t>
            </a:r>
            <a:endParaRPr lang="en-CA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Conscious Ambulatory patient with Intact </a:t>
            </a:r>
            <a:r>
              <a:rPr lang="en-US" b="1" dirty="0"/>
              <a:t>thirst &amp; access to water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Mild symptoms: First instruct to drink only when thirsty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Sever cases….. high-normal </a:t>
            </a:r>
            <a:r>
              <a:rPr lang="en-US" dirty="0"/>
              <a:t>serum sodium (142-145 </a:t>
            </a:r>
            <a:r>
              <a:rPr lang="en-US" dirty="0" err="1"/>
              <a:t>mEq</a:t>
            </a:r>
            <a:r>
              <a:rPr lang="en-US" dirty="0"/>
              <a:t>/L)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Sever </a:t>
            </a:r>
            <a:r>
              <a:rPr lang="en-US" dirty="0" err="1" smtClean="0"/>
              <a:t>Polydipsia</a:t>
            </a:r>
            <a:r>
              <a:rPr lang="en-US" dirty="0" smtClean="0"/>
              <a:t> </a:t>
            </a:r>
            <a:r>
              <a:rPr lang="en-US" dirty="0"/>
              <a:t>(crave cold fluids)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dirty="0" err="1" smtClean="0"/>
              <a:t>Polyuria</a:t>
            </a:r>
            <a:r>
              <a:rPr lang="en-US" dirty="0"/>
              <a:t>, </a:t>
            </a:r>
            <a:r>
              <a:rPr lang="en-US" dirty="0" err="1"/>
              <a:t>Nocturia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sleep disturbance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cs typeface="Times New Roman" charset="0"/>
              </a:rPr>
              <a:t>  then treatment </a:t>
            </a:r>
            <a:r>
              <a:rPr lang="en-US" dirty="0">
                <a:cs typeface="Times New Roman" charset="0"/>
              </a:rPr>
              <a:t>is pharmacological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 smtClean="0"/>
              <a:t>Conscious ambulatory patient with Impaired </a:t>
            </a:r>
            <a:r>
              <a:rPr lang="en-US" b="1" dirty="0"/>
              <a:t>thirst or access to water: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Monitor urine output and daily weight.</a:t>
            </a:r>
          </a:p>
          <a:p>
            <a:pPr lvl="2">
              <a:lnSpc>
                <a:spcPct val="90000"/>
              </a:lnSpc>
            </a:pPr>
            <a:r>
              <a:rPr lang="en-US" dirty="0" err="1" smtClean="0"/>
              <a:t>Treantment</a:t>
            </a:r>
            <a:r>
              <a:rPr lang="en-US" dirty="0" smtClean="0"/>
              <a:t> is taking free water and pharmacological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Check labs weekly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US" dirty="0" smtClean="0"/>
              <a:t>Non-ambulatory </a:t>
            </a:r>
            <a:r>
              <a:rPr lang="en-US" dirty="0" err="1" smtClean="0"/>
              <a:t>comatous</a:t>
            </a:r>
            <a:r>
              <a:rPr lang="en-US" dirty="0" smtClean="0"/>
              <a:t> or </a:t>
            </a:r>
            <a:r>
              <a:rPr lang="en-US" dirty="0" err="1" smtClean="0"/>
              <a:t>stuporous</a:t>
            </a:r>
            <a:r>
              <a:rPr lang="en-US" dirty="0" smtClean="0"/>
              <a:t>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486400"/>
          </a:xfrm>
        </p:spPr>
        <p:txBody>
          <a:bodyPr/>
          <a:lstStyle/>
          <a:p>
            <a:r>
              <a:rPr lang="en-US" dirty="0" smtClean="0"/>
              <a:t>Monitor urine output ,  urine specific </a:t>
            </a:r>
            <a:r>
              <a:rPr lang="en-US" dirty="0" err="1" smtClean="0"/>
              <a:t>gravity,serum</a:t>
            </a:r>
            <a:r>
              <a:rPr lang="en-US" dirty="0" smtClean="0"/>
              <a:t> </a:t>
            </a:r>
            <a:r>
              <a:rPr lang="en-US" dirty="0" err="1" smtClean="0"/>
              <a:t>electrolyes</a:t>
            </a:r>
            <a:r>
              <a:rPr lang="en-US" dirty="0" smtClean="0"/>
              <a:t> and serum </a:t>
            </a:r>
            <a:r>
              <a:rPr lang="en-US" dirty="0" err="1" smtClean="0"/>
              <a:t>osmolality</a:t>
            </a:r>
            <a:endParaRPr lang="en-US" dirty="0" smtClean="0"/>
          </a:p>
          <a:p>
            <a:r>
              <a:rPr lang="en-US" dirty="0" smtClean="0"/>
              <a:t>Give </a:t>
            </a:r>
            <a:r>
              <a:rPr lang="en-US" dirty="0" err="1" smtClean="0"/>
              <a:t>i.v</a:t>
            </a:r>
            <a:r>
              <a:rPr lang="en-US" dirty="0" smtClean="0"/>
              <a:t> fluids</a:t>
            </a:r>
          </a:p>
          <a:p>
            <a:r>
              <a:rPr lang="en-US" dirty="0" smtClean="0"/>
              <a:t>Pharmacological treatment</a:t>
            </a:r>
          </a:p>
          <a:p>
            <a:r>
              <a:rPr lang="en-US" dirty="0" smtClean="0"/>
              <a:t>Pitressin-5U SQ 4-6/q</a:t>
            </a:r>
          </a:p>
          <a:p>
            <a:r>
              <a:rPr lang="en-US" dirty="0" err="1" smtClean="0"/>
              <a:t>Vasopressine</a:t>
            </a:r>
            <a:r>
              <a:rPr lang="en-US" dirty="0" smtClean="0"/>
              <a:t> drip-0.2U/min and then titrate </a:t>
            </a:r>
          </a:p>
          <a:p>
            <a:r>
              <a:rPr lang="en-US" dirty="0" err="1" smtClean="0"/>
              <a:t>Desmopressin</a:t>
            </a:r>
            <a:r>
              <a:rPr lang="en-US" dirty="0" smtClean="0"/>
              <a:t> inj.-2 to 4 mcg daily in divided doses and titrate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/>
          <a:lstStyle/>
          <a:p>
            <a:pPr lvl="0"/>
            <a:r>
              <a:rPr lang="en-US" smtClean="0"/>
              <a:t>Case:    Pt </a:t>
            </a:r>
            <a:r>
              <a:rPr lang="en-US" dirty="0" smtClean="0"/>
              <a:t>presents with Severe </a:t>
            </a:r>
            <a:r>
              <a:rPr lang="en-US" dirty="0" err="1" smtClean="0"/>
              <a:t>hyponatremia</a:t>
            </a:r>
            <a:r>
              <a:rPr lang="en-US" dirty="0" smtClean="0"/>
              <a:t> delirium in emergency</a:t>
            </a:r>
            <a:endParaRPr lang="en-IN" dirty="0" smtClean="0"/>
          </a:p>
          <a:p>
            <a:pPr lvl="0"/>
            <a:r>
              <a:rPr lang="en-US" dirty="0" smtClean="0"/>
              <a:t>IV fluid therapy is administered, and serum sodium is normal by the next day.</a:t>
            </a:r>
            <a:endParaRPr lang="en-IN" dirty="0" smtClean="0"/>
          </a:p>
          <a:p>
            <a:pPr lvl="0"/>
            <a:r>
              <a:rPr lang="en-US" dirty="0" smtClean="0"/>
              <a:t>The patient's mental status improves, and he or she is more alert, but this is followed by neurologic deterioration 48-72 hours later.</a:t>
            </a:r>
            <a:endParaRPr lang="en-IN" dirty="0" smtClean="0"/>
          </a:p>
          <a:p>
            <a:pPr lvl="0"/>
            <a:r>
              <a:rPr lang="en-US" dirty="0" smtClean="0"/>
              <a:t>Key features of the neurologic exam include confusion, horizontal gaze paralysis, </a:t>
            </a:r>
            <a:r>
              <a:rPr lang="en-US" dirty="0" err="1" smtClean="0"/>
              <a:t>pseudobulbar</a:t>
            </a:r>
            <a:r>
              <a:rPr lang="en-US" dirty="0" smtClean="0"/>
              <a:t> palsy and spastic quadriplegia.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smtClean="0"/>
              <a:t>Central </a:t>
            </a:r>
            <a:r>
              <a:rPr lang="en-US" dirty="0" err="1" smtClean="0"/>
              <a:t>pontine</a:t>
            </a:r>
            <a:r>
              <a:rPr lang="en-US" dirty="0" smtClean="0"/>
              <a:t> </a:t>
            </a:r>
            <a:r>
              <a:rPr lang="en-US" dirty="0" err="1" smtClean="0"/>
              <a:t>myelinolysis</a:t>
            </a:r>
            <a:endParaRPr lang="en-US" dirty="0"/>
          </a:p>
        </p:txBody>
      </p:sp>
      <p:pic>
        <p:nvPicPr>
          <p:cNvPr id="4098" name="Picture 2" descr="C:\Documents and Settings\Harish\My Documents\MRI))@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9144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Documents and Settings\Harish\My Documents\mr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"/>
            <a:ext cx="7772400" cy="579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CEREBRAL SALT WASTING: Renal loss of sodium as a result of intracranial  disease resulting in </a:t>
            </a:r>
            <a:r>
              <a:rPr lang="en-US" dirty="0" err="1" smtClean="0"/>
              <a:t>hyponatremia</a:t>
            </a:r>
            <a:r>
              <a:rPr lang="en-US" dirty="0" smtClean="0"/>
              <a:t> and a decrease in extracellular fluid volume 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DIABETES INSIPIDUS:  This is due to insufficient ADH resulting in high output of dilute urine, high serum sodium with normal or  high serum </a:t>
            </a:r>
            <a:r>
              <a:rPr lang="en-US" dirty="0" err="1" smtClean="0"/>
              <a:t>osmolality</a:t>
            </a:r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685800" y="533400"/>
            <a:ext cx="7772400" cy="762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"/>
            <a:ext cx="7772400" cy="5867400"/>
          </a:xfrm>
        </p:spPr>
        <p:txBody>
          <a:bodyPr/>
          <a:lstStyle/>
          <a:p>
            <a:r>
              <a:rPr lang="en-US" dirty="0" smtClean="0"/>
              <a:t>Central </a:t>
            </a:r>
            <a:r>
              <a:rPr lang="en-US" dirty="0" err="1" smtClean="0"/>
              <a:t>pontine</a:t>
            </a:r>
            <a:r>
              <a:rPr lang="en-US" dirty="0" smtClean="0"/>
              <a:t> </a:t>
            </a:r>
            <a:r>
              <a:rPr lang="en-US" dirty="0" err="1" smtClean="0"/>
              <a:t>myelinolysis</a:t>
            </a:r>
            <a:r>
              <a:rPr lang="en-US" dirty="0" smtClean="0"/>
              <a:t> is  frequently symmetric, </a:t>
            </a:r>
            <a:r>
              <a:rPr lang="en-US" dirty="0" err="1" smtClean="0"/>
              <a:t>noninflammatory</a:t>
            </a:r>
            <a:r>
              <a:rPr lang="en-US" dirty="0" smtClean="0"/>
              <a:t> </a:t>
            </a:r>
            <a:r>
              <a:rPr lang="en-US" dirty="0" err="1" smtClean="0"/>
              <a:t>demyelination</a:t>
            </a:r>
            <a:r>
              <a:rPr lang="en-US" dirty="0" smtClean="0"/>
              <a:t> within the central basis </a:t>
            </a:r>
            <a:r>
              <a:rPr lang="en-US" dirty="0" err="1" smtClean="0"/>
              <a:t>pontis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                   In at least 10% of patients with central </a:t>
            </a:r>
            <a:r>
              <a:rPr lang="en-US" dirty="0" err="1" smtClean="0"/>
              <a:t>pontine</a:t>
            </a:r>
            <a:r>
              <a:rPr lang="en-US" dirty="0" smtClean="0"/>
              <a:t> </a:t>
            </a:r>
            <a:r>
              <a:rPr lang="en-US" dirty="0" err="1" smtClean="0"/>
              <a:t>myelinolysis</a:t>
            </a:r>
            <a:r>
              <a:rPr lang="en-US" dirty="0" smtClean="0"/>
              <a:t>, </a:t>
            </a:r>
            <a:r>
              <a:rPr lang="en-US" dirty="0" err="1" smtClean="0"/>
              <a:t>demyelination</a:t>
            </a:r>
            <a:r>
              <a:rPr lang="en-US" dirty="0" smtClean="0"/>
              <a:t> also occurs in </a:t>
            </a:r>
            <a:r>
              <a:rPr lang="en-US" dirty="0" err="1" smtClean="0"/>
              <a:t>extrapontine</a:t>
            </a:r>
            <a:r>
              <a:rPr lang="en-US" dirty="0" smtClean="0"/>
              <a:t> regions, including the mid brain, thalamus, basal nuclei, and cerebellum. The exact mechanism that strips the myelin sheath is unknown.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Documents and Settings\Harish\My Documents\cpm-small-saggita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895600" y="152400"/>
            <a:ext cx="27114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Hyponatremia</a:t>
            </a:r>
            <a:endParaRPr lang="en-CA" sz="3200" b="1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352800" y="838200"/>
            <a:ext cx="171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Serum OSM</a:t>
            </a:r>
            <a:endParaRPr lang="en-CA"/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355725" y="1565275"/>
            <a:ext cx="74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Low</a:t>
            </a:r>
            <a:endParaRPr lang="en-CA"/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3581400" y="1524000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Normal</a:t>
            </a:r>
            <a:endParaRPr lang="en-CA"/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867400" y="1524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High</a:t>
            </a:r>
            <a:endParaRPr lang="en-CA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974725" y="2376488"/>
            <a:ext cx="1635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Hypotonic</a:t>
            </a:r>
          </a:p>
          <a:p>
            <a:r>
              <a:rPr lang="en-US" sz="2000"/>
              <a:t>Hyponatremia</a:t>
            </a:r>
            <a:endParaRPr lang="en-CA" sz="2000"/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3276600" y="335280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ECFv *</a:t>
            </a:r>
            <a:endParaRPr lang="en-CA"/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1066800" y="4114800"/>
            <a:ext cx="74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Low</a:t>
            </a:r>
            <a:endParaRPr lang="en-CA"/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5334000" y="4343400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Normal</a:t>
            </a:r>
            <a:endParaRPr lang="en-CA"/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7315200" y="4191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High</a:t>
            </a:r>
            <a:endParaRPr lang="en-CA"/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5867400" y="1981200"/>
            <a:ext cx="1439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Hyperglycemia</a:t>
            </a:r>
          </a:p>
          <a:p>
            <a:r>
              <a:rPr lang="en-US" sz="1600"/>
              <a:t>Mannitol</a:t>
            </a:r>
            <a:endParaRPr lang="en-CA" sz="1600"/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3352800" y="1905000"/>
            <a:ext cx="210343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Marked hyperlipidemia</a:t>
            </a:r>
          </a:p>
          <a:p>
            <a:r>
              <a:rPr lang="en-US" sz="1600"/>
              <a:t>(lipemia, TG &gt;35mM)</a:t>
            </a:r>
          </a:p>
          <a:p>
            <a:r>
              <a:rPr lang="en-US" sz="1600"/>
              <a:t>Hyperproteinemia</a:t>
            </a:r>
          </a:p>
          <a:p>
            <a:r>
              <a:rPr lang="en-US" sz="1600"/>
              <a:t>(Multiple myeloma)</a:t>
            </a:r>
            <a:endParaRPr lang="en-CA" sz="1600"/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7315200" y="4648200"/>
            <a:ext cx="10810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CHF</a:t>
            </a:r>
          </a:p>
          <a:p>
            <a:pPr>
              <a:buFontTx/>
              <a:buChar char="•"/>
            </a:pPr>
            <a:r>
              <a:rPr lang="en-US" sz="1600"/>
              <a:t>Cirrhosis</a:t>
            </a:r>
          </a:p>
          <a:p>
            <a:pPr>
              <a:buFontTx/>
              <a:buChar char="•"/>
            </a:pPr>
            <a:r>
              <a:rPr lang="en-US" sz="1600"/>
              <a:t>Nephrosis</a:t>
            </a:r>
            <a:endParaRPr lang="en-CA" sz="1600"/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5241925" y="4786313"/>
            <a:ext cx="17907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 dirty="0"/>
              <a:t>Hypothyroidism</a:t>
            </a:r>
          </a:p>
          <a:p>
            <a:pPr>
              <a:buFontTx/>
              <a:buChar char="•"/>
            </a:pPr>
            <a:r>
              <a:rPr lang="en-US" sz="1600" dirty="0"/>
              <a:t>AI</a:t>
            </a:r>
          </a:p>
          <a:p>
            <a:pPr>
              <a:buFontTx/>
              <a:buChar char="•"/>
            </a:pPr>
            <a:r>
              <a:rPr lang="en-US" sz="1600" dirty="0"/>
              <a:t>SIADH</a:t>
            </a:r>
          </a:p>
          <a:p>
            <a:pPr>
              <a:buFontTx/>
              <a:buChar char="•"/>
            </a:pPr>
            <a:endParaRPr lang="en-CA" sz="1600" dirty="0"/>
          </a:p>
          <a:p>
            <a:pPr>
              <a:buFontTx/>
              <a:buChar char="•"/>
            </a:pPr>
            <a:r>
              <a:rPr lang="en-CA" sz="1600" dirty="0"/>
              <a:t>Water Intoxication</a:t>
            </a:r>
          </a:p>
          <a:p>
            <a:r>
              <a:rPr lang="en-CA" sz="1600" dirty="0"/>
              <a:t>    1</a:t>
            </a:r>
            <a:r>
              <a:rPr lang="en-CA" sz="1600" dirty="0">
                <a:cs typeface="Times New Roman" charset="0"/>
              </a:rPr>
              <a:t>° </a:t>
            </a:r>
            <a:r>
              <a:rPr lang="en-CA" sz="1600" dirty="0" err="1">
                <a:cs typeface="Times New Roman" charset="0"/>
              </a:rPr>
              <a:t>Polydipsia</a:t>
            </a:r>
            <a:endParaRPr lang="en-CA" sz="1600" dirty="0">
              <a:cs typeface="Times New Roman" charset="0"/>
            </a:endParaRPr>
          </a:p>
          <a:p>
            <a:r>
              <a:rPr lang="en-CA" sz="1600" dirty="0">
                <a:cs typeface="Times New Roman" charset="0"/>
              </a:rPr>
              <a:t>    TURP post-op</a:t>
            </a:r>
            <a:endParaRPr lang="en-CA" sz="1600" dirty="0"/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0" y="5029200"/>
            <a:ext cx="2667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 dirty="0"/>
              <a:t>Renal loss (</a:t>
            </a:r>
            <a:r>
              <a:rPr lang="en-US" sz="1600" b="1" dirty="0" err="1"/>
              <a:t>U</a:t>
            </a:r>
            <a:r>
              <a:rPr lang="en-US" sz="1600" b="1" baseline="-25000" dirty="0" err="1"/>
              <a:t>Na</a:t>
            </a:r>
            <a:r>
              <a:rPr lang="en-US" sz="1600" b="1" dirty="0"/>
              <a:t> &gt; 20)</a:t>
            </a:r>
          </a:p>
          <a:p>
            <a:pPr lvl="1">
              <a:buFontTx/>
              <a:buChar char="•"/>
            </a:pPr>
            <a:r>
              <a:rPr lang="en-US" sz="1600" dirty="0"/>
              <a:t>Diuretics</a:t>
            </a:r>
          </a:p>
          <a:p>
            <a:pPr lvl="2">
              <a:buFontTx/>
              <a:buChar char="•"/>
            </a:pPr>
            <a:r>
              <a:rPr lang="en-US" sz="1600" dirty="0" err="1"/>
              <a:t>Thiazide</a:t>
            </a:r>
            <a:endParaRPr lang="en-US" sz="1600" dirty="0"/>
          </a:p>
          <a:p>
            <a:pPr lvl="2">
              <a:buFontTx/>
              <a:buChar char="•"/>
            </a:pPr>
            <a:r>
              <a:rPr lang="en-US" sz="1600" dirty="0"/>
              <a:t>K-sparing</a:t>
            </a:r>
          </a:p>
          <a:p>
            <a:pPr lvl="1">
              <a:buFontTx/>
              <a:buChar char="•"/>
            </a:pPr>
            <a:r>
              <a:rPr lang="en-US" sz="1600" dirty="0" smtClean="0"/>
              <a:t>ACE-I</a:t>
            </a:r>
            <a:endParaRPr lang="en-US" sz="1600" dirty="0"/>
          </a:p>
          <a:p>
            <a:pPr lvl="1">
              <a:buFontTx/>
              <a:buChar char="•"/>
            </a:pPr>
            <a:r>
              <a:rPr lang="en-US" sz="1600" dirty="0"/>
              <a:t> Cerebral salt wasting</a:t>
            </a:r>
          </a:p>
        </p:txBody>
      </p:sp>
      <p:sp>
        <p:nvSpPr>
          <p:cNvPr id="56340" name="Line 20"/>
          <p:cNvSpPr>
            <a:spLocks noChangeShapeType="1"/>
          </p:cNvSpPr>
          <p:nvPr/>
        </p:nvSpPr>
        <p:spPr bwMode="auto">
          <a:xfrm>
            <a:off x="4191000" y="68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>
            <a:off x="4191000" y="1219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 flipH="1">
            <a:off x="1981200" y="12192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4191000" y="1219200"/>
            <a:ext cx="1981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>
            <a:off x="1676400" y="205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6345" name="Line 25"/>
          <p:cNvSpPr>
            <a:spLocks noChangeShapeType="1"/>
          </p:cNvSpPr>
          <p:nvPr/>
        </p:nvSpPr>
        <p:spPr bwMode="auto">
          <a:xfrm>
            <a:off x="1828800" y="3048000"/>
            <a:ext cx="1828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6346" name="Line 26"/>
          <p:cNvSpPr>
            <a:spLocks noChangeShapeType="1"/>
          </p:cNvSpPr>
          <p:nvPr/>
        </p:nvSpPr>
        <p:spPr bwMode="auto">
          <a:xfrm>
            <a:off x="3962400" y="3810000"/>
            <a:ext cx="1828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6347" name="Line 27"/>
          <p:cNvSpPr>
            <a:spLocks noChangeShapeType="1"/>
          </p:cNvSpPr>
          <p:nvPr/>
        </p:nvSpPr>
        <p:spPr bwMode="auto">
          <a:xfrm flipH="1">
            <a:off x="1600200" y="3810000"/>
            <a:ext cx="2362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6348" name="Line 28"/>
          <p:cNvSpPr>
            <a:spLocks noChangeShapeType="1"/>
          </p:cNvSpPr>
          <p:nvPr/>
        </p:nvSpPr>
        <p:spPr bwMode="auto">
          <a:xfrm>
            <a:off x="3962400" y="3810000"/>
            <a:ext cx="3581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2362200" y="5029200"/>
            <a:ext cx="25908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/>
              <a:t>Extra-renal loss (U</a:t>
            </a:r>
            <a:r>
              <a:rPr lang="en-US" sz="1600" b="1" baseline="-25000"/>
              <a:t>Na</a:t>
            </a:r>
            <a:r>
              <a:rPr lang="en-US" sz="1600" b="1"/>
              <a:t> &lt;10)</a:t>
            </a:r>
          </a:p>
          <a:p>
            <a:pPr lvl="1">
              <a:buFontTx/>
              <a:buChar char="•"/>
            </a:pPr>
            <a:r>
              <a:rPr lang="en-US" sz="1600"/>
              <a:t>Bleeding</a:t>
            </a:r>
          </a:p>
          <a:p>
            <a:pPr lvl="1">
              <a:buFontTx/>
              <a:buChar char="•"/>
            </a:pPr>
            <a:r>
              <a:rPr lang="en-US" sz="1600"/>
              <a:t>Burns</a:t>
            </a:r>
          </a:p>
          <a:p>
            <a:pPr lvl="1">
              <a:buFontTx/>
              <a:buChar char="•"/>
            </a:pPr>
            <a:r>
              <a:rPr lang="en-US" sz="1600"/>
              <a:t>GI (N/V, diarrhea)</a:t>
            </a:r>
          </a:p>
          <a:p>
            <a:pPr lvl="1">
              <a:buFontTx/>
              <a:buChar char="•"/>
            </a:pPr>
            <a:r>
              <a:rPr lang="en-US" sz="1600"/>
              <a:t>Pancreatitis</a:t>
            </a:r>
            <a:endParaRPr lang="en-US"/>
          </a:p>
        </p:txBody>
      </p:sp>
      <p:sp>
        <p:nvSpPr>
          <p:cNvPr id="56350" name="Line 30"/>
          <p:cNvSpPr>
            <a:spLocks noChangeShapeType="1"/>
          </p:cNvSpPr>
          <p:nvPr/>
        </p:nvSpPr>
        <p:spPr bwMode="auto">
          <a:xfrm flipH="1">
            <a:off x="990600" y="4572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6351" name="Line 31"/>
          <p:cNvSpPr>
            <a:spLocks noChangeShapeType="1"/>
          </p:cNvSpPr>
          <p:nvPr/>
        </p:nvSpPr>
        <p:spPr bwMode="auto">
          <a:xfrm>
            <a:off x="1447800" y="45720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6353" name="Text Box 33"/>
          <p:cNvSpPr txBox="1">
            <a:spLocks noChangeArrowheads="1"/>
          </p:cNvSpPr>
          <p:nvPr/>
        </p:nvSpPr>
        <p:spPr bwMode="auto">
          <a:xfrm>
            <a:off x="6858000" y="2798763"/>
            <a:ext cx="20701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*</a:t>
            </a:r>
            <a:r>
              <a:rPr lang="en-US" sz="1600"/>
              <a:t>Note: all have </a:t>
            </a:r>
            <a:r>
              <a:rPr lang="en-US" sz="1600">
                <a:cs typeface="Times New Roman" charset="0"/>
              </a:rPr>
              <a:t>↑</a:t>
            </a:r>
            <a:r>
              <a:rPr lang="en-US" sz="1600"/>
              <a:t>ADH</a:t>
            </a:r>
          </a:p>
          <a:p>
            <a:pPr>
              <a:buFontTx/>
              <a:buChar char="•"/>
            </a:pPr>
            <a:r>
              <a:rPr lang="en-US" sz="1600"/>
              <a:t>SIADH: inappropriate</a:t>
            </a:r>
          </a:p>
          <a:p>
            <a:pPr>
              <a:buFontTx/>
              <a:buChar char="•"/>
            </a:pPr>
            <a:r>
              <a:rPr lang="en-US" sz="1600"/>
              <a:t>Rest: appropriate</a:t>
            </a:r>
            <a:endParaRPr lang="en-CA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Hyponatremia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Hypovolemia</a:t>
            </a:r>
            <a:r>
              <a:rPr lang="en-US" dirty="0" smtClean="0"/>
              <a:t>- salt and water </a:t>
            </a:r>
            <a:r>
              <a:rPr lang="en-US" dirty="0" err="1" smtClean="0"/>
              <a:t>suppliment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Hypervolemia</a:t>
            </a:r>
            <a:r>
              <a:rPr lang="en-US" dirty="0" smtClean="0"/>
              <a:t>:-salt and water restriction</a:t>
            </a:r>
          </a:p>
          <a:p>
            <a:pPr>
              <a:buNone/>
            </a:pPr>
            <a:r>
              <a:rPr lang="en-US" dirty="0" smtClean="0"/>
              <a:t>                        - loop diuretics</a:t>
            </a:r>
          </a:p>
          <a:p>
            <a:endParaRPr lang="en-US" dirty="0" smtClean="0"/>
          </a:p>
          <a:p>
            <a:r>
              <a:rPr lang="en-US" dirty="0" err="1" smtClean="0"/>
              <a:t>Normovolemia</a:t>
            </a:r>
            <a:r>
              <a:rPr lang="en-US" dirty="0" smtClean="0"/>
              <a:t>:-water restriction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in serum Sodium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=      </a:t>
            </a:r>
            <a:r>
              <a:rPr lang="en-US" u="sng" dirty="0" err="1" smtClean="0"/>
              <a:t>Infusate</a:t>
            </a:r>
            <a:r>
              <a:rPr lang="en-US" u="sng" dirty="0" smtClean="0"/>
              <a:t> Na /L   - serum level</a:t>
            </a:r>
          </a:p>
          <a:p>
            <a:pPr>
              <a:buNone/>
            </a:pPr>
            <a:r>
              <a:rPr lang="en-US" dirty="0" smtClean="0"/>
              <a:t>             TBW             +   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0.9% </a:t>
            </a:r>
            <a:r>
              <a:rPr lang="en-US" dirty="0" err="1" smtClean="0"/>
              <a:t>NaCL</a:t>
            </a:r>
            <a:r>
              <a:rPr lang="en-US" dirty="0" smtClean="0"/>
              <a:t>  =  154 </a:t>
            </a:r>
            <a:r>
              <a:rPr lang="en-US" dirty="0" err="1" smtClean="0"/>
              <a:t>mEq</a:t>
            </a:r>
            <a:r>
              <a:rPr lang="en-US" dirty="0" smtClean="0"/>
              <a:t>/L Na</a:t>
            </a:r>
          </a:p>
          <a:p>
            <a:pPr>
              <a:buNone/>
            </a:pPr>
            <a:r>
              <a:rPr lang="en-US" dirty="0" smtClean="0"/>
              <a:t>3.0% </a:t>
            </a:r>
            <a:r>
              <a:rPr lang="en-US" dirty="0" err="1" smtClean="0"/>
              <a:t>NaCL</a:t>
            </a:r>
            <a:r>
              <a:rPr lang="en-US" dirty="0" smtClean="0"/>
              <a:t>  =   513 </a:t>
            </a:r>
            <a:r>
              <a:rPr lang="en-US" dirty="0" err="1" smtClean="0"/>
              <a:t>mEq</a:t>
            </a:r>
            <a:r>
              <a:rPr lang="en-US" dirty="0" smtClean="0"/>
              <a:t>/L Na</a:t>
            </a:r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Hypernatremia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Hypernatremia</a:t>
            </a:r>
            <a:r>
              <a:rPr lang="en-US" dirty="0" smtClean="0"/>
              <a:t> is most commonly due to water deficit and not due to sodium overload</a:t>
            </a:r>
          </a:p>
          <a:p>
            <a:endParaRPr lang="en-US" dirty="0" smtClean="0"/>
          </a:p>
          <a:p>
            <a:r>
              <a:rPr lang="en-US" dirty="0" smtClean="0"/>
              <a:t>Water Deficit= </a:t>
            </a:r>
            <a:r>
              <a:rPr lang="en-US" u="sng" dirty="0" smtClean="0"/>
              <a:t>plasma Na – 140 </a:t>
            </a:r>
            <a:r>
              <a:rPr lang="en-US" dirty="0" smtClean="0"/>
              <a:t> x TBW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                          140</a:t>
            </a:r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C:\Documents and Settings\Harish\My Documents\urine_formati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371600"/>
          </a:xfrm>
        </p:spPr>
        <p:txBody>
          <a:bodyPr/>
          <a:lstStyle/>
          <a:p>
            <a:r>
              <a:rPr lang="en-US" dirty="0" smtClean="0"/>
              <a:t>ADH-ANTIDIURETIC HORMONE</a:t>
            </a:r>
            <a:endParaRPr lang="en-US" dirty="0"/>
          </a:p>
        </p:txBody>
      </p:sp>
      <p:pic>
        <p:nvPicPr>
          <p:cNvPr id="2050" name="Picture 2" descr="C:\Documents and Settings\Harish\My Documents\D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447800"/>
            <a:ext cx="89916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IN" dirty="0" smtClean="0"/>
              <a:t>PLASMA  AND URINE OSMOLALITY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Osmolality</a:t>
            </a:r>
            <a:r>
              <a:rPr lang="en-US" dirty="0" smtClean="0"/>
              <a:t> is the number of </a:t>
            </a:r>
            <a:r>
              <a:rPr lang="en-US" dirty="0" err="1" smtClean="0"/>
              <a:t>osmoles</a:t>
            </a:r>
            <a:r>
              <a:rPr lang="en-US" dirty="0" smtClean="0"/>
              <a:t> of solute in a kilogram of solvent. (</a:t>
            </a:r>
            <a:r>
              <a:rPr lang="en-US" dirty="0" err="1" smtClean="0"/>
              <a:t>mOsmol</a:t>
            </a:r>
            <a:r>
              <a:rPr lang="en-US" dirty="0" smtClean="0"/>
              <a:t>/kg). </a:t>
            </a:r>
          </a:p>
          <a:p>
            <a:r>
              <a:rPr lang="en-US" dirty="0" err="1" smtClean="0"/>
              <a:t>osmolarity</a:t>
            </a:r>
            <a:r>
              <a:rPr lang="en-US" dirty="0" smtClean="0"/>
              <a:t> is the number of </a:t>
            </a:r>
            <a:r>
              <a:rPr lang="en-US" dirty="0" err="1" smtClean="0"/>
              <a:t>osmoles</a:t>
            </a:r>
            <a:r>
              <a:rPr lang="en-US" dirty="0" smtClean="0"/>
              <a:t> of solute in a </a:t>
            </a:r>
            <a:r>
              <a:rPr lang="en-US" dirty="0" err="1" smtClean="0"/>
              <a:t>litre</a:t>
            </a:r>
            <a:r>
              <a:rPr lang="en-US" dirty="0" smtClean="0"/>
              <a:t> of solution.(</a:t>
            </a:r>
            <a:r>
              <a:rPr lang="en-US" dirty="0" err="1" smtClean="0"/>
              <a:t>mOsmol</a:t>
            </a:r>
            <a:r>
              <a:rPr lang="en-US" dirty="0" smtClean="0"/>
              <a:t>/L)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Osmolality</a:t>
            </a:r>
            <a:r>
              <a:rPr lang="en-US" dirty="0" smtClean="0"/>
              <a:t> and </a:t>
            </a:r>
            <a:r>
              <a:rPr lang="en-US" dirty="0" err="1" smtClean="0"/>
              <a:t>osmolarity</a:t>
            </a:r>
            <a:r>
              <a:rPr lang="en-US" dirty="0" smtClean="0"/>
              <a:t> are units of measurement.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"/>
            <a:ext cx="7772400" cy="5791200"/>
          </a:xfrm>
        </p:spPr>
        <p:txBody>
          <a:bodyPr/>
          <a:lstStyle/>
          <a:p>
            <a:r>
              <a:rPr lang="en-US" sz="2800" b="1" dirty="0" smtClean="0"/>
              <a:t>Plasma </a:t>
            </a:r>
            <a:r>
              <a:rPr lang="en-US" sz="2800" b="1" dirty="0" err="1" smtClean="0"/>
              <a:t>Osmolality</a:t>
            </a:r>
            <a:r>
              <a:rPr lang="en-US" sz="2800" b="1" dirty="0" smtClean="0"/>
              <a:t>:</a:t>
            </a:r>
          </a:p>
          <a:p>
            <a:pPr>
              <a:buNone/>
            </a:pPr>
            <a:r>
              <a:rPr lang="en-US" sz="2800" b="1" dirty="0" smtClean="0"/>
              <a:t>        = 2  x   Na   + </a:t>
            </a:r>
            <a:r>
              <a:rPr lang="en-US" sz="2800" b="1" u="sng" dirty="0" smtClean="0"/>
              <a:t>glucose</a:t>
            </a:r>
            <a:r>
              <a:rPr lang="en-US" sz="2800" dirty="0" smtClean="0"/>
              <a:t>   +  </a:t>
            </a:r>
            <a:r>
              <a:rPr lang="en-US" sz="2800" u="sng" dirty="0" smtClean="0"/>
              <a:t>BUN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             18              2.8</a:t>
            </a:r>
            <a:endParaRPr lang="en-US" sz="2800" b="1" u="sng" dirty="0" smtClean="0"/>
          </a:p>
          <a:p>
            <a:pPr>
              <a:buNone/>
            </a:pPr>
            <a:endParaRPr lang="en-US" sz="2800" dirty="0" smtClean="0"/>
          </a:p>
          <a:p>
            <a:pPr>
              <a:buFontTx/>
              <a:buNone/>
            </a:pPr>
            <a:r>
              <a:rPr lang="en-US" sz="2800" dirty="0" smtClean="0"/>
              <a:t>		Normal = 2 (140) + 5 + 5 = 290 (275-290 </a:t>
            </a:r>
            <a:r>
              <a:rPr lang="en-US" sz="2800" dirty="0" err="1" smtClean="0"/>
              <a:t>mM</a:t>
            </a:r>
            <a:r>
              <a:rPr lang="en-US" sz="2800" dirty="0" smtClean="0"/>
              <a:t>)  </a:t>
            </a:r>
          </a:p>
          <a:p>
            <a:r>
              <a:rPr lang="en-US" sz="2800" b="1" dirty="0" smtClean="0"/>
              <a:t>Urine </a:t>
            </a:r>
            <a:r>
              <a:rPr lang="en-US" sz="2800" b="1" dirty="0" err="1" smtClean="0"/>
              <a:t>Osmolality</a:t>
            </a:r>
            <a:r>
              <a:rPr lang="en-US" sz="2800" b="1" dirty="0" smtClean="0"/>
              <a:t>:</a:t>
            </a:r>
          </a:p>
          <a:p>
            <a:pPr lvl="2"/>
            <a:r>
              <a:rPr lang="en-US" sz="2800" b="1" dirty="0" smtClean="0"/>
              <a:t>Normal:</a:t>
            </a:r>
            <a:r>
              <a:rPr lang="en-US" sz="2800" dirty="0" smtClean="0"/>
              <a:t> 400-500 </a:t>
            </a:r>
            <a:r>
              <a:rPr lang="en-US" sz="2800" dirty="0" err="1" smtClean="0"/>
              <a:t>mM</a:t>
            </a:r>
            <a:endParaRPr lang="en-US" sz="2800" dirty="0" smtClean="0"/>
          </a:p>
          <a:p>
            <a:pPr lvl="4"/>
            <a:r>
              <a:rPr lang="en-US" sz="2800" dirty="0" smtClean="0"/>
              <a:t>Maximal dilution 50-100 </a:t>
            </a:r>
            <a:r>
              <a:rPr lang="en-US" sz="2800" dirty="0" err="1" smtClean="0"/>
              <a:t>mM</a:t>
            </a:r>
            <a:r>
              <a:rPr lang="en-US" sz="2800" dirty="0" smtClean="0"/>
              <a:t> (U</a:t>
            </a:r>
            <a:r>
              <a:rPr lang="en-US" sz="2800" baseline="-25000" dirty="0" smtClean="0"/>
              <a:t>SG</a:t>
            </a:r>
            <a:r>
              <a:rPr lang="en-US" sz="2800" dirty="0" smtClean="0"/>
              <a:t> 1.002-1.003)</a:t>
            </a:r>
          </a:p>
          <a:p>
            <a:pPr lvl="4"/>
            <a:r>
              <a:rPr lang="en-US" sz="2800" dirty="0" smtClean="0"/>
              <a:t>Maximal concentration  900-1200 </a:t>
            </a:r>
            <a:r>
              <a:rPr lang="en-US" sz="2800" dirty="0" err="1" smtClean="0"/>
              <a:t>mM</a:t>
            </a:r>
            <a:r>
              <a:rPr lang="en-US" sz="2800" dirty="0" smtClean="0"/>
              <a:t> (U</a:t>
            </a:r>
            <a:r>
              <a:rPr lang="en-US" sz="2800" baseline="-25000" dirty="0" smtClean="0"/>
              <a:t>SG</a:t>
            </a:r>
            <a:r>
              <a:rPr lang="en-US" sz="2800" dirty="0" smtClean="0"/>
              <a:t> 1.030-1.040)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URINE SPECIFIC GRAVITY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Urine Specific gravity is the ratio of density of urine compared to the density of fresh water at 4°C (39° F). At this temperature the density of water is at its greatest value and equal 1 g/</a:t>
            </a:r>
            <a:r>
              <a:rPr lang="en-US" dirty="0" err="1" smtClean="0"/>
              <a:t>mL.</a:t>
            </a:r>
            <a:r>
              <a:rPr lang="en-US" dirty="0" smtClean="0"/>
              <a:t> Since specific gravity is a ratio, so it has no units.</a:t>
            </a:r>
          </a:p>
          <a:p>
            <a:r>
              <a:rPr lang="en-US" dirty="0" smtClean="0"/>
              <a:t>Normal:- 1.003 to 1.010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 lvl="2">
              <a:buNone/>
            </a:pPr>
            <a:endParaRPr lang="en-US" sz="2800" dirty="0" smtClean="0"/>
          </a:p>
          <a:p>
            <a:pPr lvl="2">
              <a:buNone/>
            </a:pPr>
            <a:r>
              <a:rPr lang="en-US" sz="2800" dirty="0" smtClean="0"/>
              <a:t>Normal Plasma  </a:t>
            </a:r>
            <a:r>
              <a:rPr lang="en-US" sz="2800" dirty="0" err="1" smtClean="0"/>
              <a:t>osm</a:t>
            </a:r>
            <a:r>
              <a:rPr lang="en-US" sz="2800" dirty="0" smtClean="0"/>
              <a:t> is 0.8-1.0% heavier than water so P</a:t>
            </a:r>
            <a:r>
              <a:rPr lang="en-US" sz="2800" baseline="-25000" dirty="0" smtClean="0"/>
              <a:t>SG</a:t>
            </a:r>
            <a:r>
              <a:rPr lang="en-US" sz="2800" dirty="0" smtClean="0"/>
              <a:t> = 1.008-1.010</a:t>
            </a:r>
          </a:p>
          <a:p>
            <a:pPr lvl="2">
              <a:buNone/>
            </a:pPr>
            <a:endParaRPr lang="en-US" sz="2800" dirty="0" smtClean="0"/>
          </a:p>
          <a:p>
            <a:r>
              <a:rPr lang="en-US" sz="2800" b="1" dirty="0" smtClean="0"/>
              <a:t>Each </a:t>
            </a:r>
            <a:r>
              <a:rPr lang="en-US" sz="2800" b="1" dirty="0" smtClean="0">
                <a:cs typeface="Times New Roman" charset="0"/>
              </a:rPr>
              <a:t>↑ in </a:t>
            </a:r>
            <a:r>
              <a:rPr lang="en-US" sz="2800" b="1" dirty="0" smtClean="0"/>
              <a:t>U</a:t>
            </a:r>
            <a:r>
              <a:rPr lang="en-US" sz="2800" b="1" baseline="-25000" dirty="0" smtClean="0"/>
              <a:t>OSM  </a:t>
            </a:r>
            <a:r>
              <a:rPr lang="en-US" sz="2800" b="1" dirty="0" smtClean="0"/>
              <a:t>30-35 </a:t>
            </a:r>
            <a:r>
              <a:rPr lang="en-US" sz="2800" b="1" dirty="0" err="1" smtClean="0"/>
              <a:t>mM</a:t>
            </a:r>
            <a:r>
              <a:rPr lang="en-US" sz="2800" b="1" dirty="0" smtClean="0"/>
              <a:t>  </a:t>
            </a:r>
            <a:r>
              <a:rPr lang="en-US" sz="2800" b="1" dirty="0" smtClean="0">
                <a:cs typeface="Times New Roman" charset="0"/>
              </a:rPr>
              <a:t>↑  </a:t>
            </a:r>
            <a:r>
              <a:rPr lang="en-US" sz="2800" b="1" dirty="0" smtClean="0"/>
              <a:t>U</a:t>
            </a:r>
            <a:r>
              <a:rPr lang="en-US" sz="2800" b="1" baseline="-25000" dirty="0" smtClean="0"/>
              <a:t>SG  </a:t>
            </a:r>
            <a:r>
              <a:rPr lang="en-US" sz="2800" b="1" dirty="0" smtClean="0"/>
              <a:t>by 0.1% (0.001)</a:t>
            </a:r>
          </a:p>
          <a:p>
            <a:r>
              <a:rPr lang="en-US" sz="2800" dirty="0" smtClean="0"/>
              <a:t>Therefore, U</a:t>
            </a:r>
            <a:r>
              <a:rPr lang="en-US" sz="2800" baseline="-25000" dirty="0" smtClean="0"/>
              <a:t>SG</a:t>
            </a:r>
            <a:r>
              <a:rPr lang="en-US" sz="2800" dirty="0" smtClean="0"/>
              <a:t> of 1.010 </a:t>
            </a:r>
            <a:r>
              <a:rPr lang="en-US" sz="2800" dirty="0" smtClean="0">
                <a:cs typeface="Times New Roman" charset="0"/>
              </a:rPr>
              <a:t>~</a:t>
            </a:r>
            <a:r>
              <a:rPr lang="en-US" sz="2800" dirty="0" smtClean="0"/>
              <a:t> U</a:t>
            </a:r>
            <a:r>
              <a:rPr lang="en-US" sz="2800" baseline="-25000" dirty="0" smtClean="0"/>
              <a:t>OSM  </a:t>
            </a:r>
            <a:r>
              <a:rPr lang="en-US" sz="2800" dirty="0" smtClean="0"/>
              <a:t>300-350 </a:t>
            </a:r>
            <a:r>
              <a:rPr lang="en-US" sz="2800" dirty="0" err="1" smtClean="0"/>
              <a:t>mM</a:t>
            </a:r>
            <a:endParaRPr lang="en-US" sz="2800" dirty="0" smtClean="0"/>
          </a:p>
          <a:p>
            <a:r>
              <a:rPr lang="en-US" sz="2800" dirty="0" smtClean="0"/>
              <a:t>Larger MW substances (glucose, </a:t>
            </a:r>
            <a:r>
              <a:rPr lang="en-US" sz="2800" dirty="0" err="1" smtClean="0"/>
              <a:t>radiocontrast</a:t>
            </a:r>
            <a:r>
              <a:rPr lang="en-US" sz="2800" dirty="0" smtClean="0"/>
              <a:t>,) if present will falsely elevate U</a:t>
            </a:r>
            <a:r>
              <a:rPr lang="en-US" sz="2800" baseline="-25000" dirty="0" smtClean="0"/>
              <a:t>SG</a:t>
            </a:r>
          </a:p>
          <a:p>
            <a:r>
              <a:rPr lang="en-US" sz="2800" dirty="0" smtClean="0"/>
              <a:t>Nothing falsely lowers U</a:t>
            </a:r>
            <a:r>
              <a:rPr lang="en-US" sz="2800" baseline="-25000" dirty="0" smtClean="0"/>
              <a:t>SG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2838</TotalTime>
  <Words>1280</Words>
  <Application>Microsoft Office PowerPoint</Application>
  <PresentationFormat>On-screen Show (4:3)</PresentationFormat>
  <Paragraphs>271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Default Design</vt:lpstr>
      <vt:lpstr>Package</vt:lpstr>
      <vt:lpstr>SIADH, CSW,  DI </vt:lpstr>
      <vt:lpstr>DEFINITIONS</vt:lpstr>
      <vt:lpstr> </vt:lpstr>
      <vt:lpstr> </vt:lpstr>
      <vt:lpstr>ADH-ANTIDIURETIC HORMONE</vt:lpstr>
      <vt:lpstr>PLASMA  AND URINE OSMOLALITY</vt:lpstr>
      <vt:lpstr> </vt:lpstr>
      <vt:lpstr>URINE SPECIFIC GRAVITY</vt:lpstr>
      <vt:lpstr> </vt:lpstr>
      <vt:lpstr>NORMAL SODIUM LEVELS </vt:lpstr>
      <vt:lpstr>Slide 11</vt:lpstr>
      <vt:lpstr> </vt:lpstr>
      <vt:lpstr>SIADH</vt:lpstr>
      <vt:lpstr> </vt:lpstr>
      <vt:lpstr>SIADH</vt:lpstr>
      <vt:lpstr>Water load test </vt:lpstr>
      <vt:lpstr>Cerebral Salt Wasting</vt:lpstr>
      <vt:lpstr>MANAGEMENT OF CSW </vt:lpstr>
      <vt:lpstr>SIADH v.s. Cerebral Salt Wasting</vt:lpstr>
      <vt:lpstr>DIABETES INSIPIDUS</vt:lpstr>
      <vt:lpstr>Diabetes Insipidus </vt:lpstr>
      <vt:lpstr>DIAGNOSIS</vt:lpstr>
      <vt:lpstr>Water Deprivation Test</vt:lpstr>
      <vt:lpstr> </vt:lpstr>
      <vt:lpstr>Management  of  Diabetes Insipidus </vt:lpstr>
      <vt:lpstr>Non-ambulatory comatous or stuporous patients</vt:lpstr>
      <vt:lpstr> </vt:lpstr>
      <vt:lpstr>Central pontine myelinolysis</vt:lpstr>
      <vt:lpstr>Slide 29</vt:lpstr>
      <vt:lpstr> </vt:lpstr>
      <vt:lpstr>Slide 31</vt:lpstr>
      <vt:lpstr>Slide 32</vt:lpstr>
      <vt:lpstr>Hyponatremia</vt:lpstr>
      <vt:lpstr>Change in serum Sodium</vt:lpstr>
      <vt:lpstr>Hypernatremia</vt:lpstr>
      <vt:lpstr>Thank you</vt:lpstr>
    </vt:vector>
  </TitlesOfParts>
  <Company>HHS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Sodium Disorders</dc:title>
  <dc:creator>Wiliam Louis Harper</dc:creator>
  <cp:lastModifiedBy>Sony</cp:lastModifiedBy>
  <cp:revision>280</cp:revision>
  <dcterms:created xsi:type="dcterms:W3CDTF">2002-06-07T13:08:56Z</dcterms:created>
  <dcterms:modified xsi:type="dcterms:W3CDTF">2020-08-18T18:09:27Z</dcterms:modified>
</cp:coreProperties>
</file>