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82" r:id="rId4"/>
    <p:sldId id="283" r:id="rId5"/>
    <p:sldId id="266" r:id="rId6"/>
    <p:sldId id="267" r:id="rId7"/>
    <p:sldId id="268" r:id="rId8"/>
    <p:sldId id="280" r:id="rId9"/>
    <p:sldId id="269" r:id="rId10"/>
    <p:sldId id="284" r:id="rId11"/>
    <p:sldId id="270" r:id="rId12"/>
    <p:sldId id="273" r:id="rId13"/>
    <p:sldId id="274" r:id="rId14"/>
    <p:sldId id="276" r:id="rId15"/>
    <p:sldId id="285" r:id="rId16"/>
    <p:sldId id="286" r:id="rId17"/>
    <p:sldId id="287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5A9E"/>
    <a:srgbClr val="003217"/>
    <a:srgbClr val="92102C"/>
    <a:srgbClr val="DD6F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9" autoAdjust="0"/>
    <p:restoredTop sz="94660"/>
  </p:normalViewPr>
  <p:slideViewPr>
    <p:cSldViewPr>
      <p:cViewPr>
        <p:scale>
          <a:sx n="57" d="100"/>
          <a:sy n="57" d="100"/>
        </p:scale>
        <p:origin x="-1496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C8FD227-C62B-4F5D-B21A-45C6B77DBB5D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C49D81-D365-4908-AD7C-CA4854E47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172480" cy="243937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1"/>
                </a:solidFill>
              </a:rPr>
              <a:t>REVIEW OF IDEAS ON ATOMIC AND NUCLEAR PHYSICS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sz="2400" dirty="0" smtClean="0">
                <a:solidFill>
                  <a:schemeClr val="accent1"/>
                </a:solidFill>
              </a:rPr>
              <a:t>ALPHA DECAY, BETA DECAY, GAMMA EMMISION, X-ray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643314"/>
            <a:ext cx="5429288" cy="2071702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57158" y="785794"/>
            <a:ext cx="8358246" cy="50006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Electrons  occupy the innermost shell of an atom in the most stable configuration.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carbon[C₆]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2 electrons in K shell.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Rest electrons in L shell.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4292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 energy required to completely remove an electron from a shell in an atom.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Innermost shell has high binding energy.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It decreases as the number of sub shell increases.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 very high energy is required to move an electron from an inner most shell.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57298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>
                <a:solidFill>
                  <a:schemeClr val="accent1"/>
                </a:solidFill>
              </a:rPr>
              <a:t>BINDING ENERGY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200" b="1" u="sng" dirty="0" smtClean="0"/>
              <a:t>COMPOSITION</a:t>
            </a:r>
            <a:r>
              <a:rPr lang="en-US" sz="3200" dirty="0" smtClean="0"/>
              <a:t>: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 atomic nucleus is composed of protons and neutrons . Collectively known as  nucleons.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Nucleons are much more massive than electrons.</a:t>
            </a:r>
          </a:p>
          <a:p>
            <a:pPr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428736"/>
          </a:xfrm>
        </p:spPr>
        <p:txBody>
          <a:bodyPr>
            <a:normAutofit/>
          </a:bodyPr>
          <a:lstStyle/>
          <a:p>
            <a:pPr algn="ctr"/>
            <a:r>
              <a:rPr lang="en-US" sz="5500" u="sng" dirty="0" smtClean="0">
                <a:solidFill>
                  <a:schemeClr val="accent1"/>
                </a:solidFill>
              </a:rPr>
              <a:t>NUCLEUS</a:t>
            </a:r>
            <a:endParaRPr lang="en-US" sz="55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785794"/>
            <a:ext cx="8329642" cy="5786478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sz="3200" u="sng" dirty="0" smtClean="0"/>
          </a:p>
          <a:p>
            <a:pPr>
              <a:lnSpc>
                <a:spcPct val="170000"/>
              </a:lnSpc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An atomic nucleus is characterized by the number of neutrons and protons.</a:t>
            </a:r>
          </a:p>
          <a:p>
            <a:pPr>
              <a:lnSpc>
                <a:spcPct val="170000"/>
              </a:lnSpc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It contains:</a:t>
            </a:r>
          </a:p>
          <a:p>
            <a:pPr>
              <a:lnSpc>
                <a:spcPct val="170000"/>
              </a:lnSpc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  atomic number[Z]: no. of protons </a:t>
            </a:r>
          </a:p>
          <a:p>
            <a:pPr>
              <a:lnSpc>
                <a:spcPct val="170000"/>
              </a:lnSpc>
              <a:buNone/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  mass number[A]:  no. of nucleons</a:t>
            </a:r>
          </a:p>
          <a:p>
            <a:pPr>
              <a:lnSpc>
                <a:spcPct val="170000"/>
              </a:lnSpc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N- neutron number: the difference A-Z.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428736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>
                <a:solidFill>
                  <a:schemeClr val="accent1"/>
                </a:solidFill>
              </a:rPr>
              <a:t>TERMINOLOGY  AND  NOTATION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285750"/>
            <a:ext cx="9144000" cy="6357938"/>
          </a:xfrm>
        </p:spPr>
        <p:txBody>
          <a:bodyPr>
            <a:normAutofit/>
          </a:bodyPr>
          <a:lstStyle/>
          <a:p>
            <a:endParaRPr lang="en-US" sz="3200" b="1" dirty="0" smtClean="0"/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Isotopes: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nuclides that having the same atomic number.</a:t>
            </a:r>
          </a:p>
          <a:p>
            <a:pPr>
              <a:lnSpc>
                <a:spcPct val="150000"/>
              </a:lnSpc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: ¹²⁵I,¹²⁷I,¹³¹I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are isotopes of element iodine.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Isobars: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nuclides with same mass number.</a:t>
            </a:r>
          </a:p>
          <a:p>
            <a:pPr>
              <a:lnSpc>
                <a:spcPct val="150000"/>
              </a:lnSpc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¹³¹I, ¹³¹Xe, ¹³¹Cs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1142984"/>
            <a:ext cx="8572560" cy="4597401"/>
          </a:xfrm>
        </p:spPr>
        <p:txBody>
          <a:bodyPr>
            <a:noAutofit/>
          </a:bodyPr>
          <a:lstStyle/>
          <a:p>
            <a:pPr>
              <a:lnSpc>
                <a:spcPct val="220000"/>
              </a:lnSpc>
            </a:pPr>
            <a:r>
              <a:rPr lang="en-US" sz="2000" dirty="0" smtClean="0"/>
              <a:t>There are 3 different kinds of radiation emitted by radionuclide</a:t>
            </a:r>
          </a:p>
          <a:p>
            <a:pPr>
              <a:lnSpc>
                <a:spcPct val="220000"/>
              </a:lnSpc>
            </a:pPr>
            <a:r>
              <a:rPr lang="en-US" sz="2000" dirty="0" smtClean="0"/>
              <a:t>They are alpha particles, beta particles, and gamma rays.</a:t>
            </a:r>
          </a:p>
          <a:p>
            <a:pPr>
              <a:lnSpc>
                <a:spcPct val="220000"/>
              </a:lnSpc>
            </a:pPr>
            <a:r>
              <a:rPr lang="en-US" sz="2000" b="1" dirty="0" smtClean="0"/>
              <a:t>Alpha particle :  </a:t>
            </a:r>
            <a:r>
              <a:rPr lang="en-US" sz="2000" dirty="0" smtClean="0"/>
              <a:t>they are simply helium nuclei consisting of two protons and 2 neutrons.</a:t>
            </a:r>
          </a:p>
          <a:p>
            <a:pPr>
              <a:lnSpc>
                <a:spcPct val="220000"/>
              </a:lnSpc>
            </a:pPr>
            <a:r>
              <a:rPr lang="en-US" sz="2000" dirty="0" smtClean="0"/>
              <a:t>Represented by ₂⁴He</a:t>
            </a:r>
            <a:r>
              <a:rPr lang="en-US" sz="2000" b="1" dirty="0" smtClean="0"/>
              <a:t> </a:t>
            </a:r>
          </a:p>
          <a:p>
            <a:pPr>
              <a:lnSpc>
                <a:spcPct val="220000"/>
              </a:lnSpc>
            </a:pPr>
            <a:r>
              <a:rPr lang="en-US" sz="2000" dirty="0" smtClean="0"/>
              <a:t>They strongly ionize the atoms of matter through which they pass.</a:t>
            </a:r>
            <a:r>
              <a:rPr lang="en-US" sz="2000" b="1" dirty="0" smtClean="0"/>
              <a:t>           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RADIATION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3200" dirty="0" smtClean="0"/>
              <a:t>They are often called beta rays.</a:t>
            </a:r>
          </a:p>
          <a:p>
            <a:pPr>
              <a:lnSpc>
                <a:spcPct val="200000"/>
              </a:lnSpc>
            </a:pPr>
            <a:r>
              <a:rPr lang="en-US" sz="3200" dirty="0" smtClean="0"/>
              <a:t>Consists of high speed electrons.</a:t>
            </a:r>
          </a:p>
          <a:p>
            <a:pPr>
              <a:lnSpc>
                <a:spcPct val="200000"/>
              </a:lnSpc>
            </a:pPr>
            <a:r>
              <a:rPr lang="en-US" sz="3200" dirty="0" smtClean="0"/>
              <a:t>Represented by ₋₁⁰e.</a:t>
            </a:r>
          </a:p>
          <a:p>
            <a:pPr>
              <a:lnSpc>
                <a:spcPct val="200000"/>
              </a:lnSpc>
            </a:pPr>
            <a:r>
              <a:rPr lang="en-US" sz="3200" dirty="0" smtClean="0"/>
              <a:t>More penetrating power than alpha particle.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BETA PARTICLE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They are electromagnetic waves of high energy.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They are physically identically with x-rays.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They originate from atomic nuclei, where as x-rays are produced from nuclei.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GAMMA RAYS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786058"/>
            <a:ext cx="8305800" cy="3048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                       </a:t>
            </a:r>
            <a:r>
              <a:rPr lang="en-US" dirty="0" smtClean="0">
                <a:solidFill>
                  <a:srgbClr val="C00000"/>
                </a:solidFill>
              </a:rPr>
              <a:t>Sir  </a:t>
            </a:r>
            <a:r>
              <a:rPr lang="en-US" sz="2800" dirty="0" smtClean="0">
                <a:solidFill>
                  <a:srgbClr val="C00000"/>
                </a:solidFill>
              </a:rPr>
              <a:t>Wilhelm Conrad Roentgen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/>
              <a:t>The German physicist discovered</a:t>
            </a:r>
            <a:r>
              <a:rPr lang="en-US" sz="3200" b="1" dirty="0" smtClean="0"/>
              <a:t> X-ray </a:t>
            </a:r>
            <a:r>
              <a:rPr lang="en-US" sz="3200" dirty="0" smtClean="0"/>
              <a:t>in  1895.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Roentgen received first Nobel prize in physics in 1901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32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pic>
        <p:nvPicPr>
          <p:cNvPr id="5123" name="Picture 2" descr="G:\wilhelm-conrad-roentg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533400"/>
            <a:ext cx="2138370" cy="203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48615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8288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 concluded that the rays were not charged particles. As their  nature was not known he called them 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</a:rPr>
              <a:t>x-rays.</a:t>
            </a:r>
          </a:p>
        </p:txBody>
      </p:sp>
      <p:pic>
        <p:nvPicPr>
          <p:cNvPr id="6148" name="Picture 2" descr="C:\Documents and Settings\mahe.MAHE-LIBNET-14\Desktop\electron-discharge-tube-experiment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14600" y="685800"/>
            <a:ext cx="3733800" cy="3581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All things can be classified as matter or energy.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Matter is anything that occupies space, and has mass.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All matter is composed of fundamental building blocks called atoms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chemeClr val="accent1"/>
                </a:solidFill>
              </a:rPr>
              <a:t>NATURE OF OUR SURROUNDINGS</a:t>
            </a:r>
            <a:endParaRPr lang="en-US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eaLnBrk="1" hangingPunct="1"/>
            <a:r>
              <a:rPr lang="en-US" sz="4800" smtClean="0"/>
              <a:t>PROPERTIES OF X-RAYS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pPr eaLnBrk="1" hangingPunct="1"/>
            <a:r>
              <a:rPr lang="en-US" sz="2800" smtClean="0"/>
              <a:t>X-rays are electromagnetic radiation.</a:t>
            </a:r>
          </a:p>
          <a:p>
            <a:pPr eaLnBrk="1" hangingPunct="1"/>
            <a:r>
              <a:rPr lang="en-US" sz="2800" smtClean="0"/>
              <a:t>Highly penetrating, invisible rays.</a:t>
            </a:r>
          </a:p>
          <a:p>
            <a:pPr eaLnBrk="1" hangingPunct="1"/>
            <a:r>
              <a:rPr lang="en-US" sz="2800" smtClean="0"/>
              <a:t>Travel in straight line.</a:t>
            </a:r>
          </a:p>
          <a:p>
            <a:pPr eaLnBrk="1" hangingPunct="1"/>
            <a:r>
              <a:rPr lang="en-US" sz="2800" smtClean="0"/>
              <a:t>Travel at same velocity as light -3 ×10 </a:t>
            </a:r>
            <a:r>
              <a:rPr lang="en-US" sz="1800" smtClean="0"/>
              <a:t>8 m/sec</a:t>
            </a:r>
          </a:p>
          <a:p>
            <a:pPr eaLnBrk="1" hangingPunct="1"/>
            <a:r>
              <a:rPr lang="en-US" sz="2800" smtClean="0"/>
              <a:t>X-rays affect the photographic film and form latent image.</a:t>
            </a:r>
          </a:p>
          <a:p>
            <a:pPr eaLnBrk="1" hangingPunct="1"/>
            <a:r>
              <a:rPr lang="en-US" sz="2800" smtClean="0"/>
              <a:t>Electrically neutral.</a:t>
            </a:r>
          </a:p>
          <a:p>
            <a:pPr eaLnBrk="1" hangingPunct="1"/>
            <a:r>
              <a:rPr lang="en-US" sz="2800" smtClean="0"/>
              <a:t>Produce scattered radiation.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61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/>
            <a:r>
              <a:rPr lang="en-US" sz="3200" smtClean="0"/>
              <a:t>X-rays produce ionization and excitation in the substances through which they pass.</a:t>
            </a:r>
          </a:p>
          <a:p>
            <a:pPr eaLnBrk="1" hangingPunct="1"/>
            <a:r>
              <a:rPr lang="en-US" sz="3200" smtClean="0"/>
              <a:t>X-rays produce biological effects in living organisms. The cells can be either damaged or killed due to x-ray exposure.</a:t>
            </a:r>
          </a:p>
          <a:p>
            <a:pPr eaLnBrk="1" hangingPunct="1"/>
            <a:r>
              <a:rPr lang="en-US" sz="3200" smtClean="0"/>
              <a:t>Heterogeneous or poly energetic.</a:t>
            </a:r>
          </a:p>
          <a:p>
            <a:pPr eaLnBrk="1" hangingPunct="1"/>
            <a:r>
              <a:rPr lang="en-US" sz="3200" smtClean="0"/>
              <a:t>Produce luminescence 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5400" smtClean="0"/>
              <a:t>X-RAY PRODUCTION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X-rays are produced when fast moving electrons are stopped by target material.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The moving electron possesses kinetic energy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When the electron is suddenly stopped , its kinetic energy converted into heat and x-rays.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The interaction of electron with the target is the basis for x-ray production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1428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ELECTRON INTERACTION WITH THE TARGE</a:t>
            </a:r>
            <a:r>
              <a:rPr lang="en-US" sz="3200" dirty="0" smtClean="0"/>
              <a:t>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When the electron arrives at the target, it interacts in four ways.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Excitation in an outer shell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Ionization in an outer shell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Ionization in an inner shell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Interaction with nuclear field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143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267" name="Picture 2" descr="C:\Documents and Settings\mahe.MAHE-LIBNET-14\Desktop\scan000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676400"/>
            <a:ext cx="8172450" cy="3886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sz="4400" smtClean="0"/>
              <a:t>SPECTRA OF X-RAYS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An x-ray beam will have a wide range of x-ray energies; this is called an x-ray spectrum.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There are two types of x-ray spectrum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lphaLcParenR"/>
              <a:defRPr/>
            </a:pPr>
            <a:r>
              <a:rPr lang="en-US" dirty="0" smtClean="0">
                <a:solidFill>
                  <a:srgbClr val="FF0000"/>
                </a:solidFill>
              </a:rPr>
              <a:t>Continuous spectrum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It consists of x-ray photon of all energies up to the maximum in a continuous fashion. This is also known as white radiation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b) </a:t>
            </a:r>
            <a:r>
              <a:rPr lang="en-US" dirty="0" smtClean="0">
                <a:solidFill>
                  <a:srgbClr val="FF0000"/>
                </a:solidFill>
              </a:rPr>
              <a:t>Characteristic spectrum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It consists of x-ray photons of few energies. This is also called as line spectrum.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400" smtClean="0"/>
              <a:t>QUALITY AND INTENSITY OF X-RAYS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v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QUALITY: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The Quality of an x-ray beam refers to its ability to penetrate matter.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If the X-ray beam consists of same energy(homogeneous)photons ,then the  Quality  can be </a:t>
            </a:r>
            <a:r>
              <a:rPr lang="en-US" dirty="0" smtClean="0"/>
              <a:t>described </a:t>
            </a:r>
            <a:r>
              <a:rPr lang="en-US" dirty="0" smtClean="0"/>
              <a:t>by the photon energy . But the X-ray beam consists of many photon energies(heterogeneous);hence its Quality cannot be </a:t>
            </a:r>
            <a:r>
              <a:rPr lang="en-US" dirty="0" smtClean="0"/>
              <a:t>described </a:t>
            </a:r>
            <a:r>
              <a:rPr lang="en-US" dirty="0" smtClean="0"/>
              <a:t>by photon energy.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X-ray beam Quality is specified by  Half-value layer.</a:t>
            </a:r>
          </a:p>
          <a:p>
            <a:pPr eaLnBrk="1" hangingPunct="1">
              <a:buFont typeface="Wingdings" pitchFamily="2" charset="2"/>
              <a:buChar char="§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381644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HALF-VALUE LAYER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IN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amount of absorbing material required to attenuate a beam of radiation to half its original level.</a:t>
            </a: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HVL also called as Half-value thickness.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half-value layer is always stated together  with the value of applied voltage and filtration.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Aluminium and copper are the materials commonly used to specify HVL.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00042"/>
            <a:ext cx="8229600" cy="612935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INTENSITY: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term Intensity refers the Quantity of radiation.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Intensity of radiation beam is the number of photons in the beam multiplied by the energy of each photon.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Intensity measured in roentgens per minute(R/min).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Quantity refers to the number of photons comprising the beam.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>
                <a:latin typeface="Arial" pitchFamily="34" charset="0"/>
                <a:cs typeface="Arial" pitchFamily="34" charset="0"/>
              </a:rPr>
              <a:t>THE FACTORS INFLUENCING QUALITY AND INTENSITY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724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The x-ray production efficiency, quality, quantity  and intensity are influenced by several factors namely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Applied voltage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Tube current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Target material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Generator  waveform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Exposure time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Beam filtration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Distance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928802"/>
            <a:ext cx="8715404" cy="492919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Matter is anything that occupies space.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The fundamental, complex building blocks of matter are atoms and molecules.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Energy: the ability to do work.</a:t>
            </a:r>
          </a:p>
          <a:p>
            <a:pPr>
              <a:lnSpc>
                <a:spcPct val="150000"/>
              </a:lnSpc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214422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accent1"/>
                </a:solidFill>
              </a:rPr>
              <a:t>MATTER AND ENERGY</a:t>
            </a:r>
            <a:endParaRPr lang="en-US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Applied voltage: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value of applied voltage affects both the quality and intensity of X-rays.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 the  applied voltage increases , the effective photon energy also increases.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maximum photon energy is proportional to the peak value of applied voltage.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intensity also increases with the increase of applied voltage.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Tube current: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number of X-rays produced depends on the number of electrons that strike the target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The number of electrons depends on the tube current(mA) used.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The tube current affects only the intensity but not the quality of X-rays.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As the tube current increases the intensity also increases.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The intensity proportional to the average tube current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42918"/>
            <a:ext cx="8229600" cy="591028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Atomic number of the target material: 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The atomic  number of the target material affects the intensity of the X-rays.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The intensity increases with the increase of atomic number.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The atomic number of the target material determines the quality of characteristic  X-rays.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5728"/>
            <a:ext cx="8763000" cy="657227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generator  waveform: 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The generator  waveform affects the quality of emitted X-ray spectrum because of the average  potential  difference  across the tube.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Exposure Time: 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Exposure time determines the length of  X-ray production.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The total quantity of x-rays is directly proportional to the product of tube current and exposure time(mAs).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Beam filtration: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filters  are thin sheet of material(Al,Cu) which offer high attenuation for low energy photons.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Filters  alter  both the quality  and quantity of X-rays by selectively removing the low energy photons in the spectrum.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 filtered beam consists higher photon energies.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Inverse square law: 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beam intensity decreases  with distance from the target because of divergence of the X-ray beam.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nonlinear  fall-off in intensity with distance is called the inverse square law.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KaiTi" pitchFamily="49" charset="-122"/>
                <a:cs typeface="Arial" pitchFamily="34" charset="0"/>
              </a:rPr>
              <a:t>I</a:t>
            </a:r>
            <a:r>
              <a:rPr lang="en-US" sz="2800" baseline="-25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KaiTi" pitchFamily="49" charset="-122"/>
                <a:cs typeface="Arial" pitchFamily="34" charset="0"/>
              </a:rPr>
              <a:t> /I</a:t>
            </a:r>
            <a:r>
              <a:rPr lang="en-US" sz="2800" baseline="-25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KaiTi" pitchFamily="49" charset="-122"/>
                <a:cs typeface="Arial" pitchFamily="34" charset="0"/>
              </a:rPr>
              <a:t> = (d</a:t>
            </a:r>
            <a:r>
              <a:rPr lang="en-US" sz="2800" b="1" baseline="-25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KaiTi" pitchFamily="49" charset="-122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KaiTi" pitchFamily="49" charset="-122"/>
                <a:cs typeface="Arial" pitchFamily="34" charset="0"/>
              </a:rPr>
              <a:t> /d</a:t>
            </a:r>
            <a:r>
              <a:rPr lang="en-US" sz="2800" baseline="-25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KaiTi" pitchFamily="49" charset="-122"/>
                <a:cs typeface="Arial" pitchFamily="34" charset="0"/>
              </a:rPr>
              <a:t>)</a:t>
            </a:r>
            <a:r>
              <a:rPr lang="en-US" sz="2800" baseline="30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accent6">
                    <a:lumMod val="50000"/>
                  </a:schemeClr>
                </a:solidFill>
                <a:latin typeface="Bell MT" pitchFamily="18" charset="0"/>
              </a:rPr>
              <a:t>            THANK YOU</a:t>
            </a:r>
            <a:endParaRPr lang="en-US" dirty="0"/>
          </a:p>
        </p:txBody>
      </p:sp>
      <p:pic>
        <p:nvPicPr>
          <p:cNvPr id="23555" name="Picture 2" descr="G:\180px-Roentgen-x-ray-von-kollikers-han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0" y="1905000"/>
            <a:ext cx="2971800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7186634" cy="1143008"/>
          </a:xfrm>
        </p:spPr>
        <p:txBody>
          <a:bodyPr/>
          <a:lstStyle/>
          <a:p>
            <a:pPr algn="ctr"/>
            <a:r>
              <a:rPr lang="en-US" sz="4400" u="sng" dirty="0" smtClean="0">
                <a:solidFill>
                  <a:schemeClr val="accent1"/>
                </a:solidFill>
              </a:rPr>
              <a:t>ATOM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6" name="Content Placeholder 5" descr="aa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866367"/>
            <a:ext cx="7972452" cy="3755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3786214"/>
          </a:xfrm>
        </p:spPr>
        <p:txBody>
          <a:bodyPr>
            <a:normAutofit/>
          </a:bodyPr>
          <a:lstStyle/>
          <a:p>
            <a:pPr marL="624078" indent="-514350"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An atom is the smallest unit of an element.</a:t>
            </a:r>
          </a:p>
          <a:p>
            <a:pPr marL="624078" indent="-514350"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Atoms combine to form molecules.</a:t>
            </a:r>
          </a:p>
          <a:p>
            <a:pPr marL="624078" indent="-514350"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Atoms cannot be broken down without losing its identity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2071678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COMPOSITION AND STRUCTURE</a:t>
            </a:r>
            <a:endParaRPr lang="en-US" sz="4800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285836"/>
            <a:ext cx="8572560" cy="53578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Ruther ford presented that atoms contains  positively charged core, or nucleus, surrounded by negatively charged electrons.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Arial" pitchFamily="34" charset="0"/>
                <a:cs typeface="Arial" pitchFamily="34" charset="0"/>
              </a:rPr>
              <a:t>This model come to be known as </a:t>
            </a:r>
            <a:r>
              <a:rPr lang="en-US" sz="35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nuclear atom</a:t>
            </a:r>
            <a:r>
              <a:rPr lang="en-US" sz="32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2910" y="428604"/>
            <a:ext cx="6872278" cy="827058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>
                <a:solidFill>
                  <a:schemeClr val="accent1"/>
                </a:solidFill>
              </a:rPr>
              <a:t>RUTHERFORD’S MODEL</a:t>
            </a:r>
            <a:endParaRPr lang="en-US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357313"/>
            <a:ext cx="9144000" cy="5500687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Neils bohr presented a model later on known as </a:t>
            </a:r>
            <a:r>
              <a:rPr lang="en-US" sz="32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bohr atom.</a:t>
            </a:r>
          </a:p>
          <a:p>
            <a:pPr>
              <a:lnSpc>
                <a:spcPct val="16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There is a set of stable electron orbits or shells.</a:t>
            </a:r>
          </a:p>
          <a:p>
            <a:pPr>
              <a:lnSpc>
                <a:spcPct val="16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Electrons exists without losing its energy.</a:t>
            </a:r>
          </a:p>
          <a:p>
            <a:pPr>
              <a:lnSpc>
                <a:spcPct val="17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Electrons revolve around the nucleus in the orbit.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914400" y="357188"/>
            <a:ext cx="7372376" cy="1000125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>
                <a:solidFill>
                  <a:schemeClr val="accent1"/>
                </a:solidFill>
              </a:rPr>
              <a:t>NEILS BOHR MODEL</a:t>
            </a:r>
            <a:endParaRPr lang="en-US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3200" b="1" u="sng" dirty="0" smtClean="0"/>
          </a:p>
          <a:p>
            <a:pPr>
              <a:lnSpc>
                <a:spcPct val="150000"/>
              </a:lnSpc>
            </a:pP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centripetal force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The force that keeps the electron in orbit.</a:t>
            </a:r>
          </a:p>
          <a:p>
            <a:pPr>
              <a:lnSpc>
                <a:spcPct val="150000"/>
              </a:lnSpc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centrifugal force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the force created by the electron which maintains their distance from the nucleus while travelling in a circular path.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                  </a:t>
            </a:r>
            <a:endParaRPr lang="en-US" sz="3200" u="sn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643074"/>
          </a:xfrm>
        </p:spPr>
        <p:txBody>
          <a:bodyPr>
            <a:normAutofit fontScale="90000"/>
          </a:bodyPr>
          <a:lstStyle/>
          <a:p>
            <a:pPr marL="742950" indent="-742950" algn="ctr"/>
            <a:r>
              <a:rPr lang="en-US" sz="4400" u="sng" dirty="0" smtClean="0">
                <a:solidFill>
                  <a:schemeClr val="accent1"/>
                </a:solidFill>
              </a:rPr>
              <a:t>ELECTRON BINDING ENERGIES AND ENERGY</a:t>
            </a:r>
            <a:r>
              <a:rPr lang="en-US" sz="4400" dirty="0" smtClean="0">
                <a:solidFill>
                  <a:schemeClr val="accent1"/>
                </a:solidFill>
              </a:rPr>
              <a:t>   </a:t>
            </a:r>
            <a:r>
              <a:rPr lang="en-US" sz="4400" u="sng" dirty="0" smtClean="0">
                <a:solidFill>
                  <a:schemeClr val="accent1"/>
                </a:solidFill>
              </a:rPr>
              <a:t>LEVELS                             </a:t>
            </a:r>
            <a:br>
              <a:rPr lang="en-US" sz="4400" u="sng" dirty="0" smtClean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Picture 3" descr="BB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785926"/>
            <a:ext cx="7643866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e14addde944267074eeb8e0ddc6fde29480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5">
      <a:dk1>
        <a:sysClr val="windowText" lastClr="000000"/>
      </a:dk1>
      <a:lt1>
        <a:sysClr val="window" lastClr="FFFFFF"/>
      </a:lt1>
      <a:dk2>
        <a:srgbClr val="4E3B30"/>
      </a:dk2>
      <a:lt2>
        <a:srgbClr val="00B0F0"/>
      </a:lt2>
      <a:accent1>
        <a:srgbClr val="0070C0"/>
      </a:accent1>
      <a:accent2>
        <a:srgbClr val="00B050"/>
      </a:accent2>
      <a:accent3>
        <a:srgbClr val="92D050"/>
      </a:accent3>
      <a:accent4>
        <a:srgbClr val="FFFF00"/>
      </a:accent4>
      <a:accent5>
        <a:srgbClr val="FFC000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1331</Words>
  <Application>Microsoft Office PowerPoint</Application>
  <PresentationFormat>On-screen Show (4:3)</PresentationFormat>
  <Paragraphs>152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Concourse</vt:lpstr>
      <vt:lpstr>REVIEW OF IDEAS ON ATOMIC AND NUCLEAR PHYSICS ALPHA DECAY, BETA DECAY, GAMMA EMMISION, X-ray</vt:lpstr>
      <vt:lpstr>NATURE OF OUR SURROUNDINGS</vt:lpstr>
      <vt:lpstr>MATTER AND ENERGY</vt:lpstr>
      <vt:lpstr>ATOM</vt:lpstr>
      <vt:lpstr>COMPOSITION AND STRUCTURE</vt:lpstr>
      <vt:lpstr>RUTHERFORD’S MODEL</vt:lpstr>
      <vt:lpstr>NEILS BOHR MODEL</vt:lpstr>
      <vt:lpstr>Slide 8</vt:lpstr>
      <vt:lpstr>ELECTRON BINDING ENERGIES AND ENERGY   LEVELS                              </vt:lpstr>
      <vt:lpstr>Slide 10</vt:lpstr>
      <vt:lpstr>BINDING ENERGY</vt:lpstr>
      <vt:lpstr>NUCLEUS</vt:lpstr>
      <vt:lpstr>TERMINOLOGY  AND  NOTATION</vt:lpstr>
      <vt:lpstr>Slide 14</vt:lpstr>
      <vt:lpstr>RADIATION</vt:lpstr>
      <vt:lpstr>BETA PARTICLE</vt:lpstr>
      <vt:lpstr>GAMMA RAYS</vt:lpstr>
      <vt:lpstr>Slide 18</vt:lpstr>
      <vt:lpstr>Slide 19</vt:lpstr>
      <vt:lpstr>PROPERTIES OF X-RAYS</vt:lpstr>
      <vt:lpstr>Slide 21</vt:lpstr>
      <vt:lpstr>X-RAY PRODUCTION</vt:lpstr>
      <vt:lpstr>ELECTRON INTERACTION WITH THE TARGET</vt:lpstr>
      <vt:lpstr>Slide 24</vt:lpstr>
      <vt:lpstr>SPECTRA OF X-RAYS</vt:lpstr>
      <vt:lpstr>QUALITY AND INTENSITY OF X-RAYS</vt:lpstr>
      <vt:lpstr>Slide 27</vt:lpstr>
      <vt:lpstr>Slide 28</vt:lpstr>
      <vt:lpstr>THE FACTORS INFLUENCING QUALITY AND INTENSITY</vt:lpstr>
      <vt:lpstr>Slide 30</vt:lpstr>
      <vt:lpstr>Slide 31</vt:lpstr>
      <vt:lpstr>Slide 32</vt:lpstr>
      <vt:lpstr>Slide 33</vt:lpstr>
      <vt:lpstr>Slide 34</vt:lpstr>
      <vt:lpstr>Slide 35</vt:lpstr>
      <vt:lpstr>            THANK YOU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IDEAS ATOMIC AND NUCLEAR PHYSICS ALPHA DECAY, BETA DECAY, GAMMA EMMISION</dc:title>
  <dc:creator>Valued Acer Customer</dc:creator>
  <cp:lastModifiedBy>Passang</cp:lastModifiedBy>
  <cp:revision>91</cp:revision>
  <dcterms:created xsi:type="dcterms:W3CDTF">2011-08-02T18:08:13Z</dcterms:created>
  <dcterms:modified xsi:type="dcterms:W3CDTF">2020-08-17T06:56:30Z</dcterms:modified>
</cp:coreProperties>
</file>