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4" r:id="rId2"/>
    <p:sldId id="325" r:id="rId3"/>
    <p:sldId id="326" r:id="rId4"/>
    <p:sldId id="327" r:id="rId5"/>
    <p:sldId id="336" r:id="rId6"/>
    <p:sldId id="304" r:id="rId7"/>
    <p:sldId id="294" r:id="rId8"/>
    <p:sldId id="329" r:id="rId9"/>
    <p:sldId id="277" r:id="rId10"/>
    <p:sldId id="330" r:id="rId11"/>
    <p:sldId id="331" r:id="rId12"/>
    <p:sldId id="274" r:id="rId13"/>
    <p:sldId id="332" r:id="rId14"/>
    <p:sldId id="275" r:id="rId15"/>
    <p:sldId id="333" r:id="rId16"/>
    <p:sldId id="334" r:id="rId17"/>
    <p:sldId id="276" r:id="rId18"/>
    <p:sldId id="278" r:id="rId19"/>
    <p:sldId id="280" r:id="rId20"/>
    <p:sldId id="302" r:id="rId21"/>
    <p:sldId id="279" r:id="rId22"/>
    <p:sldId id="311" r:id="rId23"/>
    <p:sldId id="312" r:id="rId24"/>
    <p:sldId id="303" r:id="rId25"/>
    <p:sldId id="282" r:id="rId26"/>
    <p:sldId id="316" r:id="rId27"/>
    <p:sldId id="284" r:id="rId28"/>
    <p:sldId id="287" r:id="rId29"/>
    <p:sldId id="286" r:id="rId30"/>
    <p:sldId id="289" r:id="rId31"/>
    <p:sldId id="291" r:id="rId32"/>
    <p:sldId id="292" r:id="rId33"/>
    <p:sldId id="293" r:id="rId34"/>
    <p:sldId id="295" r:id="rId35"/>
    <p:sldId id="298" r:id="rId36"/>
    <p:sldId id="296" r:id="rId37"/>
    <p:sldId id="300" r:id="rId38"/>
    <p:sldId id="297" r:id="rId39"/>
    <p:sldId id="315" r:id="rId40"/>
    <p:sldId id="314" r:id="rId41"/>
    <p:sldId id="299" r:id="rId42"/>
    <p:sldId id="335" r:id="rId43"/>
    <p:sldId id="319" r:id="rId44"/>
    <p:sldId id="320" r:id="rId45"/>
    <p:sldId id="323" r:id="rId46"/>
    <p:sldId id="321" r:id="rId47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FF66"/>
    <a:srgbClr val="76C63A"/>
    <a:srgbClr val="FFFF99"/>
    <a:srgbClr val="660033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46" autoAdjust="0"/>
    <p:restoredTop sz="94660"/>
  </p:normalViewPr>
  <p:slideViewPr>
    <p:cSldViewPr>
      <p:cViewPr varScale="1">
        <p:scale>
          <a:sx n="66" d="100"/>
          <a:sy n="66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36ADE-099F-441D-94C1-4A2725D28AE8}" type="doc">
      <dgm:prSet loTypeId="urn:microsoft.com/office/officeart/2005/8/layout/chevron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E845DF-E5FB-4365-8939-E35D65E5C3CF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ERECT</a:t>
          </a:r>
          <a:endParaRPr lang="en-US" sz="2400" dirty="0">
            <a:solidFill>
              <a:srgbClr val="C00000"/>
            </a:solidFill>
            <a:latin typeface="Aharoni" pitchFamily="2" charset="-79"/>
            <a:cs typeface="Aharoni" pitchFamily="2" charset="-79"/>
          </a:endParaRPr>
        </a:p>
      </dgm:t>
    </dgm:pt>
    <dgm:pt modelId="{8A3EAD7C-2AD4-4B33-B608-81AC9842D9E2}" type="parTrans" cxnId="{385F130A-B4A4-40F4-BCB6-636FC065ADCA}">
      <dgm:prSet/>
      <dgm:spPr/>
      <dgm:t>
        <a:bodyPr/>
        <a:lstStyle/>
        <a:p>
          <a:endParaRPr lang="en-US"/>
        </a:p>
      </dgm:t>
    </dgm:pt>
    <dgm:pt modelId="{AEF4E09E-8E4F-4840-9526-B4B5E1ED70D9}" type="sibTrans" cxnId="{385F130A-B4A4-40F4-BCB6-636FC065ADCA}">
      <dgm:prSet/>
      <dgm:spPr/>
      <dgm:t>
        <a:bodyPr/>
        <a:lstStyle/>
        <a:p>
          <a:endParaRPr lang="en-US"/>
        </a:p>
      </dgm:t>
    </dgm:pt>
    <dgm:pt modelId="{7ED4BF8A-3C99-4019-9422-0A658AAF0E07}">
      <dgm:prSet phldrT="[Text]" custT="1"/>
      <dgm:spPr/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SEMI-ERECT</a:t>
          </a:r>
          <a:endParaRPr lang="en-US" sz="2400" dirty="0">
            <a:solidFill>
              <a:srgbClr val="C00000"/>
            </a:solidFill>
            <a:latin typeface="Aharoni" pitchFamily="2" charset="-79"/>
            <a:cs typeface="Aharoni" pitchFamily="2" charset="-79"/>
          </a:endParaRPr>
        </a:p>
      </dgm:t>
    </dgm:pt>
    <dgm:pt modelId="{7C148FDC-A96E-4CF0-9C82-565D76E426CD}" type="parTrans" cxnId="{BF77A527-AA8B-44EC-9E39-ED9D5FD7310A}">
      <dgm:prSet/>
      <dgm:spPr/>
      <dgm:t>
        <a:bodyPr/>
        <a:lstStyle/>
        <a:p>
          <a:endParaRPr lang="en-US"/>
        </a:p>
      </dgm:t>
    </dgm:pt>
    <dgm:pt modelId="{D5AF814A-4926-483F-9C89-C44CF1237857}" type="sibTrans" cxnId="{BF77A527-AA8B-44EC-9E39-ED9D5FD7310A}">
      <dgm:prSet/>
      <dgm:spPr/>
      <dgm:t>
        <a:bodyPr/>
        <a:lstStyle/>
        <a:p>
          <a:endParaRPr lang="en-US"/>
        </a:p>
      </dgm:t>
    </dgm:pt>
    <dgm:pt modelId="{553239B4-3918-433C-AC37-94D764EF0BE7}">
      <dgm:prSet phldrT="[Text]" custT="1"/>
      <dgm:spPr/>
      <dgm:t>
        <a:bodyPr/>
        <a:lstStyle/>
        <a:p>
          <a:r>
            <a:rPr lang="en-US" sz="2800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SUPINE</a:t>
          </a:r>
          <a:endParaRPr lang="en-US" sz="2800" dirty="0">
            <a:solidFill>
              <a:srgbClr val="C00000"/>
            </a:solidFill>
            <a:latin typeface="Aharoni" pitchFamily="2" charset="-79"/>
            <a:cs typeface="Aharoni" pitchFamily="2" charset="-79"/>
          </a:endParaRPr>
        </a:p>
      </dgm:t>
    </dgm:pt>
    <dgm:pt modelId="{90B588F0-7161-47DC-8C7C-1C6433EC0726}" type="parTrans" cxnId="{37F2FEC7-0ACC-4F89-9B24-FC351872D285}">
      <dgm:prSet/>
      <dgm:spPr/>
      <dgm:t>
        <a:bodyPr/>
        <a:lstStyle/>
        <a:p>
          <a:endParaRPr lang="en-US"/>
        </a:p>
      </dgm:t>
    </dgm:pt>
    <dgm:pt modelId="{DAA3F1B2-9D9C-470A-B4D4-896BD3BFB4F6}" type="sibTrans" cxnId="{37F2FEC7-0ACC-4F89-9B24-FC351872D285}">
      <dgm:prSet/>
      <dgm:spPr/>
      <dgm:t>
        <a:bodyPr/>
        <a:lstStyle/>
        <a:p>
          <a:endParaRPr lang="en-US"/>
        </a:p>
      </dgm:t>
    </dgm:pt>
    <dgm:pt modelId="{DB8D57B2-EDBF-4DFE-8A3F-742E93B4569B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660033"/>
              </a:solidFill>
              <a:latin typeface="Arial Rounded MT Bold" pitchFamily="34" charset="0"/>
            </a:rPr>
            <a:t>Mid-</a:t>
          </a:r>
          <a:r>
            <a:rPr lang="en-US" sz="2000" dirty="0" err="1" smtClean="0">
              <a:solidFill>
                <a:srgbClr val="660033"/>
              </a:solidFill>
              <a:latin typeface="Arial Rounded MT Bold" pitchFamily="34" charset="0"/>
            </a:rPr>
            <a:t>sagittal</a:t>
          </a:r>
          <a:r>
            <a:rPr lang="en-US" sz="2000" dirty="0" smtClean="0">
              <a:solidFill>
                <a:srgbClr val="660033"/>
              </a:solidFill>
              <a:latin typeface="Arial Rounded MT Bold" pitchFamily="34" charset="0"/>
            </a:rPr>
            <a:t>-plane(MSP) is brought right  angle to the cassette.</a:t>
          </a:r>
          <a:endParaRPr lang="en-US" sz="2000" dirty="0">
            <a:solidFill>
              <a:srgbClr val="660033"/>
            </a:solidFill>
            <a:latin typeface="Arial Rounded MT Bold" pitchFamily="34" charset="0"/>
          </a:endParaRPr>
        </a:p>
      </dgm:t>
    </dgm:pt>
    <dgm:pt modelId="{EE64DC52-81AA-417E-BD1B-D6B787AB5564}" type="parTrans" cxnId="{E81552C0-7FCC-4B82-A737-B7CFDF6587E0}">
      <dgm:prSet/>
      <dgm:spPr/>
      <dgm:t>
        <a:bodyPr/>
        <a:lstStyle/>
        <a:p>
          <a:endParaRPr lang="en-US"/>
        </a:p>
      </dgm:t>
    </dgm:pt>
    <dgm:pt modelId="{6B3EE1B6-A731-4626-9DE5-322A6D658C10}" type="sibTrans" cxnId="{E81552C0-7FCC-4B82-A737-B7CFDF6587E0}">
      <dgm:prSet/>
      <dgm:spPr/>
      <dgm:t>
        <a:bodyPr/>
        <a:lstStyle/>
        <a:p>
          <a:endParaRPr lang="en-US"/>
        </a:p>
      </dgm:t>
    </dgm:pt>
    <dgm:pt modelId="{28D29AAE-72E4-4738-AEE9-9BBC5CAD799D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660033"/>
              </a:solidFill>
              <a:latin typeface="Arial Rounded MT Bold" pitchFamily="34" charset="0"/>
            </a:rPr>
            <a:t>Shoulders are bought  downward and forward, with the backs of the hand below the hips</a:t>
          </a:r>
          <a:endParaRPr lang="en-US" sz="2000" dirty="0">
            <a:solidFill>
              <a:srgbClr val="660033"/>
            </a:solidFill>
            <a:latin typeface="Arial Rounded MT Bold" pitchFamily="34" charset="0"/>
          </a:endParaRPr>
        </a:p>
      </dgm:t>
    </dgm:pt>
    <dgm:pt modelId="{57A36A34-246A-4E67-BB8D-E62E54DD1516}" type="parTrans" cxnId="{E33CB537-9583-411E-9B8B-5D98C93AA27A}">
      <dgm:prSet/>
      <dgm:spPr/>
      <dgm:t>
        <a:bodyPr/>
        <a:lstStyle/>
        <a:p>
          <a:endParaRPr lang="en-US"/>
        </a:p>
      </dgm:t>
    </dgm:pt>
    <dgm:pt modelId="{F452BD4E-F2C3-457C-B76E-46E4253B23E8}" type="sibTrans" cxnId="{E33CB537-9583-411E-9B8B-5D98C93AA27A}">
      <dgm:prSet/>
      <dgm:spPr/>
      <dgm:t>
        <a:bodyPr/>
        <a:lstStyle/>
        <a:p>
          <a:endParaRPr lang="en-US"/>
        </a:p>
      </dgm:t>
    </dgm:pt>
    <dgm:pt modelId="{05B58F5C-98CB-4C9B-88F1-03F9039E203A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660033"/>
              </a:solidFill>
              <a:latin typeface="Arial Rounded MT Bold" pitchFamily="34" charset="0"/>
            </a:rPr>
            <a:t>Cassette is  carefully placed under the patients chest.</a:t>
          </a:r>
          <a:endParaRPr lang="en-US" sz="2000" dirty="0">
            <a:solidFill>
              <a:srgbClr val="660033"/>
            </a:solidFill>
            <a:latin typeface="Arial Rounded MT Bold" pitchFamily="34" charset="0"/>
          </a:endParaRPr>
        </a:p>
      </dgm:t>
    </dgm:pt>
    <dgm:pt modelId="{CC222A69-FC39-49EF-868A-CECF971E116B}" type="parTrans" cxnId="{6996BB5E-9A42-46BB-91D4-A8916301A0AE}">
      <dgm:prSet/>
      <dgm:spPr/>
      <dgm:t>
        <a:bodyPr/>
        <a:lstStyle/>
        <a:p>
          <a:endParaRPr lang="en-US"/>
        </a:p>
      </dgm:t>
    </dgm:pt>
    <dgm:pt modelId="{47E5C7EE-B202-4B17-B4F9-F8DB8CD5E98E}" type="sibTrans" cxnId="{6996BB5E-9A42-46BB-91D4-A8916301A0AE}">
      <dgm:prSet/>
      <dgm:spPr/>
      <dgm:t>
        <a:bodyPr/>
        <a:lstStyle/>
        <a:p>
          <a:endParaRPr lang="en-US"/>
        </a:p>
      </dgm:t>
    </dgm:pt>
    <dgm:pt modelId="{67071AAC-C106-49F4-B01E-3B69EE94D5DA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660033"/>
              </a:solidFill>
              <a:latin typeface="Arial Rounded MT Bold" pitchFamily="34" charset="0"/>
            </a:rPr>
            <a:t>MSP is adjusted right angle to the middle cassette.</a:t>
          </a:r>
          <a:endParaRPr lang="en-US" sz="2000" dirty="0">
            <a:solidFill>
              <a:srgbClr val="660033"/>
            </a:solidFill>
            <a:latin typeface="Arial Rounded MT Bold" pitchFamily="34" charset="0"/>
          </a:endParaRPr>
        </a:p>
      </dgm:t>
    </dgm:pt>
    <dgm:pt modelId="{4DDE0698-25FE-49A1-875A-F2306A317A53}" type="parTrans" cxnId="{BC700654-ED90-429D-B456-6196A986553B}">
      <dgm:prSet/>
      <dgm:spPr/>
      <dgm:t>
        <a:bodyPr/>
        <a:lstStyle/>
        <a:p>
          <a:endParaRPr lang="en-US"/>
        </a:p>
      </dgm:t>
    </dgm:pt>
    <dgm:pt modelId="{A8EA07CB-28B3-4F2A-98FD-A30BFFBADBAB}" type="sibTrans" cxnId="{BC700654-ED90-429D-B456-6196A986553B}">
      <dgm:prSet/>
      <dgm:spPr/>
      <dgm:t>
        <a:bodyPr/>
        <a:lstStyle/>
        <a:p>
          <a:endParaRPr lang="en-US"/>
        </a:p>
      </dgm:t>
    </dgm:pt>
    <dgm:pt modelId="{1C03EC7B-1009-4A5A-9C6A-3C353463E293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2000" dirty="0">
            <a:solidFill>
              <a:srgbClr val="660033"/>
            </a:solidFill>
            <a:latin typeface="Arial Rounded MT Bold" pitchFamily="34" charset="0"/>
          </a:endParaRPr>
        </a:p>
      </dgm:t>
    </dgm:pt>
    <dgm:pt modelId="{677C98E3-4EDA-4644-87FB-D18EAB8E9661}" type="parTrans" cxnId="{6BB22F75-E594-462E-A3B5-07956032CAFE}">
      <dgm:prSet/>
      <dgm:spPr/>
      <dgm:t>
        <a:bodyPr/>
        <a:lstStyle/>
        <a:p>
          <a:endParaRPr lang="en-US"/>
        </a:p>
      </dgm:t>
    </dgm:pt>
    <dgm:pt modelId="{8F633363-AC6F-42A6-873A-385EBAA1C82D}" type="sibTrans" cxnId="{6BB22F75-E594-462E-A3B5-07956032CAFE}">
      <dgm:prSet/>
      <dgm:spPr/>
      <dgm:t>
        <a:bodyPr/>
        <a:lstStyle/>
        <a:p>
          <a:endParaRPr lang="en-US"/>
        </a:p>
      </dgm:t>
    </dgm:pt>
    <dgm:pt modelId="{AEFD016C-2AD0-49F3-8FB3-A6F102E47258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660033"/>
              </a:solidFill>
              <a:latin typeface="Arial Rounded MT Bold" pitchFamily="34" charset="0"/>
            </a:rPr>
            <a:t>Arms are rotated laterally ,head is supported on a pillow with the chin slightly raised</a:t>
          </a:r>
          <a:endParaRPr lang="en-US" sz="2000" dirty="0">
            <a:solidFill>
              <a:srgbClr val="660033"/>
            </a:solidFill>
            <a:latin typeface="Arial Rounded MT Bold" pitchFamily="34" charset="0"/>
          </a:endParaRPr>
        </a:p>
      </dgm:t>
    </dgm:pt>
    <dgm:pt modelId="{8F142002-CA59-4323-8287-1C2A85548A11}" type="parTrans" cxnId="{EDD9F29E-434A-4C37-930A-2BE8B10E1004}">
      <dgm:prSet/>
      <dgm:spPr/>
      <dgm:t>
        <a:bodyPr/>
        <a:lstStyle/>
        <a:p>
          <a:endParaRPr lang="en-US"/>
        </a:p>
      </dgm:t>
    </dgm:pt>
    <dgm:pt modelId="{6E062224-89FB-4134-A7FA-0D1D50FC34ED}" type="sibTrans" cxnId="{EDD9F29E-434A-4C37-930A-2BE8B10E1004}">
      <dgm:prSet/>
      <dgm:spPr/>
      <dgm:t>
        <a:bodyPr/>
        <a:lstStyle/>
        <a:p>
          <a:endParaRPr lang="en-US"/>
        </a:p>
      </dgm:t>
    </dgm:pt>
    <dgm:pt modelId="{22B4DC5F-79D5-4547-A0C0-554A103F93C2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660033"/>
              </a:solidFill>
              <a:latin typeface="Arial Rounded MT Bold" pitchFamily="34" charset="0"/>
            </a:rPr>
            <a:t>MSP is adjusted right angle to the midline of the cassette </a:t>
          </a:r>
          <a:endParaRPr lang="en-US" sz="2000" dirty="0">
            <a:solidFill>
              <a:srgbClr val="660033"/>
            </a:solidFill>
            <a:latin typeface="Arial Rounded MT Bold" pitchFamily="34" charset="0"/>
          </a:endParaRPr>
        </a:p>
      </dgm:t>
    </dgm:pt>
    <dgm:pt modelId="{FA9B7565-312D-4590-8FA4-F61CD4D4A453}" type="sibTrans" cxnId="{26B34CC2-B38F-4CB2-9307-F6D7EA22F719}">
      <dgm:prSet/>
      <dgm:spPr/>
      <dgm:t>
        <a:bodyPr/>
        <a:lstStyle/>
        <a:p>
          <a:endParaRPr lang="en-US"/>
        </a:p>
      </dgm:t>
    </dgm:pt>
    <dgm:pt modelId="{12F540EB-F4DC-4291-8376-70E8E39038A4}" type="parTrans" cxnId="{26B34CC2-B38F-4CB2-9307-F6D7EA22F719}">
      <dgm:prSet/>
      <dgm:spPr/>
      <dgm:t>
        <a:bodyPr/>
        <a:lstStyle/>
        <a:p>
          <a:endParaRPr lang="en-US"/>
        </a:p>
      </dgm:t>
    </dgm:pt>
    <dgm:pt modelId="{7C369C75-3857-47E5-9FDC-20AD97ED89E3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2000" dirty="0">
            <a:solidFill>
              <a:srgbClr val="660033"/>
            </a:solidFill>
            <a:latin typeface="Arial Rounded MT Bold" pitchFamily="34" charset="0"/>
          </a:endParaRPr>
        </a:p>
      </dgm:t>
    </dgm:pt>
    <dgm:pt modelId="{0BBB62A1-5ABD-4863-81F5-F2D3B4272DF6}" type="sibTrans" cxnId="{57B78023-E891-47DD-A459-32179CEB114B}">
      <dgm:prSet/>
      <dgm:spPr/>
    </dgm:pt>
    <dgm:pt modelId="{BDB333C4-2EE1-4173-9B40-FB3BDF51B410}" type="parTrans" cxnId="{57B78023-E891-47DD-A459-32179CEB114B}">
      <dgm:prSet/>
      <dgm:spPr/>
    </dgm:pt>
    <dgm:pt modelId="{0FBD508F-7A9A-4B4C-B8C1-2F9509017344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660033"/>
              </a:solidFill>
              <a:latin typeface="Arial Rounded MT Bold" pitchFamily="34" charset="0"/>
            </a:rPr>
            <a:t>Patient is supported in a semi recumbent position , facing the x ray tube.</a:t>
          </a:r>
          <a:endParaRPr lang="en-US" sz="2000" dirty="0">
            <a:solidFill>
              <a:srgbClr val="660033"/>
            </a:solidFill>
            <a:latin typeface="Arial Rounded MT Bold" pitchFamily="34" charset="0"/>
          </a:endParaRPr>
        </a:p>
      </dgm:t>
    </dgm:pt>
    <dgm:pt modelId="{AF59E326-7B14-44D1-A5EE-231F3FF0FCA2}" type="sibTrans" cxnId="{ADFFBB1E-A8D1-40F5-B382-534FD59738BF}">
      <dgm:prSet/>
      <dgm:spPr/>
      <dgm:t>
        <a:bodyPr/>
        <a:lstStyle/>
        <a:p>
          <a:endParaRPr lang="en-US"/>
        </a:p>
      </dgm:t>
    </dgm:pt>
    <dgm:pt modelId="{7A150C05-6FCD-4CEF-A5F7-0A5EDAB5173D}" type="parTrans" cxnId="{ADFFBB1E-A8D1-40F5-B382-534FD59738BF}">
      <dgm:prSet/>
      <dgm:spPr/>
      <dgm:t>
        <a:bodyPr/>
        <a:lstStyle/>
        <a:p>
          <a:endParaRPr lang="en-US"/>
        </a:p>
      </dgm:t>
    </dgm:pt>
    <dgm:pt modelId="{59AECA0E-5DA8-4BC3-95F4-B24BB3B1BB4B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2000" dirty="0">
            <a:solidFill>
              <a:srgbClr val="660033"/>
            </a:solidFill>
            <a:latin typeface="Arial Rounded MT Bold" pitchFamily="34" charset="0"/>
          </a:endParaRPr>
        </a:p>
      </dgm:t>
    </dgm:pt>
    <dgm:pt modelId="{10B9B408-68B2-4CBA-9B83-81BB1FB9D34F}" type="sibTrans" cxnId="{F44A9E22-4B26-4F94-AE10-186DA0DD014D}">
      <dgm:prSet/>
      <dgm:spPr/>
      <dgm:t>
        <a:bodyPr/>
        <a:lstStyle/>
        <a:p>
          <a:endParaRPr lang="en-US"/>
        </a:p>
      </dgm:t>
    </dgm:pt>
    <dgm:pt modelId="{9F4FCD5E-DBFE-4396-99DF-E02E935595D2}" type="parTrans" cxnId="{F44A9E22-4B26-4F94-AE10-186DA0DD014D}">
      <dgm:prSet/>
      <dgm:spPr/>
      <dgm:t>
        <a:bodyPr/>
        <a:lstStyle/>
        <a:p>
          <a:endParaRPr lang="en-US"/>
        </a:p>
      </dgm:t>
    </dgm:pt>
    <dgm:pt modelId="{661E88ED-B110-4102-B0B4-8E1F2A98D76D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2000" dirty="0">
            <a:solidFill>
              <a:srgbClr val="660033"/>
            </a:solidFill>
            <a:latin typeface="Arial Rounded MT Bold" pitchFamily="34" charset="0"/>
          </a:endParaRPr>
        </a:p>
      </dgm:t>
    </dgm:pt>
    <dgm:pt modelId="{AB60177B-6850-473B-AA5B-63A97CA5BB20}" type="parTrans" cxnId="{E8AD5FB4-1471-4988-B924-DF80543E4BB1}">
      <dgm:prSet/>
      <dgm:spPr/>
    </dgm:pt>
    <dgm:pt modelId="{D4BF22AE-CCC1-422C-AC04-3572FA8518D4}" type="sibTrans" cxnId="{E8AD5FB4-1471-4988-B924-DF80543E4BB1}">
      <dgm:prSet/>
      <dgm:spPr/>
    </dgm:pt>
    <dgm:pt modelId="{7310A4CF-C405-473C-9FC4-22C4142F299A}" type="pres">
      <dgm:prSet presAssocID="{52F36ADE-099F-441D-94C1-4A2725D28A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461EB-F802-4A72-B392-8CFC47842AD8}" type="pres">
      <dgm:prSet presAssocID="{F7E845DF-E5FB-4365-8939-E35D65E5C3CF}" presName="composite" presStyleCnt="0"/>
      <dgm:spPr/>
    </dgm:pt>
    <dgm:pt modelId="{A53FA98E-7144-40A8-849E-F1CB76CB5604}" type="pres">
      <dgm:prSet presAssocID="{F7E845DF-E5FB-4365-8939-E35D65E5C3C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EDB2D-2C94-4E2D-88B2-CFA205C50330}" type="pres">
      <dgm:prSet presAssocID="{F7E845DF-E5FB-4365-8939-E35D65E5C3CF}" presName="descendantText" presStyleLbl="alignAcc1" presStyleIdx="0" presStyleCnt="3" custScaleY="150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95330-2BD2-4E4B-848B-DF386CD6EEA6}" type="pres">
      <dgm:prSet presAssocID="{AEF4E09E-8E4F-4840-9526-B4B5E1ED70D9}" presName="sp" presStyleCnt="0"/>
      <dgm:spPr/>
    </dgm:pt>
    <dgm:pt modelId="{A3B8EB5D-3C7D-4937-9DE6-43C92CE91BB5}" type="pres">
      <dgm:prSet presAssocID="{7ED4BF8A-3C99-4019-9422-0A658AAF0E07}" presName="composite" presStyleCnt="0"/>
      <dgm:spPr/>
    </dgm:pt>
    <dgm:pt modelId="{023B9588-FB0A-4A43-9271-9BBC9F783972}" type="pres">
      <dgm:prSet presAssocID="{7ED4BF8A-3C99-4019-9422-0A658AAF0E0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BF2E4-B662-4832-940B-82344ADE9401}" type="pres">
      <dgm:prSet presAssocID="{7ED4BF8A-3C99-4019-9422-0A658AAF0E07}" presName="descendantText" presStyleLbl="alignAcc1" presStyleIdx="1" presStyleCnt="3" custScaleY="161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1D99A-30EA-49CD-BEFD-66F5526DC258}" type="pres">
      <dgm:prSet presAssocID="{D5AF814A-4926-483F-9C89-C44CF1237857}" presName="sp" presStyleCnt="0"/>
      <dgm:spPr/>
    </dgm:pt>
    <dgm:pt modelId="{00C0B992-4391-4255-A85D-97E0662891AE}" type="pres">
      <dgm:prSet presAssocID="{553239B4-3918-433C-AC37-94D764EF0BE7}" presName="composite" presStyleCnt="0"/>
      <dgm:spPr/>
    </dgm:pt>
    <dgm:pt modelId="{5E26B509-5C1B-4689-A0DB-9F6ABD54915B}" type="pres">
      <dgm:prSet presAssocID="{553239B4-3918-433C-AC37-94D764EF0BE7}" presName="parentText" presStyleLbl="alignNode1" presStyleIdx="2" presStyleCnt="3" custScaleX="1099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99CF-AC91-44F2-9360-36A379140BF5}" type="pres">
      <dgm:prSet presAssocID="{553239B4-3918-433C-AC37-94D764EF0BE7}" presName="descendantText" presStyleLbl="alignAcc1" presStyleIdx="2" presStyleCnt="3" custScaleY="144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AD5FB4-1471-4988-B924-DF80543E4BB1}" srcId="{F7E845DF-E5FB-4365-8939-E35D65E5C3CF}" destId="{661E88ED-B110-4102-B0B4-8E1F2A98D76D}" srcOrd="1" destOrd="0" parTransId="{AB60177B-6850-473B-AA5B-63A97CA5BB20}" sibTransId="{D4BF22AE-CCC1-422C-AC04-3572FA8518D4}"/>
    <dgm:cxn modelId="{BC700654-ED90-429D-B456-6196A986553B}" srcId="{553239B4-3918-433C-AC37-94D764EF0BE7}" destId="{67071AAC-C106-49F4-B01E-3B69EE94D5DA}" srcOrd="1" destOrd="0" parTransId="{4DDE0698-25FE-49A1-875A-F2306A317A53}" sibTransId="{A8EA07CB-28B3-4F2A-98FD-A30BFFBADBAB}"/>
    <dgm:cxn modelId="{F44A9E22-4B26-4F94-AE10-186DA0DD014D}" srcId="{7ED4BF8A-3C99-4019-9422-0A658AAF0E07}" destId="{59AECA0E-5DA8-4BC3-95F4-B24BB3B1BB4B}" srcOrd="0" destOrd="0" parTransId="{9F4FCD5E-DBFE-4396-99DF-E02E935595D2}" sibTransId="{10B9B408-68B2-4CBA-9B83-81BB1FB9D34F}"/>
    <dgm:cxn modelId="{3AA5FD60-CC89-448F-B406-9F30F1324BDA}" type="presOf" srcId="{52F36ADE-099F-441D-94C1-4A2725D28AE8}" destId="{7310A4CF-C405-473C-9FC4-22C4142F299A}" srcOrd="0" destOrd="0" presId="urn:microsoft.com/office/officeart/2005/8/layout/chevron2"/>
    <dgm:cxn modelId="{6BB22F75-E594-462E-A3B5-07956032CAFE}" srcId="{553239B4-3918-433C-AC37-94D764EF0BE7}" destId="{1C03EC7B-1009-4A5A-9C6A-3C353463E293}" srcOrd="3" destOrd="0" parTransId="{677C98E3-4EDA-4644-87FB-D18EAB8E9661}" sibTransId="{8F633363-AC6F-42A6-873A-385EBAA1C82D}"/>
    <dgm:cxn modelId="{521FA259-FAB6-4820-991F-988BA2230363}" type="presOf" srcId="{553239B4-3918-433C-AC37-94D764EF0BE7}" destId="{5E26B509-5C1B-4689-A0DB-9F6ABD54915B}" srcOrd="0" destOrd="0" presId="urn:microsoft.com/office/officeart/2005/8/layout/chevron2"/>
    <dgm:cxn modelId="{390C2E93-8F9B-440B-8B9A-D3EC09CFCD9F}" type="presOf" srcId="{67071AAC-C106-49F4-B01E-3B69EE94D5DA}" destId="{CA0D99CF-AC91-44F2-9360-36A379140BF5}" srcOrd="0" destOrd="1" presId="urn:microsoft.com/office/officeart/2005/8/layout/chevron2"/>
    <dgm:cxn modelId="{40BDD726-CF84-4068-A6F5-0E5868199D9A}" type="presOf" srcId="{28D29AAE-72E4-4738-AEE9-9BBC5CAD799D}" destId="{7F0EDB2D-2C94-4E2D-88B2-CFA205C50330}" srcOrd="0" destOrd="2" presId="urn:microsoft.com/office/officeart/2005/8/layout/chevron2"/>
    <dgm:cxn modelId="{362773D2-3302-44B7-A057-285FC7C329F4}" type="presOf" srcId="{DB8D57B2-EDBF-4DFE-8A3F-742E93B4569B}" destId="{7F0EDB2D-2C94-4E2D-88B2-CFA205C50330}" srcOrd="0" destOrd="0" presId="urn:microsoft.com/office/officeart/2005/8/layout/chevron2"/>
    <dgm:cxn modelId="{57B78023-E891-47DD-A459-32179CEB114B}" srcId="{7ED4BF8A-3C99-4019-9422-0A658AAF0E07}" destId="{7C369C75-3857-47E5-9FDC-20AD97ED89E3}" srcOrd="2" destOrd="0" parTransId="{BDB333C4-2EE1-4173-9B40-FB3BDF51B410}" sibTransId="{0BBB62A1-5ABD-4863-81F5-F2D3B4272DF6}"/>
    <dgm:cxn modelId="{9F9AA968-39D5-4F2E-820D-376649A5A4A7}" type="presOf" srcId="{22B4DC5F-79D5-4547-A0C0-554A103F93C2}" destId="{DA8BF2E4-B662-4832-940B-82344ADE9401}" srcOrd="0" destOrd="3" presId="urn:microsoft.com/office/officeart/2005/8/layout/chevron2"/>
    <dgm:cxn modelId="{E33CB537-9583-411E-9B8B-5D98C93AA27A}" srcId="{F7E845DF-E5FB-4365-8939-E35D65E5C3CF}" destId="{28D29AAE-72E4-4738-AEE9-9BBC5CAD799D}" srcOrd="2" destOrd="0" parTransId="{57A36A34-246A-4E67-BB8D-E62E54DD1516}" sibTransId="{F452BD4E-F2C3-457C-B76E-46E4253B23E8}"/>
    <dgm:cxn modelId="{E81552C0-7FCC-4B82-A737-B7CFDF6587E0}" srcId="{F7E845DF-E5FB-4365-8939-E35D65E5C3CF}" destId="{DB8D57B2-EDBF-4DFE-8A3F-742E93B4569B}" srcOrd="0" destOrd="0" parTransId="{EE64DC52-81AA-417E-BD1B-D6B787AB5564}" sibTransId="{6B3EE1B6-A731-4626-9DE5-322A6D658C10}"/>
    <dgm:cxn modelId="{385F130A-B4A4-40F4-BCB6-636FC065ADCA}" srcId="{52F36ADE-099F-441D-94C1-4A2725D28AE8}" destId="{F7E845DF-E5FB-4365-8939-E35D65E5C3CF}" srcOrd="0" destOrd="0" parTransId="{8A3EAD7C-2AD4-4B33-B608-81AC9842D9E2}" sibTransId="{AEF4E09E-8E4F-4840-9526-B4B5E1ED70D9}"/>
    <dgm:cxn modelId="{C88D0EFA-9EA4-4702-8819-907DB9CCFE9D}" type="presOf" srcId="{0FBD508F-7A9A-4B4C-B8C1-2F9509017344}" destId="{DA8BF2E4-B662-4832-940B-82344ADE9401}" srcOrd="0" destOrd="1" presId="urn:microsoft.com/office/officeart/2005/8/layout/chevron2"/>
    <dgm:cxn modelId="{37F2FEC7-0ACC-4F89-9B24-FC351872D285}" srcId="{52F36ADE-099F-441D-94C1-4A2725D28AE8}" destId="{553239B4-3918-433C-AC37-94D764EF0BE7}" srcOrd="2" destOrd="0" parTransId="{90B588F0-7161-47DC-8C7C-1C6433EC0726}" sibTransId="{DAA3F1B2-9D9C-470A-B4D4-896BD3BFB4F6}"/>
    <dgm:cxn modelId="{592F5162-FAA7-4CE1-BA20-FA4C57167A38}" type="presOf" srcId="{661E88ED-B110-4102-B0B4-8E1F2A98D76D}" destId="{7F0EDB2D-2C94-4E2D-88B2-CFA205C50330}" srcOrd="0" destOrd="1" presId="urn:microsoft.com/office/officeart/2005/8/layout/chevron2"/>
    <dgm:cxn modelId="{E34E8202-B3B1-41C9-A336-EBA9EAD0CF58}" type="presOf" srcId="{59AECA0E-5DA8-4BC3-95F4-B24BB3B1BB4B}" destId="{DA8BF2E4-B662-4832-940B-82344ADE9401}" srcOrd="0" destOrd="0" presId="urn:microsoft.com/office/officeart/2005/8/layout/chevron2"/>
    <dgm:cxn modelId="{6481373F-6210-4BF2-9D5D-0BAFB5B84D22}" type="presOf" srcId="{7C369C75-3857-47E5-9FDC-20AD97ED89E3}" destId="{DA8BF2E4-B662-4832-940B-82344ADE9401}" srcOrd="0" destOrd="2" presId="urn:microsoft.com/office/officeart/2005/8/layout/chevron2"/>
    <dgm:cxn modelId="{3B2A95EF-30CB-470E-9926-669C23996D86}" type="presOf" srcId="{F7E845DF-E5FB-4365-8939-E35D65E5C3CF}" destId="{A53FA98E-7144-40A8-849E-F1CB76CB5604}" srcOrd="0" destOrd="0" presId="urn:microsoft.com/office/officeart/2005/8/layout/chevron2"/>
    <dgm:cxn modelId="{EDD9F29E-434A-4C37-930A-2BE8B10E1004}" srcId="{553239B4-3918-433C-AC37-94D764EF0BE7}" destId="{AEFD016C-2AD0-49F3-8FB3-A6F102E47258}" srcOrd="2" destOrd="0" parTransId="{8F142002-CA59-4323-8287-1C2A85548A11}" sibTransId="{6E062224-89FB-4134-A7FA-0D1D50FC34ED}"/>
    <dgm:cxn modelId="{26B34CC2-B38F-4CB2-9307-F6D7EA22F719}" srcId="{7ED4BF8A-3C99-4019-9422-0A658AAF0E07}" destId="{22B4DC5F-79D5-4547-A0C0-554A103F93C2}" srcOrd="3" destOrd="0" parTransId="{12F540EB-F4DC-4291-8376-70E8E39038A4}" sibTransId="{FA9B7565-312D-4590-8FA4-F61CD4D4A453}"/>
    <dgm:cxn modelId="{6996BB5E-9A42-46BB-91D4-A8916301A0AE}" srcId="{553239B4-3918-433C-AC37-94D764EF0BE7}" destId="{05B58F5C-98CB-4C9B-88F1-03F9039E203A}" srcOrd="0" destOrd="0" parTransId="{CC222A69-FC39-49EF-868A-CECF971E116B}" sibTransId="{47E5C7EE-B202-4B17-B4F9-F8DB8CD5E98E}"/>
    <dgm:cxn modelId="{DE8D7265-46FC-438B-8784-84A29AD8AB2C}" type="presOf" srcId="{05B58F5C-98CB-4C9B-88F1-03F9039E203A}" destId="{CA0D99CF-AC91-44F2-9360-36A379140BF5}" srcOrd="0" destOrd="0" presId="urn:microsoft.com/office/officeart/2005/8/layout/chevron2"/>
    <dgm:cxn modelId="{ADFFBB1E-A8D1-40F5-B382-534FD59738BF}" srcId="{7ED4BF8A-3C99-4019-9422-0A658AAF0E07}" destId="{0FBD508F-7A9A-4B4C-B8C1-2F9509017344}" srcOrd="1" destOrd="0" parTransId="{7A150C05-6FCD-4CEF-A5F7-0A5EDAB5173D}" sibTransId="{AF59E326-7B14-44D1-A5EE-231F3FF0FCA2}"/>
    <dgm:cxn modelId="{4CFD03B6-26A9-4E45-9738-2AE8D1A3D97C}" type="presOf" srcId="{1C03EC7B-1009-4A5A-9C6A-3C353463E293}" destId="{CA0D99CF-AC91-44F2-9360-36A379140BF5}" srcOrd="0" destOrd="3" presId="urn:microsoft.com/office/officeart/2005/8/layout/chevron2"/>
    <dgm:cxn modelId="{BF77A527-AA8B-44EC-9E39-ED9D5FD7310A}" srcId="{52F36ADE-099F-441D-94C1-4A2725D28AE8}" destId="{7ED4BF8A-3C99-4019-9422-0A658AAF0E07}" srcOrd="1" destOrd="0" parTransId="{7C148FDC-A96E-4CF0-9C82-565D76E426CD}" sibTransId="{D5AF814A-4926-483F-9C89-C44CF1237857}"/>
    <dgm:cxn modelId="{65A663BA-2C65-42EA-99C5-BC1B4AD906B3}" type="presOf" srcId="{AEFD016C-2AD0-49F3-8FB3-A6F102E47258}" destId="{CA0D99CF-AC91-44F2-9360-36A379140BF5}" srcOrd="0" destOrd="2" presId="urn:microsoft.com/office/officeart/2005/8/layout/chevron2"/>
    <dgm:cxn modelId="{830DCA24-A4B6-44A6-9CC9-4FBEE1D9A1D2}" type="presOf" srcId="{7ED4BF8A-3C99-4019-9422-0A658AAF0E07}" destId="{023B9588-FB0A-4A43-9271-9BBC9F783972}" srcOrd="0" destOrd="0" presId="urn:microsoft.com/office/officeart/2005/8/layout/chevron2"/>
    <dgm:cxn modelId="{14E9F0AE-1F13-4DCE-A30F-571D2A0CEF3C}" type="presParOf" srcId="{7310A4CF-C405-473C-9FC4-22C4142F299A}" destId="{745461EB-F802-4A72-B392-8CFC47842AD8}" srcOrd="0" destOrd="0" presId="urn:microsoft.com/office/officeart/2005/8/layout/chevron2"/>
    <dgm:cxn modelId="{3291F1C7-38D2-4A66-AE73-91D08EBB9F25}" type="presParOf" srcId="{745461EB-F802-4A72-B392-8CFC47842AD8}" destId="{A53FA98E-7144-40A8-849E-F1CB76CB5604}" srcOrd="0" destOrd="0" presId="urn:microsoft.com/office/officeart/2005/8/layout/chevron2"/>
    <dgm:cxn modelId="{737CDD9B-F335-463D-A23D-2F013C4F79BF}" type="presParOf" srcId="{745461EB-F802-4A72-B392-8CFC47842AD8}" destId="{7F0EDB2D-2C94-4E2D-88B2-CFA205C50330}" srcOrd="1" destOrd="0" presId="urn:microsoft.com/office/officeart/2005/8/layout/chevron2"/>
    <dgm:cxn modelId="{C558316B-2287-42C3-B6FC-D4307CFC3045}" type="presParOf" srcId="{7310A4CF-C405-473C-9FC4-22C4142F299A}" destId="{0B895330-2BD2-4E4B-848B-DF386CD6EEA6}" srcOrd="1" destOrd="0" presId="urn:microsoft.com/office/officeart/2005/8/layout/chevron2"/>
    <dgm:cxn modelId="{4D8D2E59-26B3-4211-AA27-D68B58C8760C}" type="presParOf" srcId="{7310A4CF-C405-473C-9FC4-22C4142F299A}" destId="{A3B8EB5D-3C7D-4937-9DE6-43C92CE91BB5}" srcOrd="2" destOrd="0" presId="urn:microsoft.com/office/officeart/2005/8/layout/chevron2"/>
    <dgm:cxn modelId="{2588ADC8-C1F1-4C2F-B758-065262EF5DA3}" type="presParOf" srcId="{A3B8EB5D-3C7D-4937-9DE6-43C92CE91BB5}" destId="{023B9588-FB0A-4A43-9271-9BBC9F783972}" srcOrd="0" destOrd="0" presId="urn:microsoft.com/office/officeart/2005/8/layout/chevron2"/>
    <dgm:cxn modelId="{54F4BE6A-8255-4BB9-957A-3A4C4458A2BB}" type="presParOf" srcId="{A3B8EB5D-3C7D-4937-9DE6-43C92CE91BB5}" destId="{DA8BF2E4-B662-4832-940B-82344ADE9401}" srcOrd="1" destOrd="0" presId="urn:microsoft.com/office/officeart/2005/8/layout/chevron2"/>
    <dgm:cxn modelId="{5F74E146-45E6-411D-B053-42B068971848}" type="presParOf" srcId="{7310A4CF-C405-473C-9FC4-22C4142F299A}" destId="{D961D99A-30EA-49CD-BEFD-66F5526DC258}" srcOrd="3" destOrd="0" presId="urn:microsoft.com/office/officeart/2005/8/layout/chevron2"/>
    <dgm:cxn modelId="{FAEE16F5-7A93-43E9-AFF7-95071F31D536}" type="presParOf" srcId="{7310A4CF-C405-473C-9FC4-22C4142F299A}" destId="{00C0B992-4391-4255-A85D-97E0662891AE}" srcOrd="4" destOrd="0" presId="urn:microsoft.com/office/officeart/2005/8/layout/chevron2"/>
    <dgm:cxn modelId="{6DDD0AC7-488F-4FBA-AE3D-5DC545CF23CB}" type="presParOf" srcId="{00C0B992-4391-4255-A85D-97E0662891AE}" destId="{5E26B509-5C1B-4689-A0DB-9F6ABD54915B}" srcOrd="0" destOrd="0" presId="urn:microsoft.com/office/officeart/2005/8/layout/chevron2"/>
    <dgm:cxn modelId="{2492B604-DBF9-44F3-8680-C2973A23589A}" type="presParOf" srcId="{00C0B992-4391-4255-A85D-97E0662891AE}" destId="{CA0D99CF-AC91-44F2-9360-36A379140BF5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934C18-7BEE-4209-B21D-9412CED38CC8}" type="doc">
      <dgm:prSet loTypeId="urn:microsoft.com/office/officeart/2005/8/layout/vList5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40126F-6D38-48D8-8030-64B432E25AF6}">
      <dgm:prSet phldrT="[Text]" custT="1"/>
      <dgm:spPr/>
      <dgm:t>
        <a:bodyPr/>
        <a:lstStyle/>
        <a:p>
          <a:r>
            <a:rPr lang="en-US" sz="2400" dirty="0" smtClean="0">
              <a:latin typeface="Aharoni" pitchFamily="2" charset="-79"/>
              <a:cs typeface="Aharoni" pitchFamily="2" charset="-79"/>
            </a:rPr>
            <a:t>ERECT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7B273944-BACF-41A2-BB5D-E554A62764B2}" type="parTrans" cxnId="{3956A293-35D5-4591-A512-F3CED0DA2637}">
      <dgm:prSet/>
      <dgm:spPr/>
      <dgm:t>
        <a:bodyPr/>
        <a:lstStyle/>
        <a:p>
          <a:endParaRPr lang="en-US"/>
        </a:p>
      </dgm:t>
    </dgm:pt>
    <dgm:pt modelId="{716D3EC2-2462-425F-82A2-AFA9D153B4C1}" type="sibTrans" cxnId="{3956A293-35D5-4591-A512-F3CED0DA2637}">
      <dgm:prSet/>
      <dgm:spPr/>
      <dgm:t>
        <a:bodyPr/>
        <a:lstStyle/>
        <a:p>
          <a:endParaRPr lang="en-US"/>
        </a:p>
      </dgm:t>
    </dgm:pt>
    <dgm:pt modelId="{15C6F1E3-60AC-4F8C-8E56-B10D03AA1595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Arial Rounded MT Bold" pitchFamily="34" charset="0"/>
            </a:rPr>
            <a:t>Horizontal ray is right angled to the cassette and towards the </a:t>
          </a:r>
          <a:r>
            <a:rPr lang="en-US" sz="2400" dirty="0" err="1" smtClean="0">
              <a:solidFill>
                <a:srgbClr val="FF0000"/>
              </a:solidFill>
              <a:latin typeface="Arial Rounded MT Bold" pitchFamily="34" charset="0"/>
            </a:rPr>
            <a:t>sternal</a:t>
          </a:r>
          <a:r>
            <a:rPr lang="en-US" sz="2400" dirty="0" smtClean="0">
              <a:solidFill>
                <a:srgbClr val="FF0000"/>
              </a:solidFill>
              <a:latin typeface="Arial Rounded MT Bold" pitchFamily="34" charset="0"/>
            </a:rPr>
            <a:t> notch</a:t>
          </a:r>
          <a:endParaRPr lang="en-US" sz="2400" dirty="0">
            <a:solidFill>
              <a:srgbClr val="FF0000"/>
            </a:solidFill>
            <a:latin typeface="Arial Rounded MT Bold" pitchFamily="34" charset="0"/>
          </a:endParaRPr>
        </a:p>
      </dgm:t>
    </dgm:pt>
    <dgm:pt modelId="{348A0058-050B-48DD-8209-BA35EEB956A0}" type="parTrans" cxnId="{837F33C4-85A8-4D44-9C7D-465D5B36085A}">
      <dgm:prSet/>
      <dgm:spPr/>
      <dgm:t>
        <a:bodyPr/>
        <a:lstStyle/>
        <a:p>
          <a:endParaRPr lang="en-US"/>
        </a:p>
      </dgm:t>
    </dgm:pt>
    <dgm:pt modelId="{75944BFE-E53F-4C8B-A2A2-637D04D3ABD0}" type="sibTrans" cxnId="{837F33C4-85A8-4D44-9C7D-465D5B36085A}">
      <dgm:prSet/>
      <dgm:spPr/>
      <dgm:t>
        <a:bodyPr/>
        <a:lstStyle/>
        <a:p>
          <a:endParaRPr lang="en-US"/>
        </a:p>
      </dgm:t>
    </dgm:pt>
    <dgm:pt modelId="{98D99119-EB7F-401D-B0C7-3B6067F97F66}">
      <dgm:prSet phldrT="[Text]" custT="1"/>
      <dgm:spPr/>
      <dgm:t>
        <a:bodyPr/>
        <a:lstStyle/>
        <a:p>
          <a:r>
            <a:rPr lang="en-US" sz="2400" smtClean="0">
              <a:latin typeface="Aharoni" pitchFamily="2" charset="-79"/>
              <a:cs typeface="Aharoni" pitchFamily="2" charset="-79"/>
            </a:rPr>
            <a:t>SEMI ERECT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4E6EFE91-959C-4C15-AB5B-15F75FBA2FC4}" type="parTrans" cxnId="{F9B499B7-F71A-4A2D-805F-6B5C548F498E}">
      <dgm:prSet/>
      <dgm:spPr/>
      <dgm:t>
        <a:bodyPr/>
        <a:lstStyle/>
        <a:p>
          <a:endParaRPr lang="en-US"/>
        </a:p>
      </dgm:t>
    </dgm:pt>
    <dgm:pt modelId="{13DE4B04-4193-4071-917E-5730A60E64A6}" type="sibTrans" cxnId="{F9B499B7-F71A-4A2D-805F-6B5C548F498E}">
      <dgm:prSet/>
      <dgm:spPr/>
      <dgm:t>
        <a:bodyPr/>
        <a:lstStyle/>
        <a:p>
          <a:endParaRPr lang="en-US"/>
        </a:p>
      </dgm:t>
    </dgm:pt>
    <dgm:pt modelId="{F4BA1074-5FCF-4A6F-8569-AED0BB4E5104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Arial Rounded MT Bold" pitchFamily="34" charset="0"/>
            </a:rPr>
            <a:t>CR is directed  right angle to the cassette and towards the </a:t>
          </a:r>
          <a:r>
            <a:rPr lang="en-US" sz="2400" dirty="0" err="1" smtClean="0">
              <a:solidFill>
                <a:srgbClr val="FF0000"/>
              </a:solidFill>
              <a:latin typeface="Arial Rounded MT Bold" pitchFamily="34" charset="0"/>
            </a:rPr>
            <a:t>sternal</a:t>
          </a:r>
          <a:r>
            <a:rPr lang="en-US" sz="2400" dirty="0" smtClean="0">
              <a:solidFill>
                <a:srgbClr val="FF0000"/>
              </a:solidFill>
              <a:latin typeface="Arial Rounded MT Bold" pitchFamily="34" charset="0"/>
            </a:rPr>
            <a:t> notch.</a:t>
          </a:r>
          <a:endParaRPr lang="en-US" sz="2400" dirty="0">
            <a:solidFill>
              <a:srgbClr val="FF0000"/>
            </a:solidFill>
            <a:latin typeface="Arial Rounded MT Bold" pitchFamily="34" charset="0"/>
          </a:endParaRPr>
        </a:p>
      </dgm:t>
    </dgm:pt>
    <dgm:pt modelId="{50E8CD71-3519-4CDC-809E-A5ED1175FE4A}" type="parTrans" cxnId="{E09A9FC8-372E-4DC5-B6FC-6C5FA5688468}">
      <dgm:prSet/>
      <dgm:spPr/>
      <dgm:t>
        <a:bodyPr/>
        <a:lstStyle/>
        <a:p>
          <a:endParaRPr lang="en-US"/>
        </a:p>
      </dgm:t>
    </dgm:pt>
    <dgm:pt modelId="{E9BF4AE9-1DB9-4294-A304-A60B3DBD5EA4}" type="sibTrans" cxnId="{E09A9FC8-372E-4DC5-B6FC-6C5FA5688468}">
      <dgm:prSet/>
      <dgm:spPr/>
      <dgm:t>
        <a:bodyPr/>
        <a:lstStyle/>
        <a:p>
          <a:endParaRPr lang="en-US"/>
        </a:p>
      </dgm:t>
    </dgm:pt>
    <dgm:pt modelId="{1CDC0022-88A1-4787-8853-9D849871044E}">
      <dgm:prSet phldrT="[Text]" custT="1"/>
      <dgm:spPr/>
      <dgm:t>
        <a:bodyPr/>
        <a:lstStyle/>
        <a:p>
          <a:r>
            <a:rPr lang="en-US" sz="2400" smtClean="0">
              <a:latin typeface="Aharoni" pitchFamily="2" charset="-79"/>
              <a:cs typeface="Aharoni" pitchFamily="2" charset="-79"/>
            </a:rPr>
            <a:t>SUPINE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D8162CBA-8AEA-409B-88B6-DDE02F1CDC00}" type="parTrans" cxnId="{BEB45869-27DD-48C5-97AE-2A67D698025A}">
      <dgm:prSet/>
      <dgm:spPr/>
      <dgm:t>
        <a:bodyPr/>
        <a:lstStyle/>
        <a:p>
          <a:endParaRPr lang="en-US"/>
        </a:p>
      </dgm:t>
    </dgm:pt>
    <dgm:pt modelId="{FC90B3F2-A5CC-4F6B-85B1-F6B5012FF7B4}" type="sibTrans" cxnId="{BEB45869-27DD-48C5-97AE-2A67D698025A}">
      <dgm:prSet/>
      <dgm:spPr/>
      <dgm:t>
        <a:bodyPr/>
        <a:lstStyle/>
        <a:p>
          <a:endParaRPr lang="en-US"/>
        </a:p>
      </dgm:t>
    </dgm:pt>
    <dgm:pt modelId="{FD32BD3B-6B4F-4C75-A0E6-5FD3764ED64C}">
      <dgm:prSet phldrT="[Text]" custT="1"/>
      <dgm:spPr/>
      <dgm:t>
        <a:bodyPr/>
        <a:lstStyle/>
        <a:p>
          <a:endParaRPr lang="en-US" sz="2400" dirty="0">
            <a:latin typeface="Arial Rounded MT Bold" pitchFamily="34" charset="0"/>
          </a:endParaRPr>
        </a:p>
      </dgm:t>
    </dgm:pt>
    <dgm:pt modelId="{9D6B7408-F873-44C5-A6A6-16AE1C31248E}" type="parTrans" cxnId="{0F432744-5423-48E8-90AF-247446CC882B}">
      <dgm:prSet/>
      <dgm:spPr/>
      <dgm:t>
        <a:bodyPr/>
        <a:lstStyle/>
        <a:p>
          <a:endParaRPr lang="en-US"/>
        </a:p>
      </dgm:t>
    </dgm:pt>
    <dgm:pt modelId="{890B91D2-9E8C-482F-AE69-69105333A423}" type="sibTrans" cxnId="{0F432744-5423-48E8-90AF-247446CC882B}">
      <dgm:prSet/>
      <dgm:spPr/>
      <dgm:t>
        <a:bodyPr/>
        <a:lstStyle/>
        <a:p>
          <a:endParaRPr lang="en-US"/>
        </a:p>
      </dgm:t>
    </dgm:pt>
    <dgm:pt modelId="{45C98BA6-F659-4D71-A79C-E4CD66E72475}">
      <dgm:prSet phldrT="[Text]" phldr="1" custT="1"/>
      <dgm:spPr/>
      <dgm:t>
        <a:bodyPr/>
        <a:lstStyle/>
        <a:p>
          <a:endParaRPr lang="en-US" sz="2400" dirty="0">
            <a:solidFill>
              <a:srgbClr val="FF0000"/>
            </a:solidFill>
            <a:latin typeface="Arial Rounded MT Bold" pitchFamily="34" charset="0"/>
          </a:endParaRPr>
        </a:p>
      </dgm:t>
    </dgm:pt>
    <dgm:pt modelId="{49C25AF1-B617-471A-AB50-9CBEA4C9395F}" type="parTrans" cxnId="{F145F7B6-D40D-454F-9C37-8D38FBAC4D2B}">
      <dgm:prSet/>
      <dgm:spPr/>
      <dgm:t>
        <a:bodyPr/>
        <a:lstStyle/>
        <a:p>
          <a:endParaRPr lang="en-US"/>
        </a:p>
      </dgm:t>
    </dgm:pt>
    <dgm:pt modelId="{BDABF3B3-2DF7-4AD1-8B49-B612F383FA08}" type="sibTrans" cxnId="{F145F7B6-D40D-454F-9C37-8D38FBAC4D2B}">
      <dgm:prSet/>
      <dgm:spPr/>
      <dgm:t>
        <a:bodyPr/>
        <a:lstStyle/>
        <a:p>
          <a:endParaRPr lang="en-US"/>
        </a:p>
      </dgm:t>
    </dgm:pt>
    <dgm:pt modelId="{3232A491-C26C-4AD0-AC8C-95301173BA30}">
      <dgm:prSet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Arial Rounded MT Bold" pitchFamily="34" charset="0"/>
            </a:rPr>
            <a:t>CR is directed  right angle to the cassette and towards the </a:t>
          </a:r>
          <a:r>
            <a:rPr lang="en-US" sz="2400" dirty="0" err="1" smtClean="0">
              <a:solidFill>
                <a:srgbClr val="FF0000"/>
              </a:solidFill>
              <a:latin typeface="Arial Rounded MT Bold" pitchFamily="34" charset="0"/>
            </a:rPr>
            <a:t>sternal</a:t>
          </a:r>
          <a:r>
            <a:rPr lang="en-US" sz="2400" dirty="0" smtClean="0">
              <a:solidFill>
                <a:srgbClr val="FF0000"/>
              </a:solidFill>
              <a:latin typeface="Arial Rounded MT Bold" pitchFamily="34" charset="0"/>
            </a:rPr>
            <a:t> notch.</a:t>
          </a:r>
          <a:endParaRPr lang="en-US" sz="2400" dirty="0">
            <a:solidFill>
              <a:srgbClr val="FF0000"/>
            </a:solidFill>
            <a:latin typeface="Arial Rounded MT Bold" pitchFamily="34" charset="0"/>
          </a:endParaRPr>
        </a:p>
      </dgm:t>
    </dgm:pt>
    <dgm:pt modelId="{57B743B1-9C65-409B-A841-B16AE4B4D9F9}" type="parTrans" cxnId="{D5D494E3-00EF-440A-B606-0CF855F286AD}">
      <dgm:prSet/>
      <dgm:spPr/>
      <dgm:t>
        <a:bodyPr/>
        <a:lstStyle/>
        <a:p>
          <a:endParaRPr lang="en-US"/>
        </a:p>
      </dgm:t>
    </dgm:pt>
    <dgm:pt modelId="{78BB8E6F-B7FD-4C0C-9A81-805782F8FD51}" type="sibTrans" cxnId="{D5D494E3-00EF-440A-B606-0CF855F286AD}">
      <dgm:prSet/>
      <dgm:spPr/>
      <dgm:t>
        <a:bodyPr/>
        <a:lstStyle/>
        <a:p>
          <a:endParaRPr lang="en-US"/>
        </a:p>
      </dgm:t>
    </dgm:pt>
    <dgm:pt modelId="{1332C1BA-E984-4246-AF9B-864AAE4D9694}" type="pres">
      <dgm:prSet presAssocID="{E8934C18-7BEE-4209-B21D-9412CED38C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214D8-54CA-4431-BF8C-5680D2CAC477}" type="pres">
      <dgm:prSet presAssocID="{DD40126F-6D38-48D8-8030-64B432E25AF6}" presName="linNode" presStyleCnt="0"/>
      <dgm:spPr/>
    </dgm:pt>
    <dgm:pt modelId="{8FDB37DF-7AAC-46AA-84E1-AA7BA28E607B}" type="pres">
      <dgm:prSet presAssocID="{DD40126F-6D38-48D8-8030-64B432E25AF6}" presName="parentText" presStyleLbl="node1" presStyleIdx="0" presStyleCnt="3" custScaleX="59465" custScaleY="573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F8830-7A39-4CBC-A93D-7E5302669FB1}" type="pres">
      <dgm:prSet presAssocID="{DD40126F-6D38-48D8-8030-64B432E25AF6}" presName="descendantText" presStyleLbl="alignAccFollowNode1" presStyleIdx="0" presStyleCnt="3" custScaleX="137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0EDC9-B7B5-4443-BB6A-1EEA886588B4}" type="pres">
      <dgm:prSet presAssocID="{716D3EC2-2462-425F-82A2-AFA9D153B4C1}" presName="sp" presStyleCnt="0"/>
      <dgm:spPr/>
    </dgm:pt>
    <dgm:pt modelId="{3A7FBF4C-4E6F-43F2-886F-5EF6DF1A526B}" type="pres">
      <dgm:prSet presAssocID="{98D99119-EB7F-401D-B0C7-3B6067F97F66}" presName="linNode" presStyleCnt="0"/>
      <dgm:spPr/>
    </dgm:pt>
    <dgm:pt modelId="{A7A29AE9-3347-45BC-A110-06CF2FF5F63C}" type="pres">
      <dgm:prSet presAssocID="{98D99119-EB7F-401D-B0C7-3B6067F97F66}" presName="parentText" presStyleLbl="node1" presStyleIdx="1" presStyleCnt="3" custScaleX="59465" custScaleY="590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55BA3-F2DD-4B0E-A41E-24EB3B4C6887}" type="pres">
      <dgm:prSet presAssocID="{98D99119-EB7F-401D-B0C7-3B6067F97F66}" presName="descendantText" presStyleLbl="alignAccFollowNode1" presStyleIdx="1" presStyleCnt="3" custScaleX="131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3D0BC-3811-4327-B097-3307DA696A24}" type="pres">
      <dgm:prSet presAssocID="{13DE4B04-4193-4071-917E-5730A60E64A6}" presName="sp" presStyleCnt="0"/>
      <dgm:spPr/>
    </dgm:pt>
    <dgm:pt modelId="{A4D78019-AC62-4D06-8151-BD8D440BA91B}" type="pres">
      <dgm:prSet presAssocID="{1CDC0022-88A1-4787-8853-9D849871044E}" presName="linNode" presStyleCnt="0"/>
      <dgm:spPr/>
    </dgm:pt>
    <dgm:pt modelId="{C8A07069-F715-49C1-A059-465A20B14FA1}" type="pres">
      <dgm:prSet presAssocID="{1CDC0022-88A1-4787-8853-9D849871044E}" presName="parentText" presStyleLbl="node1" presStyleIdx="2" presStyleCnt="3" custScaleX="64609" custScaleY="554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03FED-8775-4603-A9C4-C2F658D1AD81}" type="pres">
      <dgm:prSet presAssocID="{1CDC0022-88A1-4787-8853-9D849871044E}" presName="descendantText" presStyleLbl="alignAccFollowNode1" presStyleIdx="2" presStyleCnt="3" custScaleX="149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DCA00-7DCC-4442-A96C-6EC39219CE0A}" type="presOf" srcId="{DD40126F-6D38-48D8-8030-64B432E25AF6}" destId="{8FDB37DF-7AAC-46AA-84E1-AA7BA28E607B}" srcOrd="0" destOrd="0" presId="urn:microsoft.com/office/officeart/2005/8/layout/vList5"/>
    <dgm:cxn modelId="{75757ED7-057E-40ED-A8AA-F7C7FECE0252}" type="presOf" srcId="{45C98BA6-F659-4D71-A79C-E4CD66E72475}" destId="{6EA03FED-8775-4603-A9C4-C2F658D1AD81}" srcOrd="0" destOrd="2" presId="urn:microsoft.com/office/officeart/2005/8/layout/vList5"/>
    <dgm:cxn modelId="{F145F7B6-D40D-454F-9C37-8D38FBAC4D2B}" srcId="{1CDC0022-88A1-4787-8853-9D849871044E}" destId="{45C98BA6-F659-4D71-A79C-E4CD66E72475}" srcOrd="2" destOrd="0" parTransId="{49C25AF1-B617-471A-AB50-9CBEA4C9395F}" sibTransId="{BDABF3B3-2DF7-4AD1-8B49-B612F383FA08}"/>
    <dgm:cxn modelId="{2708675A-09A6-480D-8886-380431B79F6C}" type="presOf" srcId="{3232A491-C26C-4AD0-AC8C-95301173BA30}" destId="{6EA03FED-8775-4603-A9C4-C2F658D1AD81}" srcOrd="0" destOrd="1" presId="urn:microsoft.com/office/officeart/2005/8/layout/vList5"/>
    <dgm:cxn modelId="{3956A293-35D5-4591-A512-F3CED0DA2637}" srcId="{E8934C18-7BEE-4209-B21D-9412CED38CC8}" destId="{DD40126F-6D38-48D8-8030-64B432E25AF6}" srcOrd="0" destOrd="0" parTransId="{7B273944-BACF-41A2-BB5D-E554A62764B2}" sibTransId="{716D3EC2-2462-425F-82A2-AFA9D153B4C1}"/>
    <dgm:cxn modelId="{837F33C4-85A8-4D44-9C7D-465D5B36085A}" srcId="{DD40126F-6D38-48D8-8030-64B432E25AF6}" destId="{15C6F1E3-60AC-4F8C-8E56-B10D03AA1595}" srcOrd="0" destOrd="0" parTransId="{348A0058-050B-48DD-8209-BA35EEB956A0}" sibTransId="{75944BFE-E53F-4C8B-A2A2-637D04D3ABD0}"/>
    <dgm:cxn modelId="{0A53D806-FC34-4276-AF6A-0B135AF8A57C}" type="presOf" srcId="{98D99119-EB7F-401D-B0C7-3B6067F97F66}" destId="{A7A29AE9-3347-45BC-A110-06CF2FF5F63C}" srcOrd="0" destOrd="0" presId="urn:microsoft.com/office/officeart/2005/8/layout/vList5"/>
    <dgm:cxn modelId="{BEB45869-27DD-48C5-97AE-2A67D698025A}" srcId="{E8934C18-7BEE-4209-B21D-9412CED38CC8}" destId="{1CDC0022-88A1-4787-8853-9D849871044E}" srcOrd="2" destOrd="0" parTransId="{D8162CBA-8AEA-409B-88B6-DDE02F1CDC00}" sibTransId="{FC90B3F2-A5CC-4F6B-85B1-F6B5012FF7B4}"/>
    <dgm:cxn modelId="{E4080F59-4D18-4796-9890-698D78D62EE9}" type="presOf" srcId="{1CDC0022-88A1-4787-8853-9D849871044E}" destId="{C8A07069-F715-49C1-A059-465A20B14FA1}" srcOrd="0" destOrd="0" presId="urn:microsoft.com/office/officeart/2005/8/layout/vList5"/>
    <dgm:cxn modelId="{0F432744-5423-48E8-90AF-247446CC882B}" srcId="{1CDC0022-88A1-4787-8853-9D849871044E}" destId="{FD32BD3B-6B4F-4C75-A0E6-5FD3764ED64C}" srcOrd="0" destOrd="0" parTransId="{9D6B7408-F873-44C5-A6A6-16AE1C31248E}" sibTransId="{890B91D2-9E8C-482F-AE69-69105333A423}"/>
    <dgm:cxn modelId="{58E8BBE8-FFDB-44D2-BC08-BD6B669DFC95}" type="presOf" srcId="{FD32BD3B-6B4F-4C75-A0E6-5FD3764ED64C}" destId="{6EA03FED-8775-4603-A9C4-C2F658D1AD81}" srcOrd="0" destOrd="0" presId="urn:microsoft.com/office/officeart/2005/8/layout/vList5"/>
    <dgm:cxn modelId="{5D7583F1-24E3-4FDA-8C3E-98F50B20BC7D}" type="presOf" srcId="{F4BA1074-5FCF-4A6F-8569-AED0BB4E5104}" destId="{68155BA3-F2DD-4B0E-A41E-24EB3B4C6887}" srcOrd="0" destOrd="0" presId="urn:microsoft.com/office/officeart/2005/8/layout/vList5"/>
    <dgm:cxn modelId="{9EEA55E0-09E4-45AD-8EF0-2D08F48159C1}" type="presOf" srcId="{15C6F1E3-60AC-4F8C-8E56-B10D03AA1595}" destId="{C50F8830-7A39-4CBC-A93D-7E5302669FB1}" srcOrd="0" destOrd="0" presId="urn:microsoft.com/office/officeart/2005/8/layout/vList5"/>
    <dgm:cxn modelId="{4192A8AD-9E7A-4F43-A93E-A2054C25494D}" type="presOf" srcId="{E8934C18-7BEE-4209-B21D-9412CED38CC8}" destId="{1332C1BA-E984-4246-AF9B-864AAE4D9694}" srcOrd="0" destOrd="0" presId="urn:microsoft.com/office/officeart/2005/8/layout/vList5"/>
    <dgm:cxn modelId="{E09A9FC8-372E-4DC5-B6FC-6C5FA5688468}" srcId="{98D99119-EB7F-401D-B0C7-3B6067F97F66}" destId="{F4BA1074-5FCF-4A6F-8569-AED0BB4E5104}" srcOrd="0" destOrd="0" parTransId="{50E8CD71-3519-4CDC-809E-A5ED1175FE4A}" sibTransId="{E9BF4AE9-1DB9-4294-A304-A60B3DBD5EA4}"/>
    <dgm:cxn modelId="{D5D494E3-00EF-440A-B606-0CF855F286AD}" srcId="{1CDC0022-88A1-4787-8853-9D849871044E}" destId="{3232A491-C26C-4AD0-AC8C-95301173BA30}" srcOrd="1" destOrd="0" parTransId="{57B743B1-9C65-409B-A841-B16AE4B4D9F9}" sibTransId="{78BB8E6F-B7FD-4C0C-9A81-805782F8FD51}"/>
    <dgm:cxn modelId="{F9B499B7-F71A-4A2D-805F-6B5C548F498E}" srcId="{E8934C18-7BEE-4209-B21D-9412CED38CC8}" destId="{98D99119-EB7F-401D-B0C7-3B6067F97F66}" srcOrd="1" destOrd="0" parTransId="{4E6EFE91-959C-4C15-AB5B-15F75FBA2FC4}" sibTransId="{13DE4B04-4193-4071-917E-5730A60E64A6}"/>
    <dgm:cxn modelId="{949CA82F-F039-4BC7-A63E-FFE58E2055FE}" type="presParOf" srcId="{1332C1BA-E984-4246-AF9B-864AAE4D9694}" destId="{AD9214D8-54CA-4431-BF8C-5680D2CAC477}" srcOrd="0" destOrd="0" presId="urn:microsoft.com/office/officeart/2005/8/layout/vList5"/>
    <dgm:cxn modelId="{2C31DEAC-5ED8-4919-B37B-7C7A9CD472E9}" type="presParOf" srcId="{AD9214D8-54CA-4431-BF8C-5680D2CAC477}" destId="{8FDB37DF-7AAC-46AA-84E1-AA7BA28E607B}" srcOrd="0" destOrd="0" presId="urn:microsoft.com/office/officeart/2005/8/layout/vList5"/>
    <dgm:cxn modelId="{630C1DC1-121F-4F5C-BFB7-68C99DD75DDB}" type="presParOf" srcId="{AD9214D8-54CA-4431-BF8C-5680D2CAC477}" destId="{C50F8830-7A39-4CBC-A93D-7E5302669FB1}" srcOrd="1" destOrd="0" presId="urn:microsoft.com/office/officeart/2005/8/layout/vList5"/>
    <dgm:cxn modelId="{18002A61-D9E5-49F4-9E96-242F06ACFE04}" type="presParOf" srcId="{1332C1BA-E984-4246-AF9B-864AAE4D9694}" destId="{C7C0EDC9-B7B5-4443-BB6A-1EEA886588B4}" srcOrd="1" destOrd="0" presId="urn:microsoft.com/office/officeart/2005/8/layout/vList5"/>
    <dgm:cxn modelId="{29AF452E-0652-42F8-8EE9-DD5D15ED7004}" type="presParOf" srcId="{1332C1BA-E984-4246-AF9B-864AAE4D9694}" destId="{3A7FBF4C-4E6F-43F2-886F-5EF6DF1A526B}" srcOrd="2" destOrd="0" presId="urn:microsoft.com/office/officeart/2005/8/layout/vList5"/>
    <dgm:cxn modelId="{496CF79D-D6C5-4786-91CF-BA1A5BBC9E55}" type="presParOf" srcId="{3A7FBF4C-4E6F-43F2-886F-5EF6DF1A526B}" destId="{A7A29AE9-3347-45BC-A110-06CF2FF5F63C}" srcOrd="0" destOrd="0" presId="urn:microsoft.com/office/officeart/2005/8/layout/vList5"/>
    <dgm:cxn modelId="{B19DDCAE-4887-4293-B467-8F7C92867E75}" type="presParOf" srcId="{3A7FBF4C-4E6F-43F2-886F-5EF6DF1A526B}" destId="{68155BA3-F2DD-4B0E-A41E-24EB3B4C6887}" srcOrd="1" destOrd="0" presId="urn:microsoft.com/office/officeart/2005/8/layout/vList5"/>
    <dgm:cxn modelId="{607E5C06-F380-48D3-9D87-9AD8BC235A39}" type="presParOf" srcId="{1332C1BA-E984-4246-AF9B-864AAE4D9694}" destId="{9DE3D0BC-3811-4327-B097-3307DA696A24}" srcOrd="3" destOrd="0" presId="urn:microsoft.com/office/officeart/2005/8/layout/vList5"/>
    <dgm:cxn modelId="{8A92F133-4D5F-443D-8326-C1B9F739A9D1}" type="presParOf" srcId="{1332C1BA-E984-4246-AF9B-864AAE4D9694}" destId="{A4D78019-AC62-4D06-8151-BD8D440BA91B}" srcOrd="4" destOrd="0" presId="urn:microsoft.com/office/officeart/2005/8/layout/vList5"/>
    <dgm:cxn modelId="{F1C6A141-2FC8-4E3C-B86D-530CB23D9A5C}" type="presParOf" srcId="{A4D78019-AC62-4D06-8151-BD8D440BA91B}" destId="{C8A07069-F715-49C1-A059-465A20B14FA1}" srcOrd="0" destOrd="0" presId="urn:microsoft.com/office/officeart/2005/8/layout/vList5"/>
    <dgm:cxn modelId="{FE3F2B7E-FEE2-438D-95BD-347574C72648}" type="presParOf" srcId="{A4D78019-AC62-4D06-8151-BD8D440BA91B}" destId="{6EA03FED-8775-4603-A9C4-C2F658D1AD81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152161-3C72-41FB-A0EB-09102CF2FB4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65EAC1-3355-43F4-B1BC-95601886BAF6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C000"/>
              </a:solidFill>
              <a:latin typeface="Arial Rounded MT Bold" pitchFamily="34" charset="0"/>
            </a:rPr>
            <a:t>ANTERIOR OBLIQUE PROJECTIONS</a:t>
          </a:r>
          <a:endParaRPr lang="en-US" sz="2000" dirty="0">
            <a:solidFill>
              <a:srgbClr val="FFC000"/>
            </a:solidFill>
            <a:latin typeface="Arial Rounded MT Bold" pitchFamily="34" charset="0"/>
          </a:endParaRPr>
        </a:p>
      </dgm:t>
    </dgm:pt>
    <dgm:pt modelId="{499A9A07-A606-4BE0-AAD8-24CF27D4F175}" type="parTrans" cxnId="{8AE02ACF-E711-4982-8DBA-673C90A1DEA2}">
      <dgm:prSet/>
      <dgm:spPr/>
      <dgm:t>
        <a:bodyPr/>
        <a:lstStyle/>
        <a:p>
          <a:endParaRPr lang="en-US"/>
        </a:p>
      </dgm:t>
    </dgm:pt>
    <dgm:pt modelId="{46B5582A-C909-45CD-99C2-18FECC456C1A}" type="sibTrans" cxnId="{8AE02ACF-E711-4982-8DBA-673C90A1DEA2}">
      <dgm:prSet/>
      <dgm:spPr/>
      <dgm:t>
        <a:bodyPr/>
        <a:lstStyle/>
        <a:p>
          <a:endParaRPr lang="en-US"/>
        </a:p>
      </dgm:t>
    </dgm:pt>
    <dgm:pt modelId="{F4B1F972-A132-42BF-8AAA-CFC76AF87022}">
      <dgm:prSet phldrT="[Text]" custT="1"/>
      <dgm:spPr/>
      <dgm:t>
        <a:bodyPr/>
        <a:lstStyle/>
        <a:p>
          <a:pPr algn="l"/>
          <a:r>
            <a:rPr lang="en-US" sz="2800" dirty="0" smtClean="0">
              <a:latin typeface="Arial Rounded MT Bold" pitchFamily="34" charset="0"/>
            </a:rPr>
            <a:t>Right anterior oblique</a:t>
          </a:r>
          <a:endParaRPr lang="en-US" sz="2800" dirty="0">
            <a:latin typeface="Arial Rounded MT Bold" pitchFamily="34" charset="0"/>
          </a:endParaRPr>
        </a:p>
      </dgm:t>
    </dgm:pt>
    <dgm:pt modelId="{E5FE4AF0-C6DC-43A4-B725-DD89B9DD49D5}" type="parTrans" cxnId="{4D1B5FC3-A798-4603-9341-EA9A38A393CF}">
      <dgm:prSet/>
      <dgm:spPr/>
      <dgm:t>
        <a:bodyPr/>
        <a:lstStyle/>
        <a:p>
          <a:endParaRPr lang="en-US"/>
        </a:p>
      </dgm:t>
    </dgm:pt>
    <dgm:pt modelId="{2D6C33D1-4774-4CD2-A573-8CC2FABD2E55}" type="sibTrans" cxnId="{4D1B5FC3-A798-4603-9341-EA9A38A393CF}">
      <dgm:prSet/>
      <dgm:spPr/>
      <dgm:t>
        <a:bodyPr/>
        <a:lstStyle/>
        <a:p>
          <a:endParaRPr lang="en-US"/>
        </a:p>
      </dgm:t>
    </dgm:pt>
    <dgm:pt modelId="{47EE3874-5CF5-4E07-A916-55A7F057F9AD}">
      <dgm:prSet phldrT="[Text]" custT="1"/>
      <dgm:spPr/>
      <dgm:t>
        <a:bodyPr/>
        <a:lstStyle/>
        <a:p>
          <a:pPr algn="l"/>
          <a:r>
            <a:rPr lang="en-US" sz="2800" dirty="0" smtClean="0">
              <a:latin typeface="Arial Rounded MT Bold" pitchFamily="34" charset="0"/>
            </a:rPr>
            <a:t>Left anterior oblique</a:t>
          </a:r>
          <a:endParaRPr lang="en-US" sz="2800" dirty="0">
            <a:latin typeface="Arial Rounded MT Bold" pitchFamily="34" charset="0"/>
          </a:endParaRPr>
        </a:p>
      </dgm:t>
    </dgm:pt>
    <dgm:pt modelId="{CDCDA7B5-7EA7-4203-B53D-6793B3FF666A}" type="parTrans" cxnId="{2A5B1C70-A6F6-4DB8-81E4-8A892C20DCB7}">
      <dgm:prSet/>
      <dgm:spPr/>
      <dgm:t>
        <a:bodyPr/>
        <a:lstStyle/>
        <a:p>
          <a:endParaRPr lang="en-US"/>
        </a:p>
      </dgm:t>
    </dgm:pt>
    <dgm:pt modelId="{081D911A-2584-411F-9C1E-E4F0CBE7C1E9}" type="sibTrans" cxnId="{2A5B1C70-A6F6-4DB8-81E4-8A892C20DCB7}">
      <dgm:prSet/>
      <dgm:spPr/>
      <dgm:t>
        <a:bodyPr/>
        <a:lstStyle/>
        <a:p>
          <a:endParaRPr lang="en-US"/>
        </a:p>
      </dgm:t>
    </dgm:pt>
    <dgm:pt modelId="{016A9FD5-B194-4E8C-8447-A4D279FDBB42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C000"/>
              </a:solidFill>
              <a:latin typeface="Arial Rounded MT Bold" pitchFamily="34" charset="0"/>
            </a:rPr>
            <a:t>POSTERIOR OBLIQUE PROJECTIONS</a:t>
          </a:r>
          <a:endParaRPr lang="en-US" sz="2000" dirty="0">
            <a:solidFill>
              <a:srgbClr val="FFC000"/>
            </a:solidFill>
            <a:latin typeface="Arial Rounded MT Bold" pitchFamily="34" charset="0"/>
          </a:endParaRPr>
        </a:p>
      </dgm:t>
    </dgm:pt>
    <dgm:pt modelId="{F13952AF-1190-4712-8C99-8E90BBB834FC}" type="parTrans" cxnId="{AD73BC71-3FB1-4E3C-A722-0A0E7FFB49C1}">
      <dgm:prSet/>
      <dgm:spPr/>
      <dgm:t>
        <a:bodyPr/>
        <a:lstStyle/>
        <a:p>
          <a:endParaRPr lang="en-US"/>
        </a:p>
      </dgm:t>
    </dgm:pt>
    <dgm:pt modelId="{A336C3F5-86C6-48A7-8B02-56D51F97BC1D}" type="sibTrans" cxnId="{AD73BC71-3FB1-4E3C-A722-0A0E7FFB49C1}">
      <dgm:prSet/>
      <dgm:spPr/>
      <dgm:t>
        <a:bodyPr/>
        <a:lstStyle/>
        <a:p>
          <a:endParaRPr lang="en-US"/>
        </a:p>
      </dgm:t>
    </dgm:pt>
    <dgm:pt modelId="{63B42175-1786-4625-89ED-84CCCC3A33DF}">
      <dgm:prSet phldrT="[Text]" custT="1"/>
      <dgm:spPr/>
      <dgm:t>
        <a:bodyPr/>
        <a:lstStyle/>
        <a:p>
          <a:r>
            <a:rPr lang="en-US" sz="2800" dirty="0" smtClean="0">
              <a:latin typeface="Arial Rounded MT Bold" pitchFamily="34" charset="0"/>
            </a:rPr>
            <a:t>Right posterior oblique</a:t>
          </a:r>
          <a:endParaRPr lang="en-US" sz="2800" dirty="0">
            <a:latin typeface="Arial Rounded MT Bold" pitchFamily="34" charset="0"/>
          </a:endParaRPr>
        </a:p>
      </dgm:t>
    </dgm:pt>
    <dgm:pt modelId="{17A09DBA-E232-4AAC-84B9-4DA2670DD204}" type="parTrans" cxnId="{9CB01C36-E750-4883-A859-0CC08F76DA2E}">
      <dgm:prSet/>
      <dgm:spPr/>
      <dgm:t>
        <a:bodyPr/>
        <a:lstStyle/>
        <a:p>
          <a:endParaRPr lang="en-US"/>
        </a:p>
      </dgm:t>
    </dgm:pt>
    <dgm:pt modelId="{B220D34B-60C8-4729-AB55-3B96D38CE108}" type="sibTrans" cxnId="{9CB01C36-E750-4883-A859-0CC08F76DA2E}">
      <dgm:prSet/>
      <dgm:spPr/>
      <dgm:t>
        <a:bodyPr/>
        <a:lstStyle/>
        <a:p>
          <a:endParaRPr lang="en-US"/>
        </a:p>
      </dgm:t>
    </dgm:pt>
    <dgm:pt modelId="{720B3691-0066-4DC0-840E-BE558577C6DF}">
      <dgm:prSet phldrT="[Text]" custT="1"/>
      <dgm:spPr/>
      <dgm:t>
        <a:bodyPr/>
        <a:lstStyle/>
        <a:p>
          <a:r>
            <a:rPr lang="en-US" sz="2800" dirty="0" smtClean="0">
              <a:latin typeface="Arial Rounded MT Bold" pitchFamily="34" charset="0"/>
            </a:rPr>
            <a:t>Left posterior oblique</a:t>
          </a:r>
          <a:endParaRPr lang="en-US" sz="2800" dirty="0">
            <a:latin typeface="Arial Rounded MT Bold" pitchFamily="34" charset="0"/>
          </a:endParaRPr>
        </a:p>
      </dgm:t>
    </dgm:pt>
    <dgm:pt modelId="{387A3698-8AF3-4FA4-8962-C246B62EB104}" type="parTrans" cxnId="{24A9ADEC-CA79-4C19-86A5-2EB5D91E865B}">
      <dgm:prSet/>
      <dgm:spPr/>
      <dgm:t>
        <a:bodyPr/>
        <a:lstStyle/>
        <a:p>
          <a:endParaRPr lang="en-US"/>
        </a:p>
      </dgm:t>
    </dgm:pt>
    <dgm:pt modelId="{DD90156B-32E1-4294-8728-DE44DD16AEC1}" type="sibTrans" cxnId="{24A9ADEC-CA79-4C19-86A5-2EB5D91E865B}">
      <dgm:prSet/>
      <dgm:spPr/>
      <dgm:t>
        <a:bodyPr/>
        <a:lstStyle/>
        <a:p>
          <a:endParaRPr lang="en-US"/>
        </a:p>
      </dgm:t>
    </dgm:pt>
    <dgm:pt modelId="{75DFFAA3-2471-4F63-88E1-26CD940BFC92}">
      <dgm:prSet phldrT="[Text]" custT="1"/>
      <dgm:spPr/>
      <dgm:t>
        <a:bodyPr/>
        <a:lstStyle/>
        <a:p>
          <a:pPr algn="l"/>
          <a:endParaRPr lang="en-US" sz="2800" dirty="0">
            <a:latin typeface="Arial Rounded MT Bold" pitchFamily="34" charset="0"/>
          </a:endParaRPr>
        </a:p>
      </dgm:t>
    </dgm:pt>
    <dgm:pt modelId="{3D2B3F90-D58B-4F58-BA1F-E05AEA896F1D}" type="parTrans" cxnId="{D78E328B-07CD-40FA-B919-4861A05CFF45}">
      <dgm:prSet/>
      <dgm:spPr/>
    </dgm:pt>
    <dgm:pt modelId="{6055F4D4-6C3E-41DB-8EAE-DCEB0E8FAE41}" type="sibTrans" cxnId="{D78E328B-07CD-40FA-B919-4861A05CFF45}">
      <dgm:prSet/>
      <dgm:spPr/>
    </dgm:pt>
    <dgm:pt modelId="{9AA776BC-EECC-4A43-82A1-D0BE39AE1669}">
      <dgm:prSet phldrT="[Text]" custT="1"/>
      <dgm:spPr/>
      <dgm:t>
        <a:bodyPr/>
        <a:lstStyle/>
        <a:p>
          <a:endParaRPr lang="en-US" sz="2800" dirty="0">
            <a:latin typeface="Arial Rounded MT Bold" pitchFamily="34" charset="0"/>
          </a:endParaRPr>
        </a:p>
      </dgm:t>
    </dgm:pt>
    <dgm:pt modelId="{09B3C392-D2A4-448E-AB8A-FF6ABCFCB3DD}" type="parTrans" cxnId="{E58154D9-CB83-4A9E-AFA2-FBA6B7AFFD6A}">
      <dgm:prSet/>
      <dgm:spPr/>
    </dgm:pt>
    <dgm:pt modelId="{9515F958-EF27-406B-93C0-6B91A29048DF}" type="sibTrans" cxnId="{E58154D9-CB83-4A9E-AFA2-FBA6B7AFFD6A}">
      <dgm:prSet/>
      <dgm:spPr/>
    </dgm:pt>
    <dgm:pt modelId="{78DCAF18-AA35-4EDB-9310-ED789EF4CF58}" type="pres">
      <dgm:prSet presAssocID="{56152161-3C72-41FB-A0EB-09102CF2FB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C092EA-5FEC-4CA3-9EA7-1AD41B05F0A5}" type="pres">
      <dgm:prSet presAssocID="{8965EAC1-3355-43F4-B1BC-95601886BAF6}" presName="linNode" presStyleCnt="0"/>
      <dgm:spPr/>
    </dgm:pt>
    <dgm:pt modelId="{7A4D84C5-36D8-458C-A749-846E959ECE37}" type="pres">
      <dgm:prSet presAssocID="{8965EAC1-3355-43F4-B1BC-95601886BAF6}" presName="parentShp" presStyleLbl="node1" presStyleIdx="0" presStyleCnt="2" custScaleX="85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E2366-4205-4599-9E8F-F880C9A2D614}" type="pres">
      <dgm:prSet presAssocID="{8965EAC1-3355-43F4-B1BC-95601886BAF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7E29E-5349-4A2F-85D4-4CF90A66D8F0}" type="pres">
      <dgm:prSet presAssocID="{46B5582A-C909-45CD-99C2-18FECC456C1A}" presName="spacing" presStyleCnt="0"/>
      <dgm:spPr/>
    </dgm:pt>
    <dgm:pt modelId="{B36DA944-5AAC-4D41-BD0A-9F764AEFBAF1}" type="pres">
      <dgm:prSet presAssocID="{016A9FD5-B194-4E8C-8447-A4D279FDBB42}" presName="linNode" presStyleCnt="0"/>
      <dgm:spPr/>
    </dgm:pt>
    <dgm:pt modelId="{BD838088-1DB3-47A9-8073-59593AE7C656}" type="pres">
      <dgm:prSet presAssocID="{016A9FD5-B194-4E8C-8447-A4D279FDBB42}" presName="parentShp" presStyleLbl="node1" presStyleIdx="1" presStyleCnt="2" custScaleX="80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D842C-1073-4AF8-A502-7914A8111236}" type="pres">
      <dgm:prSet presAssocID="{016A9FD5-B194-4E8C-8447-A4D279FDBB4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B01C36-E750-4883-A859-0CC08F76DA2E}" srcId="{016A9FD5-B194-4E8C-8447-A4D279FDBB42}" destId="{63B42175-1786-4625-89ED-84CCCC3A33DF}" srcOrd="0" destOrd="0" parTransId="{17A09DBA-E232-4AAC-84B9-4DA2670DD204}" sibTransId="{B220D34B-60C8-4729-AB55-3B96D38CE108}"/>
    <dgm:cxn modelId="{8AE02ACF-E711-4982-8DBA-673C90A1DEA2}" srcId="{56152161-3C72-41FB-A0EB-09102CF2FB46}" destId="{8965EAC1-3355-43F4-B1BC-95601886BAF6}" srcOrd="0" destOrd="0" parTransId="{499A9A07-A606-4BE0-AAD8-24CF27D4F175}" sibTransId="{46B5582A-C909-45CD-99C2-18FECC456C1A}"/>
    <dgm:cxn modelId="{24A9ADEC-CA79-4C19-86A5-2EB5D91E865B}" srcId="{016A9FD5-B194-4E8C-8447-A4D279FDBB42}" destId="{720B3691-0066-4DC0-840E-BE558577C6DF}" srcOrd="2" destOrd="0" parTransId="{387A3698-8AF3-4FA4-8962-C246B62EB104}" sibTransId="{DD90156B-32E1-4294-8728-DE44DD16AEC1}"/>
    <dgm:cxn modelId="{7A9CF449-F73F-4701-A09E-65CBDA9EB957}" type="presOf" srcId="{016A9FD5-B194-4E8C-8447-A4D279FDBB42}" destId="{BD838088-1DB3-47A9-8073-59593AE7C656}" srcOrd="0" destOrd="0" presId="urn:microsoft.com/office/officeart/2005/8/layout/vList6"/>
    <dgm:cxn modelId="{2A5B1C70-A6F6-4DB8-81E4-8A892C20DCB7}" srcId="{8965EAC1-3355-43F4-B1BC-95601886BAF6}" destId="{47EE3874-5CF5-4E07-A916-55A7F057F9AD}" srcOrd="2" destOrd="0" parTransId="{CDCDA7B5-7EA7-4203-B53D-6793B3FF666A}" sibTransId="{081D911A-2584-411F-9C1E-E4F0CBE7C1E9}"/>
    <dgm:cxn modelId="{1CB91733-53A8-49CC-B8FE-7667CE5FE19C}" type="presOf" srcId="{75DFFAA3-2471-4F63-88E1-26CD940BFC92}" destId="{FF9E2366-4205-4599-9E8F-F880C9A2D614}" srcOrd="0" destOrd="1" presId="urn:microsoft.com/office/officeart/2005/8/layout/vList6"/>
    <dgm:cxn modelId="{AD73BC71-3FB1-4E3C-A722-0A0E7FFB49C1}" srcId="{56152161-3C72-41FB-A0EB-09102CF2FB46}" destId="{016A9FD5-B194-4E8C-8447-A4D279FDBB42}" srcOrd="1" destOrd="0" parTransId="{F13952AF-1190-4712-8C99-8E90BBB834FC}" sibTransId="{A336C3F5-86C6-48A7-8B02-56D51F97BC1D}"/>
    <dgm:cxn modelId="{D78E328B-07CD-40FA-B919-4861A05CFF45}" srcId="{8965EAC1-3355-43F4-B1BC-95601886BAF6}" destId="{75DFFAA3-2471-4F63-88E1-26CD940BFC92}" srcOrd="1" destOrd="0" parTransId="{3D2B3F90-D58B-4F58-BA1F-E05AEA896F1D}" sibTransId="{6055F4D4-6C3E-41DB-8EAE-DCEB0E8FAE41}"/>
    <dgm:cxn modelId="{F719FC16-D73A-495E-8A3F-90F1E7BCEB9E}" type="presOf" srcId="{9AA776BC-EECC-4A43-82A1-D0BE39AE1669}" destId="{CA4D842C-1073-4AF8-A502-7914A8111236}" srcOrd="0" destOrd="1" presId="urn:microsoft.com/office/officeart/2005/8/layout/vList6"/>
    <dgm:cxn modelId="{728183EC-5EE9-4411-9689-F21445B2E527}" type="presOf" srcId="{56152161-3C72-41FB-A0EB-09102CF2FB46}" destId="{78DCAF18-AA35-4EDB-9310-ED789EF4CF58}" srcOrd="0" destOrd="0" presId="urn:microsoft.com/office/officeart/2005/8/layout/vList6"/>
    <dgm:cxn modelId="{E58154D9-CB83-4A9E-AFA2-FBA6B7AFFD6A}" srcId="{016A9FD5-B194-4E8C-8447-A4D279FDBB42}" destId="{9AA776BC-EECC-4A43-82A1-D0BE39AE1669}" srcOrd="1" destOrd="0" parTransId="{09B3C392-D2A4-448E-AB8A-FF6ABCFCB3DD}" sibTransId="{9515F958-EF27-406B-93C0-6B91A29048DF}"/>
    <dgm:cxn modelId="{BF1D70AE-ABCF-4B7E-BD2F-8B850C49F7BD}" type="presOf" srcId="{47EE3874-5CF5-4E07-A916-55A7F057F9AD}" destId="{FF9E2366-4205-4599-9E8F-F880C9A2D614}" srcOrd="0" destOrd="2" presId="urn:microsoft.com/office/officeart/2005/8/layout/vList6"/>
    <dgm:cxn modelId="{A36FF0F6-838E-4D55-B79C-9E294A95F24C}" type="presOf" srcId="{F4B1F972-A132-42BF-8AAA-CFC76AF87022}" destId="{FF9E2366-4205-4599-9E8F-F880C9A2D614}" srcOrd="0" destOrd="0" presId="urn:microsoft.com/office/officeart/2005/8/layout/vList6"/>
    <dgm:cxn modelId="{7DAFDE6A-0F0E-4693-A7C8-BD827136E2B1}" type="presOf" srcId="{63B42175-1786-4625-89ED-84CCCC3A33DF}" destId="{CA4D842C-1073-4AF8-A502-7914A8111236}" srcOrd="0" destOrd="0" presId="urn:microsoft.com/office/officeart/2005/8/layout/vList6"/>
    <dgm:cxn modelId="{4D1B5FC3-A798-4603-9341-EA9A38A393CF}" srcId="{8965EAC1-3355-43F4-B1BC-95601886BAF6}" destId="{F4B1F972-A132-42BF-8AAA-CFC76AF87022}" srcOrd="0" destOrd="0" parTransId="{E5FE4AF0-C6DC-43A4-B725-DD89B9DD49D5}" sibTransId="{2D6C33D1-4774-4CD2-A573-8CC2FABD2E55}"/>
    <dgm:cxn modelId="{89DAEE55-EA07-4EC4-824F-1E1F9B8C8D29}" type="presOf" srcId="{8965EAC1-3355-43F4-B1BC-95601886BAF6}" destId="{7A4D84C5-36D8-458C-A749-846E959ECE37}" srcOrd="0" destOrd="0" presId="urn:microsoft.com/office/officeart/2005/8/layout/vList6"/>
    <dgm:cxn modelId="{3592F948-99B9-4ACD-BBA4-38D43FF5FA41}" type="presOf" srcId="{720B3691-0066-4DC0-840E-BE558577C6DF}" destId="{CA4D842C-1073-4AF8-A502-7914A8111236}" srcOrd="0" destOrd="2" presId="urn:microsoft.com/office/officeart/2005/8/layout/vList6"/>
    <dgm:cxn modelId="{5C4BEE95-0C53-4476-9D28-023B47D48DD3}" type="presParOf" srcId="{78DCAF18-AA35-4EDB-9310-ED789EF4CF58}" destId="{99C092EA-5FEC-4CA3-9EA7-1AD41B05F0A5}" srcOrd="0" destOrd="0" presId="urn:microsoft.com/office/officeart/2005/8/layout/vList6"/>
    <dgm:cxn modelId="{317067E8-6CC6-43E5-9D39-6416718B5FF2}" type="presParOf" srcId="{99C092EA-5FEC-4CA3-9EA7-1AD41B05F0A5}" destId="{7A4D84C5-36D8-458C-A749-846E959ECE37}" srcOrd="0" destOrd="0" presId="urn:microsoft.com/office/officeart/2005/8/layout/vList6"/>
    <dgm:cxn modelId="{6584AEB9-D3BC-43AD-8F50-3B9FE9FBB9EA}" type="presParOf" srcId="{99C092EA-5FEC-4CA3-9EA7-1AD41B05F0A5}" destId="{FF9E2366-4205-4599-9E8F-F880C9A2D614}" srcOrd="1" destOrd="0" presId="urn:microsoft.com/office/officeart/2005/8/layout/vList6"/>
    <dgm:cxn modelId="{C2BAD18B-84E2-48B1-B724-63617342E635}" type="presParOf" srcId="{78DCAF18-AA35-4EDB-9310-ED789EF4CF58}" destId="{D487E29E-5349-4A2F-85D4-4CF90A66D8F0}" srcOrd="1" destOrd="0" presId="urn:microsoft.com/office/officeart/2005/8/layout/vList6"/>
    <dgm:cxn modelId="{88BC0E69-4F2E-4936-9881-A9E9C4EE468B}" type="presParOf" srcId="{78DCAF18-AA35-4EDB-9310-ED789EF4CF58}" destId="{B36DA944-5AAC-4D41-BD0A-9F764AEFBAF1}" srcOrd="2" destOrd="0" presId="urn:microsoft.com/office/officeart/2005/8/layout/vList6"/>
    <dgm:cxn modelId="{D5B0E4C9-B65D-499D-8701-3B52E69B21F4}" type="presParOf" srcId="{B36DA944-5AAC-4D41-BD0A-9F764AEFBAF1}" destId="{BD838088-1DB3-47A9-8073-59593AE7C656}" srcOrd="0" destOrd="0" presId="urn:microsoft.com/office/officeart/2005/8/layout/vList6"/>
    <dgm:cxn modelId="{F09A52B0-7907-4185-9901-22E11D1D4C6C}" type="presParOf" srcId="{B36DA944-5AAC-4D41-BD0A-9F764AEFBAF1}" destId="{CA4D842C-1073-4AF8-A502-7914A8111236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C298C6-89C5-49FB-94FC-FA6228F0A57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3FCD9D-A181-4096-847C-D70166432C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572560" cy="2145990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solidFill>
                  <a:srgbClr val="FFFF00"/>
                </a:solidFill>
              </a:rPr>
              <a:t>RADIOGRAPHIC POSITIONING OF CHEST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48512"/>
          </a:xfrm>
        </p:spPr>
        <p:txBody>
          <a:bodyPr>
            <a:noAutofit/>
          </a:bodyPr>
          <a:lstStyle/>
          <a:p>
            <a:r>
              <a:rPr lang="en-US" sz="54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ln w="5080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Patient should be in erect position facing the cassette</a:t>
            </a: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Raise the chin  and rest over the upper border of cassette.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Rest the patients hand against his hips with the palms turned outward to rotate the scapulae away from the lung field.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Centre the Mid-</a:t>
            </a:r>
            <a:r>
              <a:rPr lang="en-US" sz="2800" dirty="0" err="1" smtClean="0">
                <a:ln w="50800"/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sagittal</a:t>
            </a: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-plane  to</a:t>
            </a:r>
          </a:p>
          <a:p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the mid line of the grid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TECHNICAL FACTORS  USED FOR PA CHEST</a:t>
            </a:r>
            <a:r>
              <a:rPr lang="en-US" sz="5300" u="sng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/>
            </a:r>
            <a:br>
              <a:rPr lang="en-US" sz="5300" u="sng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Casette:14 X17(crosswise/lengthwise)</a:t>
            </a:r>
          </a:p>
          <a:p>
            <a:endParaRPr lang="en-GB" dirty="0" smtClean="0"/>
          </a:p>
          <a:p>
            <a:r>
              <a:rPr lang="en-GB" dirty="0" smtClean="0"/>
              <a:t>Moving or stationary grid</a:t>
            </a:r>
          </a:p>
          <a:p>
            <a:endParaRPr lang="en-GB" dirty="0" smtClean="0"/>
          </a:p>
          <a:p>
            <a:r>
              <a:rPr lang="en-GB" dirty="0" smtClean="0"/>
              <a:t>Kvp:60-70</a:t>
            </a:r>
          </a:p>
          <a:p>
            <a:endParaRPr lang="en-GB" dirty="0" smtClean="0"/>
          </a:p>
          <a:p>
            <a:r>
              <a:rPr lang="en-GB" dirty="0" smtClean="0"/>
              <a:t>mAs:8-10</a:t>
            </a:r>
          </a:p>
          <a:p>
            <a:endParaRPr lang="en-GB" dirty="0" smtClean="0"/>
          </a:p>
          <a:p>
            <a:r>
              <a:rPr lang="en-GB" dirty="0" smtClean="0"/>
              <a:t>Minimum SID is 180cms/6 feet.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ownloads\christmas-santa-claus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33600"/>
            <a:ext cx="9144000" cy="7543800"/>
          </a:xfrm>
          <a:prstGeom prst="rect">
            <a:avLst/>
          </a:prstGeom>
          <a:noFill/>
        </p:spPr>
      </p:pic>
      <p:pic>
        <p:nvPicPr>
          <p:cNvPr id="3074" name="Picture 2" descr="http://medinfo.ufl.edu/~rad6190/images/pa_ch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u="sng" dirty="0" smtClean="0"/>
              <a:t>CENTRAL RAY</a:t>
            </a:r>
            <a:endParaRPr lang="en-GB" u="sng" dirty="0" smtClean="0"/>
          </a:p>
          <a:p>
            <a:r>
              <a:rPr lang="en-GB" dirty="0" smtClean="0"/>
              <a:t>Central Ray perpendicular to the Image Receptor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Centered</a:t>
            </a:r>
            <a:r>
              <a:rPr lang="en-GB" dirty="0" smtClean="0"/>
              <a:t> to Mid-</a:t>
            </a:r>
            <a:r>
              <a:rPr lang="en-GB" dirty="0" err="1" smtClean="0"/>
              <a:t>Saggital</a:t>
            </a:r>
            <a:r>
              <a:rPr lang="en-GB" dirty="0" smtClean="0"/>
              <a:t>-Plane at the level of  T4 vertebrae</a:t>
            </a:r>
          </a:p>
          <a:p>
            <a:r>
              <a:rPr lang="en-GB" dirty="0" smtClean="0"/>
              <a:t>50 caudal </a:t>
            </a:r>
            <a:r>
              <a:rPr lang="en-GB" dirty="0" err="1" smtClean="0"/>
              <a:t>angulation</a:t>
            </a:r>
            <a:r>
              <a:rPr lang="en-GB" dirty="0" smtClean="0"/>
              <a:t>    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ownloads\christmas-santa-claus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medinfo.ufl.edu/~rad6190/images/pa_chest_xra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2331458" y="29090"/>
            <a:ext cx="612913" cy="1785855"/>
          </a:xfrm>
          <a:custGeom>
            <a:avLst/>
            <a:gdLst>
              <a:gd name="connsiteX0" fmla="*/ 591851 w 612913"/>
              <a:gd name="connsiteY0" fmla="*/ 26328 h 1785855"/>
              <a:gd name="connsiteX1" fmla="*/ 536433 w 612913"/>
              <a:gd name="connsiteY1" fmla="*/ 95601 h 1785855"/>
              <a:gd name="connsiteX2" fmla="*/ 494869 w 612913"/>
              <a:gd name="connsiteY2" fmla="*/ 123310 h 1785855"/>
              <a:gd name="connsiteX3" fmla="*/ 439451 w 612913"/>
              <a:gd name="connsiteY3" fmla="*/ 164874 h 1785855"/>
              <a:gd name="connsiteX4" fmla="*/ 370178 w 612913"/>
              <a:gd name="connsiteY4" fmla="*/ 248001 h 1785855"/>
              <a:gd name="connsiteX5" fmla="*/ 287051 w 612913"/>
              <a:gd name="connsiteY5" fmla="*/ 289565 h 1785855"/>
              <a:gd name="connsiteX6" fmla="*/ 245487 w 612913"/>
              <a:gd name="connsiteY6" fmla="*/ 317274 h 1785855"/>
              <a:gd name="connsiteX7" fmla="*/ 217778 w 612913"/>
              <a:gd name="connsiteY7" fmla="*/ 400401 h 1785855"/>
              <a:gd name="connsiteX8" fmla="*/ 120797 w 612913"/>
              <a:gd name="connsiteY8" fmla="*/ 525092 h 1785855"/>
              <a:gd name="connsiteX9" fmla="*/ 79233 w 612913"/>
              <a:gd name="connsiteY9" fmla="*/ 608219 h 1785855"/>
              <a:gd name="connsiteX10" fmla="*/ 51524 w 612913"/>
              <a:gd name="connsiteY10" fmla="*/ 732910 h 1785855"/>
              <a:gd name="connsiteX11" fmla="*/ 23815 w 612913"/>
              <a:gd name="connsiteY11" fmla="*/ 829892 h 1785855"/>
              <a:gd name="connsiteX12" fmla="*/ 9960 w 612913"/>
              <a:gd name="connsiteY12" fmla="*/ 913019 h 1785855"/>
              <a:gd name="connsiteX13" fmla="*/ 37669 w 612913"/>
              <a:gd name="connsiteY13" fmla="*/ 1203965 h 1785855"/>
              <a:gd name="connsiteX14" fmla="*/ 65378 w 612913"/>
              <a:gd name="connsiteY14" fmla="*/ 1245528 h 1785855"/>
              <a:gd name="connsiteX15" fmla="*/ 93087 w 612913"/>
              <a:gd name="connsiteY15" fmla="*/ 1328655 h 1785855"/>
              <a:gd name="connsiteX16" fmla="*/ 162360 w 612913"/>
              <a:gd name="connsiteY16" fmla="*/ 1453346 h 1785855"/>
              <a:gd name="connsiteX17" fmla="*/ 203924 w 612913"/>
              <a:gd name="connsiteY17" fmla="*/ 1481055 h 1785855"/>
              <a:gd name="connsiteX18" fmla="*/ 245487 w 612913"/>
              <a:gd name="connsiteY18" fmla="*/ 1578037 h 1785855"/>
              <a:gd name="connsiteX19" fmla="*/ 259342 w 612913"/>
              <a:gd name="connsiteY19" fmla="*/ 1619601 h 1785855"/>
              <a:gd name="connsiteX20" fmla="*/ 300906 w 612913"/>
              <a:gd name="connsiteY20" fmla="*/ 1647310 h 1785855"/>
              <a:gd name="connsiteX21" fmla="*/ 425597 w 612913"/>
              <a:gd name="connsiteY21" fmla="*/ 1744292 h 1785855"/>
              <a:gd name="connsiteX22" fmla="*/ 494869 w 612913"/>
              <a:gd name="connsiteY22" fmla="*/ 1785855 h 1785855"/>
              <a:gd name="connsiteX23" fmla="*/ 494869 w 612913"/>
              <a:gd name="connsiteY23" fmla="*/ 1785855 h 1785855"/>
              <a:gd name="connsiteX24" fmla="*/ 494869 w 612913"/>
              <a:gd name="connsiteY24" fmla="*/ 1785855 h 1785855"/>
              <a:gd name="connsiteX25" fmla="*/ 494869 w 612913"/>
              <a:gd name="connsiteY25" fmla="*/ 1785855 h 178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2913" h="1785855">
                <a:moveTo>
                  <a:pt x="591851" y="26328"/>
                </a:moveTo>
                <a:cubicBezTo>
                  <a:pt x="472734" y="105738"/>
                  <a:pt x="612913" y="0"/>
                  <a:pt x="536433" y="95601"/>
                </a:cubicBezTo>
                <a:cubicBezTo>
                  <a:pt x="526031" y="108603"/>
                  <a:pt x="508419" y="113632"/>
                  <a:pt x="494869" y="123310"/>
                </a:cubicBezTo>
                <a:cubicBezTo>
                  <a:pt x="476079" y="136731"/>
                  <a:pt x="455779" y="148546"/>
                  <a:pt x="439451" y="164874"/>
                </a:cubicBezTo>
                <a:cubicBezTo>
                  <a:pt x="330468" y="273857"/>
                  <a:pt x="506363" y="134513"/>
                  <a:pt x="370178" y="248001"/>
                </a:cubicBezTo>
                <a:cubicBezTo>
                  <a:pt x="310622" y="297631"/>
                  <a:pt x="349535" y="258323"/>
                  <a:pt x="287051" y="289565"/>
                </a:cubicBezTo>
                <a:cubicBezTo>
                  <a:pt x="272158" y="297012"/>
                  <a:pt x="259342" y="308038"/>
                  <a:pt x="245487" y="317274"/>
                </a:cubicBezTo>
                <a:cubicBezTo>
                  <a:pt x="236251" y="344983"/>
                  <a:pt x="238431" y="379748"/>
                  <a:pt x="217778" y="400401"/>
                </a:cubicBezTo>
                <a:cubicBezTo>
                  <a:pt x="181916" y="436263"/>
                  <a:pt x="137369" y="475378"/>
                  <a:pt x="120797" y="525092"/>
                </a:cubicBezTo>
                <a:cubicBezTo>
                  <a:pt x="101676" y="582452"/>
                  <a:pt x="115043" y="554504"/>
                  <a:pt x="79233" y="608219"/>
                </a:cubicBezTo>
                <a:cubicBezTo>
                  <a:pt x="69712" y="655823"/>
                  <a:pt x="64565" y="687266"/>
                  <a:pt x="51524" y="732910"/>
                </a:cubicBezTo>
                <a:cubicBezTo>
                  <a:pt x="33914" y="794544"/>
                  <a:pt x="38255" y="757691"/>
                  <a:pt x="23815" y="829892"/>
                </a:cubicBezTo>
                <a:cubicBezTo>
                  <a:pt x="18306" y="857438"/>
                  <a:pt x="14578" y="885310"/>
                  <a:pt x="9960" y="913019"/>
                </a:cubicBezTo>
                <a:cubicBezTo>
                  <a:pt x="10306" y="919253"/>
                  <a:pt x="0" y="1128626"/>
                  <a:pt x="37669" y="1203965"/>
                </a:cubicBezTo>
                <a:cubicBezTo>
                  <a:pt x="45115" y="1218858"/>
                  <a:pt x="58615" y="1230312"/>
                  <a:pt x="65378" y="1245528"/>
                </a:cubicBezTo>
                <a:cubicBezTo>
                  <a:pt x="77240" y="1272218"/>
                  <a:pt x="83851" y="1300946"/>
                  <a:pt x="93087" y="1328655"/>
                </a:cubicBezTo>
                <a:cubicBezTo>
                  <a:pt x="107524" y="1371967"/>
                  <a:pt x="121528" y="1426125"/>
                  <a:pt x="162360" y="1453346"/>
                </a:cubicBezTo>
                <a:lnTo>
                  <a:pt x="203924" y="1481055"/>
                </a:lnTo>
                <a:cubicBezTo>
                  <a:pt x="232756" y="1596390"/>
                  <a:pt x="197649" y="1482362"/>
                  <a:pt x="245487" y="1578037"/>
                </a:cubicBezTo>
                <a:cubicBezTo>
                  <a:pt x="252018" y="1591099"/>
                  <a:pt x="250219" y="1608197"/>
                  <a:pt x="259342" y="1619601"/>
                </a:cubicBezTo>
                <a:cubicBezTo>
                  <a:pt x="269744" y="1632603"/>
                  <a:pt x="288114" y="1636650"/>
                  <a:pt x="300906" y="1647310"/>
                </a:cubicBezTo>
                <a:cubicBezTo>
                  <a:pt x="369328" y="1704329"/>
                  <a:pt x="320539" y="1691763"/>
                  <a:pt x="425597" y="1744292"/>
                </a:cubicBezTo>
                <a:cubicBezTo>
                  <a:pt x="486856" y="1774922"/>
                  <a:pt x="466411" y="1757397"/>
                  <a:pt x="494869" y="1785855"/>
                </a:cubicBezTo>
                <a:lnTo>
                  <a:pt x="494869" y="1785855"/>
                </a:lnTo>
                <a:lnTo>
                  <a:pt x="494869" y="1785855"/>
                </a:lnTo>
                <a:lnTo>
                  <a:pt x="494869" y="1785855"/>
                </a:lnTo>
              </a:path>
            </a:pathLst>
          </a:custGeom>
          <a:ln w="381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35007" y="290945"/>
            <a:ext cx="569624" cy="1357746"/>
          </a:xfrm>
          <a:custGeom>
            <a:avLst/>
            <a:gdLst>
              <a:gd name="connsiteX0" fmla="*/ 562375 w 569624"/>
              <a:gd name="connsiteY0" fmla="*/ 0 h 1357746"/>
              <a:gd name="connsiteX1" fmla="*/ 506957 w 569624"/>
              <a:gd name="connsiteY1" fmla="*/ 69273 h 1357746"/>
              <a:gd name="connsiteX2" fmla="*/ 437684 w 569624"/>
              <a:gd name="connsiteY2" fmla="*/ 138546 h 1357746"/>
              <a:gd name="connsiteX3" fmla="*/ 409975 w 569624"/>
              <a:gd name="connsiteY3" fmla="*/ 180110 h 1357746"/>
              <a:gd name="connsiteX4" fmla="*/ 216011 w 569624"/>
              <a:gd name="connsiteY4" fmla="*/ 235528 h 1357746"/>
              <a:gd name="connsiteX5" fmla="*/ 146738 w 569624"/>
              <a:gd name="connsiteY5" fmla="*/ 304800 h 1357746"/>
              <a:gd name="connsiteX6" fmla="*/ 119029 w 569624"/>
              <a:gd name="connsiteY6" fmla="*/ 332510 h 1357746"/>
              <a:gd name="connsiteX7" fmla="*/ 77466 w 569624"/>
              <a:gd name="connsiteY7" fmla="*/ 346364 h 1357746"/>
              <a:gd name="connsiteX8" fmla="*/ 35902 w 569624"/>
              <a:gd name="connsiteY8" fmla="*/ 429491 h 1357746"/>
              <a:gd name="connsiteX9" fmla="*/ 22048 w 569624"/>
              <a:gd name="connsiteY9" fmla="*/ 471055 h 1357746"/>
              <a:gd name="connsiteX10" fmla="*/ 22048 w 569624"/>
              <a:gd name="connsiteY10" fmla="*/ 886691 h 1357746"/>
              <a:gd name="connsiteX11" fmla="*/ 63611 w 569624"/>
              <a:gd name="connsiteY11" fmla="*/ 1025237 h 1357746"/>
              <a:gd name="connsiteX12" fmla="*/ 174448 w 569624"/>
              <a:gd name="connsiteY12" fmla="*/ 1122219 h 1357746"/>
              <a:gd name="connsiteX13" fmla="*/ 229866 w 569624"/>
              <a:gd name="connsiteY13" fmla="*/ 1205346 h 1357746"/>
              <a:gd name="connsiteX14" fmla="*/ 257575 w 569624"/>
              <a:gd name="connsiteY14" fmla="*/ 1246910 h 1357746"/>
              <a:gd name="connsiteX15" fmla="*/ 299138 w 569624"/>
              <a:gd name="connsiteY15" fmla="*/ 1330037 h 1357746"/>
              <a:gd name="connsiteX16" fmla="*/ 326848 w 569624"/>
              <a:gd name="connsiteY16" fmla="*/ 1357746 h 1357746"/>
              <a:gd name="connsiteX17" fmla="*/ 326848 w 569624"/>
              <a:gd name="connsiteY17" fmla="*/ 1357746 h 135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9624" h="1357746">
                <a:moveTo>
                  <a:pt x="562375" y="0"/>
                </a:moveTo>
                <a:cubicBezTo>
                  <a:pt x="535402" y="80917"/>
                  <a:pt x="569624" y="6605"/>
                  <a:pt x="506957" y="69273"/>
                </a:cubicBezTo>
                <a:cubicBezTo>
                  <a:pt x="414597" y="161634"/>
                  <a:pt x="548517" y="64658"/>
                  <a:pt x="437684" y="138546"/>
                </a:cubicBezTo>
                <a:cubicBezTo>
                  <a:pt x="428448" y="152401"/>
                  <a:pt x="422618" y="169274"/>
                  <a:pt x="409975" y="180110"/>
                </a:cubicBezTo>
                <a:cubicBezTo>
                  <a:pt x="341081" y="239162"/>
                  <a:pt x="311187" y="224953"/>
                  <a:pt x="216011" y="235528"/>
                </a:cubicBezTo>
                <a:lnTo>
                  <a:pt x="146738" y="304800"/>
                </a:lnTo>
                <a:cubicBezTo>
                  <a:pt x="137501" y="314037"/>
                  <a:pt x="131421" y="328379"/>
                  <a:pt x="119029" y="332510"/>
                </a:cubicBezTo>
                <a:lnTo>
                  <a:pt x="77466" y="346364"/>
                </a:lnTo>
                <a:cubicBezTo>
                  <a:pt x="42639" y="450844"/>
                  <a:pt x="89620" y="322053"/>
                  <a:pt x="35902" y="429491"/>
                </a:cubicBezTo>
                <a:cubicBezTo>
                  <a:pt x="29371" y="442553"/>
                  <a:pt x="26666" y="457200"/>
                  <a:pt x="22048" y="471055"/>
                </a:cubicBezTo>
                <a:cubicBezTo>
                  <a:pt x="3437" y="675766"/>
                  <a:pt x="0" y="633141"/>
                  <a:pt x="22048" y="886691"/>
                </a:cubicBezTo>
                <a:cubicBezTo>
                  <a:pt x="23754" y="906315"/>
                  <a:pt x="59379" y="1022416"/>
                  <a:pt x="63611" y="1025237"/>
                </a:cubicBezTo>
                <a:cubicBezTo>
                  <a:pt x="107551" y="1054530"/>
                  <a:pt x="142029" y="1073590"/>
                  <a:pt x="174448" y="1122219"/>
                </a:cubicBezTo>
                <a:lnTo>
                  <a:pt x="229866" y="1205346"/>
                </a:lnTo>
                <a:lnTo>
                  <a:pt x="257575" y="1246910"/>
                </a:lnTo>
                <a:cubicBezTo>
                  <a:pt x="272207" y="1290808"/>
                  <a:pt x="268444" y="1291670"/>
                  <a:pt x="299138" y="1330037"/>
                </a:cubicBezTo>
                <a:cubicBezTo>
                  <a:pt x="307298" y="1340237"/>
                  <a:pt x="326848" y="1357746"/>
                  <a:pt x="326848" y="1357746"/>
                </a:cubicBezTo>
                <a:lnTo>
                  <a:pt x="326848" y="1357746"/>
                </a:lnTo>
              </a:path>
            </a:pathLst>
          </a:custGeom>
          <a:ln w="381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982691" y="498764"/>
            <a:ext cx="1888172" cy="3214254"/>
          </a:xfrm>
          <a:custGeom>
            <a:avLst/>
            <a:gdLst>
              <a:gd name="connsiteX0" fmla="*/ 193964 w 1888172"/>
              <a:gd name="connsiteY0" fmla="*/ 124691 h 3214254"/>
              <a:gd name="connsiteX1" fmla="*/ 152400 w 1888172"/>
              <a:gd name="connsiteY1" fmla="*/ 166254 h 3214254"/>
              <a:gd name="connsiteX2" fmla="*/ 138545 w 1888172"/>
              <a:gd name="connsiteY2" fmla="*/ 235527 h 3214254"/>
              <a:gd name="connsiteX3" fmla="*/ 124691 w 1888172"/>
              <a:gd name="connsiteY3" fmla="*/ 277091 h 3214254"/>
              <a:gd name="connsiteX4" fmla="*/ 55418 w 1888172"/>
              <a:gd name="connsiteY4" fmla="*/ 360218 h 3214254"/>
              <a:gd name="connsiteX5" fmla="*/ 13854 w 1888172"/>
              <a:gd name="connsiteY5" fmla="*/ 498763 h 3214254"/>
              <a:gd name="connsiteX6" fmla="*/ 0 w 1888172"/>
              <a:gd name="connsiteY6" fmla="*/ 540327 h 3214254"/>
              <a:gd name="connsiteX7" fmla="*/ 13854 w 1888172"/>
              <a:gd name="connsiteY7" fmla="*/ 803563 h 3214254"/>
              <a:gd name="connsiteX8" fmla="*/ 41564 w 1888172"/>
              <a:gd name="connsiteY8" fmla="*/ 886691 h 3214254"/>
              <a:gd name="connsiteX9" fmla="*/ 69273 w 1888172"/>
              <a:gd name="connsiteY9" fmla="*/ 983672 h 3214254"/>
              <a:gd name="connsiteX10" fmla="*/ 96982 w 1888172"/>
              <a:gd name="connsiteY10" fmla="*/ 1066800 h 3214254"/>
              <a:gd name="connsiteX11" fmla="*/ 110836 w 1888172"/>
              <a:gd name="connsiteY11" fmla="*/ 1108363 h 3214254"/>
              <a:gd name="connsiteX12" fmla="*/ 124691 w 1888172"/>
              <a:gd name="connsiteY12" fmla="*/ 1177636 h 3214254"/>
              <a:gd name="connsiteX13" fmla="*/ 138545 w 1888172"/>
              <a:gd name="connsiteY13" fmla="*/ 1357745 h 3214254"/>
              <a:gd name="connsiteX14" fmla="*/ 166254 w 1888172"/>
              <a:gd name="connsiteY14" fmla="*/ 1440872 h 3214254"/>
              <a:gd name="connsiteX15" fmla="*/ 193964 w 1888172"/>
              <a:gd name="connsiteY15" fmla="*/ 1537854 h 3214254"/>
              <a:gd name="connsiteX16" fmla="*/ 235527 w 1888172"/>
              <a:gd name="connsiteY16" fmla="*/ 1814945 h 3214254"/>
              <a:gd name="connsiteX17" fmla="*/ 263236 w 1888172"/>
              <a:gd name="connsiteY17" fmla="*/ 1898072 h 3214254"/>
              <a:gd name="connsiteX18" fmla="*/ 277091 w 1888172"/>
              <a:gd name="connsiteY18" fmla="*/ 1939636 h 3214254"/>
              <a:gd name="connsiteX19" fmla="*/ 332509 w 1888172"/>
              <a:gd name="connsiteY19" fmla="*/ 2022763 h 3214254"/>
              <a:gd name="connsiteX20" fmla="*/ 374073 w 1888172"/>
              <a:gd name="connsiteY20" fmla="*/ 2105891 h 3214254"/>
              <a:gd name="connsiteX21" fmla="*/ 401782 w 1888172"/>
              <a:gd name="connsiteY21" fmla="*/ 2161309 h 3214254"/>
              <a:gd name="connsiteX22" fmla="*/ 429491 w 1888172"/>
              <a:gd name="connsiteY22" fmla="*/ 2202872 h 3214254"/>
              <a:gd name="connsiteX23" fmla="*/ 471054 w 1888172"/>
              <a:gd name="connsiteY23" fmla="*/ 2272145 h 3214254"/>
              <a:gd name="connsiteX24" fmla="*/ 498764 w 1888172"/>
              <a:gd name="connsiteY24" fmla="*/ 2327563 h 3214254"/>
              <a:gd name="connsiteX25" fmla="*/ 581891 w 1888172"/>
              <a:gd name="connsiteY25" fmla="*/ 2396836 h 3214254"/>
              <a:gd name="connsiteX26" fmla="*/ 595745 w 1888172"/>
              <a:gd name="connsiteY26" fmla="*/ 2729345 h 3214254"/>
              <a:gd name="connsiteX27" fmla="*/ 623454 w 1888172"/>
              <a:gd name="connsiteY27" fmla="*/ 2812472 h 3214254"/>
              <a:gd name="connsiteX28" fmla="*/ 637309 w 1888172"/>
              <a:gd name="connsiteY28" fmla="*/ 2854036 h 3214254"/>
              <a:gd name="connsiteX29" fmla="*/ 665018 w 1888172"/>
              <a:gd name="connsiteY29" fmla="*/ 2951018 h 3214254"/>
              <a:gd name="connsiteX30" fmla="*/ 692727 w 1888172"/>
              <a:gd name="connsiteY30" fmla="*/ 3006436 h 3214254"/>
              <a:gd name="connsiteX31" fmla="*/ 734291 w 1888172"/>
              <a:gd name="connsiteY31" fmla="*/ 3089563 h 3214254"/>
              <a:gd name="connsiteX32" fmla="*/ 817418 w 1888172"/>
              <a:gd name="connsiteY32" fmla="*/ 3117272 h 3214254"/>
              <a:gd name="connsiteX33" fmla="*/ 858982 w 1888172"/>
              <a:gd name="connsiteY33" fmla="*/ 3131127 h 3214254"/>
              <a:gd name="connsiteX34" fmla="*/ 997527 w 1888172"/>
              <a:gd name="connsiteY34" fmla="*/ 3158836 h 3214254"/>
              <a:gd name="connsiteX35" fmla="*/ 1108364 w 1888172"/>
              <a:gd name="connsiteY35" fmla="*/ 3200400 h 3214254"/>
              <a:gd name="connsiteX36" fmla="*/ 1149927 w 1888172"/>
              <a:gd name="connsiteY36" fmla="*/ 3214254 h 3214254"/>
              <a:gd name="connsiteX37" fmla="*/ 1357745 w 1888172"/>
              <a:gd name="connsiteY37" fmla="*/ 3158836 h 3214254"/>
              <a:gd name="connsiteX38" fmla="*/ 1385454 w 1888172"/>
              <a:gd name="connsiteY38" fmla="*/ 3117272 h 3214254"/>
              <a:gd name="connsiteX39" fmla="*/ 1399309 w 1888172"/>
              <a:gd name="connsiteY39" fmla="*/ 3061854 h 3214254"/>
              <a:gd name="connsiteX40" fmla="*/ 1427018 w 1888172"/>
              <a:gd name="connsiteY40" fmla="*/ 2632363 h 3214254"/>
              <a:gd name="connsiteX41" fmla="*/ 1468582 w 1888172"/>
              <a:gd name="connsiteY41" fmla="*/ 2590800 h 3214254"/>
              <a:gd name="connsiteX42" fmla="*/ 1496291 w 1888172"/>
              <a:gd name="connsiteY42" fmla="*/ 2549236 h 3214254"/>
              <a:gd name="connsiteX43" fmla="*/ 1537854 w 1888172"/>
              <a:gd name="connsiteY43" fmla="*/ 2410691 h 3214254"/>
              <a:gd name="connsiteX44" fmla="*/ 1524000 w 1888172"/>
              <a:gd name="connsiteY44" fmla="*/ 2299854 h 3214254"/>
              <a:gd name="connsiteX45" fmla="*/ 1551709 w 1888172"/>
              <a:gd name="connsiteY45" fmla="*/ 2161309 h 3214254"/>
              <a:gd name="connsiteX46" fmla="*/ 1620982 w 1888172"/>
              <a:gd name="connsiteY46" fmla="*/ 2092036 h 3214254"/>
              <a:gd name="connsiteX47" fmla="*/ 1662545 w 1888172"/>
              <a:gd name="connsiteY47" fmla="*/ 2036618 h 3214254"/>
              <a:gd name="connsiteX48" fmla="*/ 1690254 w 1888172"/>
              <a:gd name="connsiteY48" fmla="*/ 1981200 h 3214254"/>
              <a:gd name="connsiteX49" fmla="*/ 1773382 w 1888172"/>
              <a:gd name="connsiteY49" fmla="*/ 1870363 h 3214254"/>
              <a:gd name="connsiteX50" fmla="*/ 1814945 w 1888172"/>
              <a:gd name="connsiteY50" fmla="*/ 1759527 h 3214254"/>
              <a:gd name="connsiteX51" fmla="*/ 1842654 w 1888172"/>
              <a:gd name="connsiteY51" fmla="*/ 1648691 h 3214254"/>
              <a:gd name="connsiteX52" fmla="*/ 1828800 w 1888172"/>
              <a:gd name="connsiteY52" fmla="*/ 1260763 h 3214254"/>
              <a:gd name="connsiteX53" fmla="*/ 1814945 w 1888172"/>
              <a:gd name="connsiteY53" fmla="*/ 1108363 h 3214254"/>
              <a:gd name="connsiteX54" fmla="*/ 1828800 w 1888172"/>
              <a:gd name="connsiteY54" fmla="*/ 595745 h 3214254"/>
              <a:gd name="connsiteX55" fmla="*/ 1842654 w 1888172"/>
              <a:gd name="connsiteY55" fmla="*/ 429491 h 3214254"/>
              <a:gd name="connsiteX56" fmla="*/ 1870364 w 1888172"/>
              <a:gd name="connsiteY56" fmla="*/ 290945 h 3214254"/>
              <a:gd name="connsiteX57" fmla="*/ 1884218 w 1888172"/>
              <a:gd name="connsiteY57" fmla="*/ 249381 h 3214254"/>
              <a:gd name="connsiteX58" fmla="*/ 1884218 w 1888172"/>
              <a:gd name="connsiteY58" fmla="*/ 0 h 3214254"/>
              <a:gd name="connsiteX59" fmla="*/ 1884218 w 1888172"/>
              <a:gd name="connsiteY59" fmla="*/ 0 h 321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888172" h="3214254">
                <a:moveTo>
                  <a:pt x="193964" y="124691"/>
                </a:moveTo>
                <a:cubicBezTo>
                  <a:pt x="180109" y="138545"/>
                  <a:pt x="161162" y="148729"/>
                  <a:pt x="152400" y="166254"/>
                </a:cubicBezTo>
                <a:cubicBezTo>
                  <a:pt x="141869" y="187316"/>
                  <a:pt x="144256" y="212682"/>
                  <a:pt x="138545" y="235527"/>
                </a:cubicBezTo>
                <a:cubicBezTo>
                  <a:pt x="135003" y="249695"/>
                  <a:pt x="131222" y="264029"/>
                  <a:pt x="124691" y="277091"/>
                </a:cubicBezTo>
                <a:cubicBezTo>
                  <a:pt x="105403" y="315667"/>
                  <a:pt x="86057" y="329579"/>
                  <a:pt x="55418" y="360218"/>
                </a:cubicBezTo>
                <a:cubicBezTo>
                  <a:pt x="34478" y="443979"/>
                  <a:pt x="47588" y="397561"/>
                  <a:pt x="13854" y="498763"/>
                </a:cubicBezTo>
                <a:lnTo>
                  <a:pt x="0" y="540327"/>
                </a:lnTo>
                <a:cubicBezTo>
                  <a:pt x="4618" y="628072"/>
                  <a:pt x="3385" y="716322"/>
                  <a:pt x="13854" y="803563"/>
                </a:cubicBezTo>
                <a:cubicBezTo>
                  <a:pt x="17334" y="832563"/>
                  <a:pt x="33540" y="858607"/>
                  <a:pt x="41564" y="886691"/>
                </a:cubicBezTo>
                <a:cubicBezTo>
                  <a:pt x="50800" y="919018"/>
                  <a:pt x="59386" y="951538"/>
                  <a:pt x="69273" y="983672"/>
                </a:cubicBezTo>
                <a:cubicBezTo>
                  <a:pt x="77863" y="1011589"/>
                  <a:pt x="87746" y="1039091"/>
                  <a:pt x="96982" y="1066800"/>
                </a:cubicBezTo>
                <a:cubicBezTo>
                  <a:pt x="101600" y="1080654"/>
                  <a:pt x="107972" y="1094043"/>
                  <a:pt x="110836" y="1108363"/>
                </a:cubicBezTo>
                <a:lnTo>
                  <a:pt x="124691" y="1177636"/>
                </a:lnTo>
                <a:cubicBezTo>
                  <a:pt x="129309" y="1237672"/>
                  <a:pt x="129154" y="1298268"/>
                  <a:pt x="138545" y="1357745"/>
                </a:cubicBezTo>
                <a:cubicBezTo>
                  <a:pt x="143100" y="1386595"/>
                  <a:pt x="157018" y="1413163"/>
                  <a:pt x="166254" y="1440872"/>
                </a:cubicBezTo>
                <a:cubicBezTo>
                  <a:pt x="186131" y="1500504"/>
                  <a:pt x="176566" y="1468263"/>
                  <a:pt x="193964" y="1537854"/>
                </a:cubicBezTo>
                <a:cubicBezTo>
                  <a:pt x="206202" y="1635759"/>
                  <a:pt x="208173" y="1723763"/>
                  <a:pt x="235527" y="1814945"/>
                </a:cubicBezTo>
                <a:cubicBezTo>
                  <a:pt x="243920" y="1842921"/>
                  <a:pt x="254000" y="1870363"/>
                  <a:pt x="263236" y="1898072"/>
                </a:cubicBezTo>
                <a:cubicBezTo>
                  <a:pt x="267854" y="1911927"/>
                  <a:pt x="268990" y="1927485"/>
                  <a:pt x="277091" y="1939636"/>
                </a:cubicBezTo>
                <a:cubicBezTo>
                  <a:pt x="295564" y="1967345"/>
                  <a:pt x="321978" y="1991170"/>
                  <a:pt x="332509" y="2022763"/>
                </a:cubicBezTo>
                <a:cubicBezTo>
                  <a:pt x="357911" y="2098968"/>
                  <a:pt x="331101" y="2030690"/>
                  <a:pt x="374073" y="2105891"/>
                </a:cubicBezTo>
                <a:cubicBezTo>
                  <a:pt x="384320" y="2123823"/>
                  <a:pt x="391535" y="2143377"/>
                  <a:pt x="401782" y="2161309"/>
                </a:cubicBezTo>
                <a:cubicBezTo>
                  <a:pt x="410043" y="2175766"/>
                  <a:pt x="420666" y="2188752"/>
                  <a:pt x="429491" y="2202872"/>
                </a:cubicBezTo>
                <a:cubicBezTo>
                  <a:pt x="443763" y="2225707"/>
                  <a:pt x="457976" y="2248605"/>
                  <a:pt x="471054" y="2272145"/>
                </a:cubicBezTo>
                <a:cubicBezTo>
                  <a:pt x="481084" y="2290199"/>
                  <a:pt x="486760" y="2310757"/>
                  <a:pt x="498764" y="2327563"/>
                </a:cubicBezTo>
                <a:cubicBezTo>
                  <a:pt x="523010" y="2361508"/>
                  <a:pt x="548747" y="2374740"/>
                  <a:pt x="581891" y="2396836"/>
                </a:cubicBezTo>
                <a:cubicBezTo>
                  <a:pt x="586509" y="2507672"/>
                  <a:pt x="584707" y="2618963"/>
                  <a:pt x="595745" y="2729345"/>
                </a:cubicBezTo>
                <a:cubicBezTo>
                  <a:pt x="598651" y="2758408"/>
                  <a:pt x="614218" y="2784763"/>
                  <a:pt x="623454" y="2812472"/>
                </a:cubicBezTo>
                <a:cubicBezTo>
                  <a:pt x="628072" y="2826327"/>
                  <a:pt x="633767" y="2839868"/>
                  <a:pt x="637309" y="2854036"/>
                </a:cubicBezTo>
                <a:cubicBezTo>
                  <a:pt x="644338" y="2882150"/>
                  <a:pt x="653095" y="2923197"/>
                  <a:pt x="665018" y="2951018"/>
                </a:cubicBezTo>
                <a:cubicBezTo>
                  <a:pt x="673154" y="2970001"/>
                  <a:pt x="684591" y="2987453"/>
                  <a:pt x="692727" y="3006436"/>
                </a:cubicBezTo>
                <a:cubicBezTo>
                  <a:pt x="703222" y="3030924"/>
                  <a:pt x="708316" y="3073329"/>
                  <a:pt x="734291" y="3089563"/>
                </a:cubicBezTo>
                <a:cubicBezTo>
                  <a:pt x="759059" y="3105043"/>
                  <a:pt x="789709" y="3108036"/>
                  <a:pt x="817418" y="3117272"/>
                </a:cubicBezTo>
                <a:cubicBezTo>
                  <a:pt x="831273" y="3121890"/>
                  <a:pt x="844661" y="3128263"/>
                  <a:pt x="858982" y="3131127"/>
                </a:cubicBezTo>
                <a:cubicBezTo>
                  <a:pt x="905164" y="3140363"/>
                  <a:pt x="952848" y="3143943"/>
                  <a:pt x="997527" y="3158836"/>
                </a:cubicBezTo>
                <a:cubicBezTo>
                  <a:pt x="1091880" y="3190288"/>
                  <a:pt x="975814" y="3150694"/>
                  <a:pt x="1108364" y="3200400"/>
                </a:cubicBezTo>
                <a:cubicBezTo>
                  <a:pt x="1122038" y="3205528"/>
                  <a:pt x="1136073" y="3209636"/>
                  <a:pt x="1149927" y="3214254"/>
                </a:cubicBezTo>
                <a:cubicBezTo>
                  <a:pt x="1213418" y="3203672"/>
                  <a:pt x="1304759" y="3211823"/>
                  <a:pt x="1357745" y="3158836"/>
                </a:cubicBezTo>
                <a:cubicBezTo>
                  <a:pt x="1369519" y="3147062"/>
                  <a:pt x="1376218" y="3131127"/>
                  <a:pt x="1385454" y="3117272"/>
                </a:cubicBezTo>
                <a:cubicBezTo>
                  <a:pt x="1390072" y="3098799"/>
                  <a:pt x="1397683" y="3080826"/>
                  <a:pt x="1399309" y="3061854"/>
                </a:cubicBezTo>
                <a:cubicBezTo>
                  <a:pt x="1411561" y="2918917"/>
                  <a:pt x="1406145" y="2774298"/>
                  <a:pt x="1427018" y="2632363"/>
                </a:cubicBezTo>
                <a:cubicBezTo>
                  <a:pt x="1429869" y="2612978"/>
                  <a:pt x="1456039" y="2605852"/>
                  <a:pt x="1468582" y="2590800"/>
                </a:cubicBezTo>
                <a:cubicBezTo>
                  <a:pt x="1479242" y="2578008"/>
                  <a:pt x="1487055" y="2563091"/>
                  <a:pt x="1496291" y="2549236"/>
                </a:cubicBezTo>
                <a:cubicBezTo>
                  <a:pt x="1507571" y="2515393"/>
                  <a:pt x="1536533" y="2430511"/>
                  <a:pt x="1537854" y="2410691"/>
                </a:cubicBezTo>
                <a:cubicBezTo>
                  <a:pt x="1540331" y="2373540"/>
                  <a:pt x="1528618" y="2336800"/>
                  <a:pt x="1524000" y="2299854"/>
                </a:cubicBezTo>
                <a:cubicBezTo>
                  <a:pt x="1524046" y="2299577"/>
                  <a:pt x="1542522" y="2175090"/>
                  <a:pt x="1551709" y="2161309"/>
                </a:cubicBezTo>
                <a:cubicBezTo>
                  <a:pt x="1569823" y="2134138"/>
                  <a:pt x="1599287" y="2116443"/>
                  <a:pt x="1620982" y="2092036"/>
                </a:cubicBezTo>
                <a:cubicBezTo>
                  <a:pt x="1636323" y="2074778"/>
                  <a:pt x="1650307" y="2056199"/>
                  <a:pt x="1662545" y="2036618"/>
                </a:cubicBezTo>
                <a:cubicBezTo>
                  <a:pt x="1673491" y="2019104"/>
                  <a:pt x="1678798" y="1998384"/>
                  <a:pt x="1690254" y="1981200"/>
                </a:cubicBezTo>
                <a:cubicBezTo>
                  <a:pt x="1715871" y="1942774"/>
                  <a:pt x="1773382" y="1870363"/>
                  <a:pt x="1773382" y="1870363"/>
                </a:cubicBezTo>
                <a:cubicBezTo>
                  <a:pt x="1798923" y="1768194"/>
                  <a:pt x="1771477" y="1860952"/>
                  <a:pt x="1814945" y="1759527"/>
                </a:cubicBezTo>
                <a:cubicBezTo>
                  <a:pt x="1830922" y="1722248"/>
                  <a:pt x="1834522" y="1689355"/>
                  <a:pt x="1842654" y="1648691"/>
                </a:cubicBezTo>
                <a:cubicBezTo>
                  <a:pt x="1838036" y="1519382"/>
                  <a:pt x="1835427" y="1389985"/>
                  <a:pt x="1828800" y="1260763"/>
                </a:cubicBezTo>
                <a:cubicBezTo>
                  <a:pt x="1826188" y="1209820"/>
                  <a:pt x="1814945" y="1159372"/>
                  <a:pt x="1814945" y="1108363"/>
                </a:cubicBezTo>
                <a:cubicBezTo>
                  <a:pt x="1814945" y="937428"/>
                  <a:pt x="1821829" y="766538"/>
                  <a:pt x="1828800" y="595745"/>
                </a:cubicBezTo>
                <a:cubicBezTo>
                  <a:pt x="1831068" y="540181"/>
                  <a:pt x="1835140" y="484591"/>
                  <a:pt x="1842654" y="429491"/>
                </a:cubicBezTo>
                <a:cubicBezTo>
                  <a:pt x="1849017" y="382826"/>
                  <a:pt x="1855471" y="335625"/>
                  <a:pt x="1870364" y="290945"/>
                </a:cubicBezTo>
                <a:cubicBezTo>
                  <a:pt x="1874982" y="277090"/>
                  <a:pt x="1883523" y="263969"/>
                  <a:pt x="1884218" y="249381"/>
                </a:cubicBezTo>
                <a:cubicBezTo>
                  <a:pt x="1888172" y="166348"/>
                  <a:pt x="1884218" y="83127"/>
                  <a:pt x="1884218" y="0"/>
                </a:cubicBezTo>
                <a:lnTo>
                  <a:pt x="1884218" y="0"/>
                </a:lnTo>
              </a:path>
            </a:pathLst>
          </a:custGeom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u="sng" dirty="0" smtClean="0">
                <a:ln w="50800"/>
                <a:latin typeface="Aharoni" pitchFamily="2" charset="-79"/>
                <a:cs typeface="Aharoni" pitchFamily="2" charset="-79"/>
              </a:rPr>
              <a:t>STRUCTURES SEEN</a:t>
            </a:r>
            <a:endParaRPr lang="en-US" b="1" u="sng" dirty="0" smtClean="0">
              <a:ln w="50800"/>
              <a:latin typeface="Aharoni" pitchFamily="2" charset="-79"/>
              <a:cs typeface="Aharoni" pitchFamily="2" charset="-79"/>
            </a:endParaRPr>
          </a:p>
          <a:p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Both lungs from apices to </a:t>
            </a:r>
            <a:r>
              <a:rPr lang="en-US" sz="2800" dirty="0" err="1" smtClean="0">
                <a:ln w="50800"/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costophrenic</a:t>
            </a: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 angles</a:t>
            </a:r>
          </a:p>
          <a:p>
            <a:endParaRPr lang="en-US" sz="2800" dirty="0" smtClean="0">
              <a:ln w="50800"/>
              <a:solidFill>
                <a:schemeClr val="tx1">
                  <a:lumMod val="95000"/>
                </a:schemeClr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Air filled trachea.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n w="50800"/>
              <a:solidFill>
                <a:schemeClr val="tx1">
                  <a:lumMod val="95000"/>
                </a:schemeClr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n w="50800"/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Hilium</a:t>
            </a: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 region markings.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n w="50800"/>
              <a:solidFill>
                <a:schemeClr val="tx1">
                  <a:lumMod val="95000"/>
                </a:schemeClr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Heart 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n w="50800"/>
              <a:solidFill>
                <a:schemeClr val="tx1">
                  <a:lumMod val="95000"/>
                </a:schemeClr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Great vessels.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n w="50800"/>
              <a:solidFill>
                <a:schemeClr val="tx1">
                  <a:lumMod val="95000"/>
                </a:schemeClr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Bony thorax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ln w="50800"/>
                <a:latin typeface="Aharoni" pitchFamily="2" charset="-79"/>
                <a:cs typeface="Aharoni" pitchFamily="2" charset="-79"/>
              </a:rPr>
              <a:t>EVALUATION CRITERIA</a:t>
            </a:r>
          </a:p>
          <a:p>
            <a:pPr>
              <a:buNone/>
            </a:pP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n w="50800"/>
                <a:latin typeface="Arial" pitchFamily="34" charset="0"/>
                <a:cs typeface="Arial" pitchFamily="34" charset="0"/>
              </a:rPr>
              <a:t>Anterior ribs from 1-9 from both sides should be seen above the diaphragm.</a:t>
            </a:r>
          </a:p>
          <a:p>
            <a:pPr>
              <a:buNone/>
            </a:pPr>
            <a:endParaRPr lang="en-US" sz="2400" dirty="0" smtClean="0">
              <a:ln w="50800"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n w="50800"/>
                <a:latin typeface="Arial" pitchFamily="34" charset="0"/>
                <a:cs typeface="Arial" pitchFamily="34" charset="0"/>
              </a:rPr>
              <a:t>Ribs should be  visualized clearly through the lungs and demonstrate sufficient contrast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AP-ANTERIOR POSTERIOR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</a:rPr>
              <a:t>INDICATION</a:t>
            </a:r>
          </a:p>
          <a:p>
            <a:pPr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	</a:t>
            </a:r>
            <a:r>
              <a:rPr lang="en-US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to see mainly the ribs</a:t>
            </a:r>
          </a:p>
          <a:p>
            <a:pPr>
              <a:buNone/>
            </a:pPr>
            <a:r>
              <a:rPr lang="en-US" dirty="0" smtClean="0">
                <a:ln w="50800"/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              and for stricture patients </a:t>
            </a:r>
          </a:p>
          <a:p>
            <a:pPr>
              <a:buNone/>
            </a:pP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352800"/>
            <a:ext cx="6324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TECHNICAL FACTORS  USED FOR  AP CHEST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Casette:14X17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Kvp:60-70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mAs:8-10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Minimum SID is 100cms.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POSITIONING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56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4" descr="sup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990600"/>
            <a:ext cx="4572000" cy="5334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75542"/>
          </a:xfrm>
          <a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37000" contrast="20000"/>
            </a:blip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ANATOMY OF CHEST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Chest is the region of the body between the neck &amp;abdomen.</a:t>
            </a:r>
          </a:p>
          <a:p>
            <a:endParaRPr lang="en-GB" sz="3600" dirty="0" smtClean="0"/>
          </a:p>
          <a:p>
            <a:r>
              <a:rPr lang="en-GB" sz="3600" dirty="0" smtClean="0"/>
              <a:t>It is mostly protected &amp; supported by ribcage,spine and shoulder girdle.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077200" cy="589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CENTERING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334" t="36667" r="10833" b="18889"/>
          <a:stretch>
            <a:fillRect/>
          </a:stretch>
        </p:blipFill>
        <p:spPr bwMode="auto">
          <a:xfrm>
            <a:off x="304800" y="609600"/>
            <a:ext cx="416412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28229" t="37094" r="42427" b="16909"/>
          <a:stretch>
            <a:fillRect/>
          </a:stretch>
        </p:blipFill>
        <p:spPr bwMode="auto">
          <a:xfrm>
            <a:off x="4876800" y="6096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52600" y="4495800"/>
            <a:ext cx="88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64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SUPINE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519" t="38724" r="11191" b="10768"/>
          <a:stretch>
            <a:fillRect/>
          </a:stretch>
        </p:blipFill>
        <p:spPr bwMode="auto">
          <a:xfrm>
            <a:off x="1600200" y="381000"/>
            <a:ext cx="63245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29000" y="6096000"/>
            <a:ext cx="148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SEMI ERECT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4851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tx1"/>
                </a:solidFill>
              </a:rPr>
              <a:t>STRUCTURES SEEN</a:t>
            </a:r>
            <a:endParaRPr lang="en-US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 smtClean="0">
                <a:ln w="50800"/>
                <a:latin typeface="Arial" pitchFamily="34" charset="0"/>
                <a:cs typeface="Arial" pitchFamily="34" charset="0"/>
              </a:rPr>
              <a:t>Posterior rib shown above and below the diaphragm</a:t>
            </a:r>
          </a:p>
          <a:p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u="sng" dirty="0" smtClean="0">
                <a:ln w="50800"/>
                <a:latin typeface="Arial" pitchFamily="34" charset="0"/>
                <a:cs typeface="Arial" pitchFamily="34" charset="0"/>
              </a:rPr>
              <a:t>EVALUATION CRITERIA</a:t>
            </a:r>
            <a:r>
              <a:rPr lang="en-US" b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n w="50800"/>
                <a:latin typeface="Arial" pitchFamily="34" charset="0"/>
                <a:cs typeface="Arial" pitchFamily="34" charset="0"/>
              </a:rPr>
              <a:t>Ribs should be above diaphragm.</a:t>
            </a:r>
          </a:p>
          <a:p>
            <a:r>
              <a:rPr lang="en-US" dirty="0" smtClean="0">
                <a:ln w="50800"/>
                <a:latin typeface="Arial" pitchFamily="34" charset="0"/>
                <a:cs typeface="Arial" pitchFamily="34" charset="0"/>
              </a:rPr>
              <a:t>Posterior ribs 8-10 from both sides should be seen above diaphragm</a:t>
            </a:r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tx1"/>
                </a:solidFill>
              </a:rPr>
              <a:t>CHEST LATERAL VIEW</a:t>
            </a:r>
            <a:endParaRPr lang="en-US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PATIENT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POSITIONING:</a:t>
            </a:r>
            <a:endParaRPr lang="en-US" b="1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Patient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turned to the area of examination in contact with film.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Mid-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sagittal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-plane is parallel to the film.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arms are folded over  the head 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Mid –auxiliary line midline of the film and include  apices and lower lobe to the level of first lumbar vertebra.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u="sng" dirty="0" smtClean="0">
                <a:latin typeface="Aharoni" pitchFamily="2" charset="-79"/>
                <a:cs typeface="Aharoni" pitchFamily="2" charset="-79"/>
              </a:rPr>
              <a:t>TECHNICAL FACTORS  USED FOR  CHEST </a:t>
            </a:r>
            <a:r>
              <a:rPr lang="en-US" b="1" u="sng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b="1" u="sng" dirty="0" smtClean="0">
                <a:latin typeface="Aharoni" pitchFamily="2" charset="-79"/>
                <a:cs typeface="Aharoni" pitchFamily="2" charset="-79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181600"/>
          </a:xfrm>
        </p:spPr>
        <p:txBody>
          <a:bodyPr>
            <a:normAutofit/>
          </a:bodyPr>
          <a:lstStyle/>
          <a:p>
            <a:endParaRPr lang="en-US" u="sng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b="1" u="sng" dirty="0" smtClean="0">
                <a:latin typeface="Aharoni" pitchFamily="2" charset="-79"/>
                <a:cs typeface="Aharoni" pitchFamily="2" charset="-79"/>
              </a:rPr>
              <a:t>LATERAL:</a:t>
            </a:r>
            <a:endParaRPr lang="en-US" sz="28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Casette:14 X17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Kvp:60-70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mAs:25-30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Minimum SID is 100cms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Direction and centering of the film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19200"/>
          </a:xfrm>
        </p:spPr>
        <p:txBody>
          <a:bodyPr/>
          <a:lstStyle/>
          <a:p>
            <a:r>
              <a:rPr lang="en-US" dirty="0" smtClean="0"/>
              <a:t>Direct  the  central   ray   right  angle  to  the  middle  of  the  film  in  mid   auxiliary  line.</a:t>
            </a:r>
            <a:endParaRPr lang="en-US" dirty="0"/>
          </a:p>
        </p:txBody>
      </p:sp>
      <p:pic>
        <p:nvPicPr>
          <p:cNvPr id="4" name="Content Placeholder 9" descr="later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2133600"/>
            <a:ext cx="7924800" cy="4495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tx1"/>
                </a:solidFill>
              </a:rPr>
              <a:t>STRUCTURES SEEN</a:t>
            </a:r>
            <a:br>
              <a:rPr lang="en-US" b="1" dirty="0" smtClean="0">
                <a:ln w="50800"/>
                <a:solidFill>
                  <a:schemeClr val="tx1"/>
                </a:solidFill>
              </a:rPr>
            </a:br>
            <a:endParaRPr lang="en-US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Left lateral and Right lateral projections are mainly taken to demonstrate the heart, aorta and pulmonary lesions.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lateral positions are employed extensively to demonstrate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interlobar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fissures,to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differenciate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lobes, and to localize pulmonary lesions</a:t>
            </a:r>
            <a:r>
              <a:rPr lang="en-US" dirty="0" smtClean="0">
                <a:latin typeface="Arial Rounded MT Bold" pitchFamily="34" charset="0"/>
              </a:rPr>
              <a:t>.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ap document\radiographic image for ppt\chest_anato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3000" contrast="21000"/>
          </a:blip>
          <a:srcRect/>
          <a:stretch>
            <a:fillRect/>
          </a:stretch>
        </p:blipFill>
        <p:spPr bwMode="auto">
          <a:xfrm>
            <a:off x="857224" y="0"/>
            <a:ext cx="74434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r>
              <a:rPr lang="en-US" b="1" dirty="0" smtClean="0">
                <a:ln w="50800"/>
                <a:solidFill>
                  <a:schemeClr val="tx1"/>
                </a:solidFill>
              </a:rPr>
              <a:t>Evaluation criteria          </a:t>
            </a:r>
            <a:endParaRPr lang="en-US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The ribs posterior to the vertebral column should be superimposed.</a:t>
            </a:r>
          </a:p>
          <a:p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There  should  be  no  shadow  of  arm  or its soft tissue overlapping  upper  lungs  field.</a:t>
            </a:r>
          </a:p>
          <a:p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The  long  axis  of  the  lungs  should be vertical without forward  backward  leaning.</a:t>
            </a:r>
          </a:p>
          <a:p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The  sternum  should  be  in lateral  and not rotated</a:t>
            </a:r>
            <a:r>
              <a:rPr lang="en-US" sz="12800" dirty="0" smtClean="0">
                <a:latin typeface="Arial Rounded MT Bold" pitchFamily="34" charset="0"/>
              </a:rPr>
              <a:t>.</a:t>
            </a:r>
          </a:p>
          <a:p>
            <a:pPr>
              <a:buNone/>
            </a:pPr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Cont….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Costophrenic  angles  and  the apices of the lungs must be included.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exposure  should  penetrate  the  lungs and  heart.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heart and diaphragm  should have sharp outline.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OBLIQUE PROJECTIONS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tx1"/>
                </a:solidFill>
              </a:rPr>
              <a:t>TECHNICAL FACTORS</a:t>
            </a:r>
            <a:endParaRPr lang="en-US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Casette:14 X17(crosswise/lengthwise)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Moving or stationary grid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Kvp:60-70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mAs:8-10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Minimum SID is 180cms/6 feet.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609600"/>
            <a:ext cx="8991600" cy="5334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tx1"/>
                </a:solidFill>
              </a:rPr>
              <a:t>ANTERIOR OBLIQUE PROJECTION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b="1" dirty="0" smtClean="0">
                <a:ln w="50800"/>
                <a:solidFill>
                  <a:schemeClr val="tx1"/>
                </a:solidFill>
              </a:rPr>
              <a:t/>
            </a:r>
            <a:br>
              <a:rPr lang="en-US" b="1" dirty="0" smtClean="0">
                <a:ln w="50800"/>
                <a:solidFill>
                  <a:schemeClr val="tx1"/>
                </a:solidFill>
              </a:rPr>
            </a:br>
            <a:r>
              <a:rPr lang="en-US" sz="2800" b="1" dirty="0" smtClean="0">
                <a:ln w="50800"/>
                <a:solidFill>
                  <a:schemeClr val="tx1"/>
                </a:solidFill>
              </a:rPr>
              <a:t>POSITIONING OF PATIENT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0772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should be in erect position.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Right Anterior Oblique(RAO)-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side of patient body should be  contact with the Image Receptor.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 Left  Anterior Oblique (LAO)-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Left side of patient body should be contact with the Image Receptor.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body should be rotate at the angle of 45 degree.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CENTERING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Central Ray is directed perpendicular to the level of t4-t6 vertebrae.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auntminnie.com/images/content_images/nws_rad/2001_12_19_16_21_21_70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800" b="1" dirty="0" smtClean="0">
                <a:ln w="50800"/>
                <a:solidFill>
                  <a:schemeClr val="tx1"/>
                </a:solidFill>
                <a:latin typeface="+mn-lt"/>
              </a:rPr>
              <a:t>STRUCTURES SEEN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/>
            </a:r>
            <a:b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</a:b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		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 smtClean="0">
                <a:ln w="50800"/>
                <a:latin typeface="Arial" pitchFamily="34" charset="0"/>
                <a:cs typeface="Arial" pitchFamily="34" charset="0"/>
              </a:rPr>
              <a:t>Both lunges from the apices to the </a:t>
            </a:r>
            <a:r>
              <a:rPr lang="en-US" dirty="0" err="1" smtClean="0">
                <a:ln w="50800"/>
                <a:latin typeface="Arial" pitchFamily="34" charset="0"/>
                <a:cs typeface="Arial" pitchFamily="34" charset="0"/>
              </a:rPr>
              <a:t>Costophrenic</a:t>
            </a:r>
            <a:r>
              <a:rPr lang="en-US" dirty="0" smtClean="0">
                <a:ln w="50800"/>
                <a:latin typeface="Arial" pitchFamily="34" charset="0"/>
                <a:cs typeface="Arial" pitchFamily="34" charset="0"/>
              </a:rPr>
              <a:t> angles.</a:t>
            </a:r>
          </a:p>
          <a:p>
            <a:r>
              <a:rPr lang="en-US" dirty="0" smtClean="0">
                <a:ln w="50800"/>
                <a:latin typeface="Arial" pitchFamily="34" charset="0"/>
                <a:cs typeface="Arial" pitchFamily="34" charset="0"/>
              </a:rPr>
              <a:t>Air filled trachea.</a:t>
            </a:r>
          </a:p>
          <a:p>
            <a:r>
              <a:rPr lang="en-US" dirty="0" smtClean="0">
                <a:ln w="50800"/>
                <a:latin typeface="Arial" pitchFamily="34" charset="0"/>
                <a:cs typeface="Arial" pitchFamily="34" charset="0"/>
              </a:rPr>
              <a:t>Great vessels and heart shadows are well visualized.</a:t>
            </a:r>
          </a:p>
          <a:p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n w="50800"/>
                <a:latin typeface="Arial" pitchFamily="34" charset="0"/>
                <a:cs typeface="Arial" pitchFamily="34" charset="0"/>
              </a:rPr>
              <a:t>EVALUATION CRITERIA:</a:t>
            </a:r>
          </a:p>
          <a:p>
            <a:pPr>
              <a:buNone/>
            </a:pPr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n w="50800"/>
                <a:latin typeface="Arial" pitchFamily="34" charset="0"/>
                <a:cs typeface="Arial" pitchFamily="34" charset="0"/>
              </a:rPr>
              <a:t>Both lungs should be included</a:t>
            </a:r>
          </a:p>
          <a:p>
            <a:r>
              <a:rPr lang="en-US" dirty="0" smtClean="0">
                <a:ln w="50800"/>
                <a:latin typeface="Arial" pitchFamily="34" charset="0"/>
                <a:cs typeface="Arial" pitchFamily="34" charset="0"/>
              </a:rPr>
              <a:t>The exposure should clearly visualize the lung field</a:t>
            </a:r>
            <a:endParaRPr lang="en-US" dirty="0">
              <a:ln w="50800"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00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POSTERIOR OBLIQUE PROJECTION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POSITIONING OF PATIENT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Right-Posterior-Oblique(RPO):Patient should be in  erect position, rotated 45 degree with right posterior shoulder against Image-Receptor.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Left-Posterior-Oblique(LPO): Patient should be in  erect position, rotated 45 degree with Left  posterior shoulder against Image-Receptor.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CENTERING: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Central Ray  is perpendicular to the level of  t4-t6 vertebrae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519" t="15152" r="21603" b="39390"/>
          <a:stretch>
            <a:fillRect/>
          </a:stretch>
        </p:blipFill>
        <p:spPr bwMode="auto">
          <a:xfrm>
            <a:off x="1295400" y="228600"/>
            <a:ext cx="6324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G:\ap document\radiographic image for ppt\chest-anatom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8000" contrast="-3000"/>
          </a:blip>
          <a:srcRect/>
          <a:stretch>
            <a:fillRect/>
          </a:stretch>
        </p:blipFill>
        <p:spPr bwMode="auto">
          <a:xfrm>
            <a:off x="785786" y="142852"/>
            <a:ext cx="7358113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740" t="50509" r="12916" b="14135"/>
          <a:stretch>
            <a:fillRect/>
          </a:stretch>
        </p:blipFill>
        <p:spPr bwMode="auto">
          <a:xfrm>
            <a:off x="838200" y="304800"/>
            <a:ext cx="7696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35814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tx1"/>
                </a:solidFill>
              </a:rPr>
              <a:t>STRUCTURES SEEN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1200" dirty="0" smtClean="0">
                <a:ln w="50800"/>
                <a:latin typeface="Arial" pitchFamily="34" charset="0"/>
                <a:cs typeface="Arial" pitchFamily="34" charset="0"/>
              </a:rPr>
              <a:t>Auxiliary portion of the ribs are projected free of self-superimposition</a:t>
            </a:r>
            <a:endParaRPr lang="en-US" sz="4400" dirty="0" smtClean="0">
              <a:ln w="50800"/>
              <a:latin typeface="Arial" pitchFamily="34" charset="0"/>
              <a:cs typeface="Arial" pitchFamily="34" charset="0"/>
            </a:endParaRPr>
          </a:p>
          <a:p>
            <a:endParaRPr lang="en-US" sz="440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b="1" dirty="0" smtClean="0">
                <a:ln w="50800"/>
                <a:latin typeface="Arial" pitchFamily="34" charset="0"/>
                <a:cs typeface="Arial" pitchFamily="34" charset="0"/>
              </a:rPr>
              <a:t>EVALUATION </a:t>
            </a:r>
            <a:r>
              <a:rPr lang="en-US" sz="9600" b="1" dirty="0" smtClean="0">
                <a:ln w="50800"/>
                <a:latin typeface="Arial" pitchFamily="34" charset="0"/>
                <a:cs typeface="Arial" pitchFamily="34" charset="0"/>
              </a:rPr>
              <a:t>CRITERIA:</a:t>
            </a:r>
            <a:endParaRPr lang="en-US" sz="9600" b="1" dirty="0" smtClean="0">
              <a:ln w="50800"/>
              <a:latin typeface="Arial" pitchFamily="34" charset="0"/>
              <a:cs typeface="Arial" pitchFamily="34" charset="0"/>
            </a:endParaRPr>
          </a:p>
          <a:p>
            <a:endParaRPr lang="en-US" sz="440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9600" dirty="0" smtClean="0">
                <a:ln w="50800"/>
                <a:latin typeface="Arial" pitchFamily="34" charset="0"/>
                <a:cs typeface="Arial" pitchFamily="34" charset="0"/>
              </a:rPr>
              <a:t>Auxiliary portion of the rib should be demonstrated free of superimposition</a:t>
            </a:r>
          </a:p>
          <a:p>
            <a:pPr>
              <a:buNone/>
            </a:pPr>
            <a:endParaRPr lang="en-US" sz="9600" dirty="0" smtClean="0">
              <a:ln w="50800"/>
              <a:latin typeface="Arial" pitchFamily="34" charset="0"/>
              <a:cs typeface="Arial" pitchFamily="34" charset="0"/>
            </a:endParaRPr>
          </a:p>
          <a:p>
            <a:endParaRPr lang="en-US" sz="9600" dirty="0" smtClean="0">
              <a:ln w="50800"/>
              <a:latin typeface="Arial" pitchFamily="34" charset="0"/>
              <a:cs typeface="Arial" pitchFamily="34" charset="0"/>
            </a:endParaRPr>
          </a:p>
          <a:p>
            <a:r>
              <a:rPr lang="en-US" sz="9600" dirty="0" smtClean="0">
                <a:ln w="50800"/>
                <a:latin typeface="Arial" pitchFamily="34" charset="0"/>
                <a:cs typeface="Arial" pitchFamily="34" charset="0"/>
              </a:rPr>
              <a:t>Ribs should be clearly demonstrated through the lungs or abdomen according to the region examined. </a:t>
            </a:r>
            <a:endParaRPr lang="en-US" dirty="0">
              <a:ln w="50800"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ln w="50800"/>
              </a:rPr>
              <a:t>RADIATION PROTECTION</a:t>
            </a:r>
            <a:endParaRPr lang="en-US" b="1" u="sng" dirty="0" smtClean="0">
              <a:ln w="5080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n w="50800"/>
                <a:latin typeface="Arial Rounded MT Bold" pitchFamily="34" charset="0"/>
              </a:rPr>
              <a:t>Repeat exposures : avoid repeat exposures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n w="50800"/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n w="50800"/>
                <a:latin typeface="Arial Rounded MT Bold" pitchFamily="34" charset="0"/>
              </a:rPr>
              <a:t>Collimation : it not only helps to avoid scatter radiation but also helps to improve image quality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n w="50800"/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n w="50800"/>
                <a:latin typeface="Arial Rounded MT Bold" pitchFamily="34" charset="0"/>
              </a:rPr>
              <a:t>Gonadal</a:t>
            </a:r>
            <a:r>
              <a:rPr lang="en-US" sz="2400" dirty="0" smtClean="0">
                <a:ln w="50800"/>
                <a:latin typeface="Arial Rounded MT Bold" pitchFamily="34" charset="0"/>
              </a:rPr>
              <a:t> shielding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APICOGRAM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Indication : </a:t>
            </a:r>
          </a:p>
          <a:p>
            <a:pPr>
              <a:buNone/>
            </a:pPr>
            <a:r>
              <a:rPr lang="en-GB" dirty="0" smtClean="0"/>
              <a:t>-Radiographic Visualisation of apex, superior mediastinum and thoracic outlet.</a:t>
            </a:r>
          </a:p>
          <a:p>
            <a:pPr>
              <a:buNone/>
            </a:pPr>
            <a:r>
              <a:rPr lang="en-GB" dirty="0" smtClean="0"/>
              <a:t>-Enhances visualisation of minor fissure in suspected right middle lobe atelectasis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LORDOTIC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u="sng" dirty="0" smtClean="0"/>
              <a:t>Positioning of the patient</a:t>
            </a:r>
            <a:endParaRPr lang="en-GB" b="1" u="sng" dirty="0" smtClean="0">
              <a:solidFill>
                <a:srgbClr val="3D3D3D"/>
              </a:solidFill>
              <a:latin typeface="Open Sans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solidFill>
                  <a:srgbClr val="3D3D3D"/>
                </a:solidFill>
                <a:latin typeface="Open Sans"/>
              </a:rPr>
              <a:t>Patient should be standing with feet approximately 30cm away from the image receptor, with back arched until upper back, shoulders and head are against the image receptor.</a:t>
            </a:r>
          </a:p>
          <a:p>
            <a:pPr>
              <a:buFont typeface="Arial"/>
              <a:buChar char="•"/>
            </a:pPr>
            <a:r>
              <a:rPr lang="en-GB" dirty="0" smtClean="0">
                <a:solidFill>
                  <a:srgbClr val="3D3D3D"/>
                </a:solidFill>
                <a:latin typeface="Open Sans"/>
              </a:rPr>
              <a:t>Shoulders and elbows are rolled </a:t>
            </a:r>
            <a:r>
              <a:rPr lang="en-GB" dirty="0" err="1" smtClean="0">
                <a:solidFill>
                  <a:srgbClr val="3D3D3D"/>
                </a:solidFill>
                <a:latin typeface="Open Sans"/>
              </a:rPr>
              <a:t>anteriorly</a:t>
            </a:r>
            <a:endParaRPr lang="en-GB" dirty="0" smtClean="0">
              <a:solidFill>
                <a:srgbClr val="3D3D3D"/>
              </a:solidFill>
              <a:latin typeface="Open Sans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solidFill>
                  <a:srgbClr val="3D3D3D"/>
                </a:solidFill>
                <a:latin typeface="Open Sans"/>
              </a:rPr>
              <a:t>Angle formed between the mid-coronal body plane and image receptor should be approximately 45 degrees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assang\Desktop\CX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1"/>
            <a:ext cx="72390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Technical factors</a:t>
            </a:r>
            <a:br>
              <a:rPr lang="en-GB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Centring of X-ray beam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Mid-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sagittal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plane, halfway between the manubrium and the Xiphoid process</a:t>
            </a:r>
          </a:p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collimation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superiorly 5 cm above the shoulder joint to allow proper visualization of the upper airways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inferior to the inferior border of the 12th rib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lateral to the level of the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acromioclavicular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joints</a:t>
            </a:r>
          </a:p>
          <a:p>
            <a:pPr lvl="1"/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Cassette  size-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10X12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Exposure :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60-70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Kvp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8-10 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mAs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SID: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180 cm</a:t>
            </a:r>
          </a:p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Grid: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yes (this may be departmentally dependent)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 VIEW</a:t>
            </a:r>
          </a:p>
          <a:p>
            <a:r>
              <a:rPr lang="en-GB" dirty="0" smtClean="0"/>
              <a:t>PA VIEW</a:t>
            </a:r>
          </a:p>
          <a:p>
            <a:r>
              <a:rPr lang="en-GB" dirty="0" smtClean="0"/>
              <a:t>LATERAL VIEW</a:t>
            </a:r>
          </a:p>
          <a:p>
            <a:r>
              <a:rPr lang="en-GB" dirty="0" smtClean="0"/>
              <a:t>LEFT AND RIGHT OLIQUE VIEW</a:t>
            </a:r>
          </a:p>
          <a:p>
            <a:r>
              <a:rPr lang="en-GB" dirty="0" smtClean="0"/>
              <a:t>APICOGRAM</a:t>
            </a:r>
          </a:p>
          <a:p>
            <a:r>
              <a:rPr lang="en-GB" dirty="0" smtClean="0"/>
              <a:t>LORDOTIC VIEW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Positioning landmarks</a:t>
            </a:r>
            <a:r>
              <a:rPr lang="en-US" u="sng" dirty="0" smtClean="0">
                <a:solidFill>
                  <a:srgbClr val="FFFF00"/>
                </a:solidFill>
              </a:rPr>
              <a:t/>
            </a:r>
            <a:br>
              <a:rPr lang="en-US" u="sng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Vertebral prominence( c7)</a:t>
            </a:r>
          </a:p>
          <a:p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Jugular notch( T2-T3)</a:t>
            </a:r>
          </a:p>
          <a:p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Sternal angle(T4-T5)</a:t>
            </a:r>
          </a:p>
          <a:p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Xiphoid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process(T9-T10)</a:t>
            </a:r>
          </a:p>
          <a:p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0247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359775" cy="6170290"/>
        </p:xfrm>
        <a:graphic>
          <a:graphicData uri="http://schemas.openxmlformats.org/drawingml/2006/table">
            <a:tbl>
              <a:tblPr/>
              <a:tblGrid>
                <a:gridCol w="4168775"/>
                <a:gridCol w="4191000"/>
              </a:tblGrid>
              <a:tr h="747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POSTERO-ANTERIOR VIEW</a:t>
                      </a:r>
                      <a:endParaRPr kumimoji="0" lang="en-I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ANTERO-POSTERIOR VIEW</a:t>
                      </a:r>
                      <a:endParaRPr kumimoji="0" lang="en-I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47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Patient in standing/sitting position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Patient in supine position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290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overlapping of scapulae 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 lung fields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Scapulae overlap lung fields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47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Clavicle is not foreshortened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Clavicle is foreshortened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47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Ribs course obliquely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Ribs assume a horizontal course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47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Cardiac magnification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Cardiac magnification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90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Fundic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air bubble seen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Fundic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air bubble not seen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Pregnant women should inform their doctor and Technologist as the radiations may affect the </a:t>
            </a:r>
            <a:r>
              <a:rPr lang="en-GB" dirty="0" err="1" smtClean="0"/>
              <a:t>fetus</a:t>
            </a:r>
            <a:r>
              <a:rPr lang="en-GB" dirty="0" smtClean="0"/>
              <a:t>. If needed, precautions can be taken to lower the radiation exposure to the </a:t>
            </a:r>
            <a:r>
              <a:rPr lang="en-GB" dirty="0" err="1" smtClean="0"/>
              <a:t>fetus</a:t>
            </a:r>
            <a:r>
              <a:rPr lang="en-GB" dirty="0" smtClean="0"/>
              <a:t>.</a:t>
            </a:r>
          </a:p>
          <a:p>
            <a:r>
              <a:rPr lang="en-GB" dirty="0" smtClean="0"/>
              <a:t>Patient may have to remove your jewellery and any metal objects which might interfere with the image.</a:t>
            </a:r>
          </a:p>
          <a:p>
            <a:r>
              <a:rPr lang="en-GB" dirty="0" smtClean="0"/>
              <a:t>Depending on the area to be imaged, Patient need to wear a hospital gown at the time of the scan.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 PROJECTION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rPr>
              <a:t>INDICATION:</a:t>
            </a:r>
            <a:endParaRPr lang="en-US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pitchFamily="34" charset="0"/>
            </a:endParaRPr>
          </a:p>
          <a:p>
            <a:endParaRPr lang="en-US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pitchFamily="34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Pleural effusions</a:t>
            </a:r>
          </a:p>
          <a:p>
            <a:pPr lvl="2">
              <a:buFont typeface="Wingdings" pitchFamily="2" charset="2"/>
              <a:buChar char="q"/>
            </a:pPr>
            <a:r>
              <a:rPr lang="en-GB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Tuberculosis</a:t>
            </a:r>
            <a:endParaRPr lang="en-US" sz="28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Pneumothorax</a:t>
            </a:r>
            <a:endParaRPr lang="en-US" sz="28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Atelectasis</a:t>
            </a: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partial collapse or incomplete inflation of the lung)</a:t>
            </a:r>
            <a:endParaRPr lang="en-US" sz="28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Signs of infections</a:t>
            </a:r>
            <a:endParaRPr lang="en-US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66494f1f12a540e0ce9a1c6a13d7596b13e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1543</TotalTime>
  <Words>1133</Words>
  <Application>Microsoft Office PowerPoint</Application>
  <PresentationFormat>On-screen Show (4:3)</PresentationFormat>
  <Paragraphs>259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RADIOGRAPHIC POSITIONING OF CHEST</vt:lpstr>
      <vt:lpstr>               ANATOMY OF CHEST</vt:lpstr>
      <vt:lpstr>Slide 3</vt:lpstr>
      <vt:lpstr>Slide 4</vt:lpstr>
      <vt:lpstr>CHEST</vt:lpstr>
      <vt:lpstr>Positioning landmarks </vt:lpstr>
      <vt:lpstr>Slide 7</vt:lpstr>
      <vt:lpstr>Preparation</vt:lpstr>
      <vt:lpstr>PA PROJECTION </vt:lpstr>
      <vt:lpstr> PATIENT POSITIONING</vt:lpstr>
      <vt:lpstr>                   TECHNICAL FACTORS  USED FOR PA CHEST </vt:lpstr>
      <vt:lpstr>Slide 12</vt:lpstr>
      <vt:lpstr>Slide 13</vt:lpstr>
      <vt:lpstr>Slide 14</vt:lpstr>
      <vt:lpstr>Slide 15</vt:lpstr>
      <vt:lpstr>Slide 16</vt:lpstr>
      <vt:lpstr>AP-ANTERIOR POSTERIOR</vt:lpstr>
      <vt:lpstr>POSITIONING</vt:lpstr>
      <vt:lpstr>Slide 19</vt:lpstr>
      <vt:lpstr>Slide 20</vt:lpstr>
      <vt:lpstr>CENTERING</vt:lpstr>
      <vt:lpstr>Slide 22</vt:lpstr>
      <vt:lpstr>Slide 23</vt:lpstr>
      <vt:lpstr>STRUCTURES SEEN</vt:lpstr>
      <vt:lpstr>CHEST LATERAL VIEW</vt:lpstr>
      <vt:lpstr>TECHNICAL FACTORS  USED FOR  CHEST  </vt:lpstr>
      <vt:lpstr>Direction and centering of the film </vt:lpstr>
      <vt:lpstr>STRUCTURES SEEN </vt:lpstr>
      <vt:lpstr>Slide 29</vt:lpstr>
      <vt:lpstr>     Evaluation criteria          </vt:lpstr>
      <vt:lpstr>Cont….</vt:lpstr>
      <vt:lpstr>OBLIQUE PROJECTIONS</vt:lpstr>
      <vt:lpstr>TECHNICAL FACTORS</vt:lpstr>
      <vt:lpstr>ANTERIOR OBLIQUE PROJECTION  POSITIONING OF PATIENT    </vt:lpstr>
      <vt:lpstr>Slide 35</vt:lpstr>
      <vt:lpstr>STRUCTURES SEEN   </vt:lpstr>
      <vt:lpstr>Slide 37</vt:lpstr>
      <vt:lpstr>POSTERIOR OBLIQUE PROJECTION</vt:lpstr>
      <vt:lpstr>Slide 39</vt:lpstr>
      <vt:lpstr>Slide 40</vt:lpstr>
      <vt:lpstr>STRUCTURES SEEN </vt:lpstr>
      <vt:lpstr>Slide 42</vt:lpstr>
      <vt:lpstr>APICOGRAM</vt:lpstr>
      <vt:lpstr>LORDOTIC PROJECTION</vt:lpstr>
      <vt:lpstr>Slide 45</vt:lpstr>
      <vt:lpstr>Technical factors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Passang</cp:lastModifiedBy>
  <cp:revision>153</cp:revision>
  <dcterms:created xsi:type="dcterms:W3CDTF">2012-09-21T14:05:26Z</dcterms:created>
  <dcterms:modified xsi:type="dcterms:W3CDTF">2020-08-17T06:21:53Z</dcterms:modified>
</cp:coreProperties>
</file>