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8" r:id="rId2"/>
    <p:sldId id="329" r:id="rId3"/>
    <p:sldId id="332" r:id="rId4"/>
    <p:sldId id="333" r:id="rId5"/>
    <p:sldId id="334" r:id="rId6"/>
    <p:sldId id="351" r:id="rId7"/>
    <p:sldId id="338" r:id="rId8"/>
    <p:sldId id="337" r:id="rId9"/>
    <p:sldId id="344" r:id="rId10"/>
    <p:sldId id="352" r:id="rId11"/>
    <p:sldId id="336" r:id="rId12"/>
    <p:sldId id="353" r:id="rId13"/>
    <p:sldId id="339" r:id="rId14"/>
    <p:sldId id="340" r:id="rId15"/>
    <p:sldId id="341" r:id="rId16"/>
    <p:sldId id="342" r:id="rId17"/>
    <p:sldId id="343" r:id="rId18"/>
    <p:sldId id="300" r:id="rId19"/>
    <p:sldId id="328" r:id="rId20"/>
    <p:sldId id="331" r:id="rId21"/>
    <p:sldId id="316" r:id="rId22"/>
    <p:sldId id="317" r:id="rId23"/>
    <p:sldId id="318" r:id="rId24"/>
    <p:sldId id="330" r:id="rId25"/>
    <p:sldId id="312" r:id="rId26"/>
    <p:sldId id="320" r:id="rId27"/>
    <p:sldId id="302" r:id="rId28"/>
    <p:sldId id="273" r:id="rId29"/>
    <p:sldId id="272" r:id="rId30"/>
    <p:sldId id="274" r:id="rId31"/>
    <p:sldId id="346" r:id="rId32"/>
    <p:sldId id="354" r:id="rId33"/>
    <p:sldId id="347" r:id="rId34"/>
    <p:sldId id="348" r:id="rId35"/>
    <p:sldId id="325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930" autoAdjust="0"/>
  </p:normalViewPr>
  <p:slideViewPr>
    <p:cSldViewPr>
      <p:cViewPr varScale="1">
        <p:scale>
          <a:sx n="67" d="100"/>
          <a:sy n="67" d="100"/>
        </p:scale>
        <p:origin x="-125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A019E-7745-41B4-A024-1955EC0EC0EA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C7810-5812-4A0F-8C41-1F1D42D8D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31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person who contravenes the provisions of the Radiation Protection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Rules, 1971, elaborated in this Code, or any other terms or conditions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license/registration/certification granted to him/her by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competent authority, is punishable under sections 24, 25 and 26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Atomic Energy Act, 1962. The punishment may include fine, imprisonment,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both, depending on the severity of the offence.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8989-06DA-46DD-BDB5-583A2E0C59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0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98425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1524000"/>
            <a:ext cx="42195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4550" y="1524000"/>
            <a:ext cx="4221163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12.2 : Shielding and X-ray room design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ECD3F-E4E9-48B1-A671-1FF1E65535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3B59CD6-B36D-4B33-B7EC-B015710472D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1D6991E-7B05-41EF-BB5F-C9376DCF7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med" advClick="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857232"/>
            <a:ext cx="7891490" cy="7858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cs typeface="Arabic Typesetting" pitchFamily="66" charset="-78"/>
              </a:rPr>
              <a:t/>
            </a:r>
            <a:br>
              <a:rPr lang="en-US" b="1" dirty="0" smtClean="0">
                <a:solidFill>
                  <a:srgbClr val="FFC000"/>
                </a:solidFill>
                <a:cs typeface="Arabic Typesetting" pitchFamily="66" charset="-78"/>
              </a:rPr>
            </a:br>
            <a:r>
              <a:rPr lang="en-US" b="1" dirty="0" smtClean="0">
                <a:solidFill>
                  <a:srgbClr val="FFC000"/>
                </a:solidFill>
                <a:cs typeface="Arabic Typesetting" pitchFamily="66" charset="-78"/>
              </a:rPr>
              <a:t/>
            </a:r>
            <a:br>
              <a:rPr lang="en-US" b="1" dirty="0" smtClean="0">
                <a:solidFill>
                  <a:srgbClr val="FFC000"/>
                </a:solidFill>
                <a:cs typeface="Arabic Typesetting" pitchFamily="66" charset="-78"/>
              </a:rPr>
            </a:br>
            <a:r>
              <a:rPr lang="en-US" b="1" dirty="0" smtClean="0">
                <a:solidFill>
                  <a:schemeClr val="tx1"/>
                </a:solidFill>
                <a:cs typeface="Arabic Typesetting" pitchFamily="66" charset="-78"/>
              </a:rPr>
              <a:t>X-ray </a:t>
            </a:r>
            <a:r>
              <a:rPr lang="en-US" b="1" dirty="0" smtClean="0">
                <a:solidFill>
                  <a:schemeClr val="tx1"/>
                </a:solidFill>
                <a:cs typeface="Arabic Typesetting" pitchFamily="66" charset="-78"/>
              </a:rPr>
              <a:t>room design and shielding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  <a:solidFill>
            <a:schemeClr val="bg1">
              <a:alpha val="58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>
              <a:cs typeface="Andalus" pitchFamily="18" charset="-78"/>
            </a:endParaRPr>
          </a:p>
          <a:p>
            <a:r>
              <a:rPr lang="en-US" sz="2800" dirty="0" smtClean="0">
                <a:latin typeface="+mj-lt"/>
                <a:cs typeface="Arabic Typesetting" pitchFamily="66" charset="-78"/>
              </a:rPr>
              <a:t>In </a:t>
            </a:r>
            <a:r>
              <a:rPr lang="en-US" sz="2800" dirty="0">
                <a:latin typeface="+mj-lt"/>
                <a:cs typeface="Arabic Typesetting" pitchFamily="66" charset="-78"/>
              </a:rPr>
              <a:t>the planning of any medical X-ray facility </a:t>
            </a:r>
            <a:r>
              <a:rPr lang="en-US" sz="2800" dirty="0" smtClean="0">
                <a:latin typeface="+mj-lt"/>
                <a:cs typeface="Arabic Typesetting" pitchFamily="66" charset="-78"/>
              </a:rPr>
              <a:t>main </a:t>
            </a:r>
            <a:r>
              <a:rPr lang="en-US" sz="2800" dirty="0">
                <a:latin typeface="+mj-lt"/>
                <a:cs typeface="Arabic Typesetting" pitchFamily="66" charset="-78"/>
              </a:rPr>
              <a:t>priority is to ensure that persons in the vicinity of the facility are not exposed to levels of radiations which surpass the current regulatory exposure limits. </a:t>
            </a:r>
            <a:endParaRPr lang="en-US" sz="2800" dirty="0" smtClean="0">
              <a:latin typeface="+mj-lt"/>
              <a:cs typeface="Arabic Typesetting" pitchFamily="66" charset="-78"/>
            </a:endParaRPr>
          </a:p>
          <a:p>
            <a:endParaRPr lang="en-US" sz="2800" dirty="0" smtClean="0">
              <a:latin typeface="+mj-lt"/>
              <a:cs typeface="Arabic Typesetting" pitchFamily="66" charset="-78"/>
            </a:endParaRPr>
          </a:p>
          <a:p>
            <a:r>
              <a:rPr lang="en-US" sz="2800" dirty="0" smtClean="0">
                <a:latin typeface="+mj-lt"/>
                <a:cs typeface="Arabic Typesetting" pitchFamily="66" charset="-78"/>
              </a:rPr>
              <a:t>Appropriate </a:t>
            </a:r>
            <a:r>
              <a:rPr lang="en-US" sz="2800" dirty="0">
                <a:latin typeface="+mj-lt"/>
                <a:cs typeface="Arabic Typesetting" pitchFamily="66" charset="-78"/>
              </a:rPr>
              <a:t>steps must be taken to ensure adequate shielding is present to meet the </a:t>
            </a:r>
            <a:r>
              <a:rPr lang="en-US" sz="2800" dirty="0" smtClean="0">
                <a:latin typeface="+mj-lt"/>
                <a:cs typeface="Arabic Typesetting" pitchFamily="66" charset="-78"/>
              </a:rPr>
              <a:t>requirements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Follows the guidelines of AERB</a:t>
            </a:r>
            <a:endParaRPr lang="en-US" sz="2800" dirty="0">
              <a:solidFill>
                <a:srgbClr val="FF0000"/>
              </a:solidFill>
              <a:latin typeface="+mj-lt"/>
              <a:cs typeface="Arabic Typesetting" pitchFamily="66" charset="-78"/>
            </a:endParaRPr>
          </a:p>
          <a:p>
            <a:endParaRPr lang="en-US" dirty="0">
              <a:latin typeface="+mj-lt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63487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b="1" dirty="0" smtClean="0">
                <a:latin typeface="+mj-lt"/>
              </a:rPr>
              <a:t>SWITCHES</a:t>
            </a:r>
          </a:p>
          <a:p>
            <a:endParaRPr lang="en-IN" dirty="0" smtClean="0">
              <a:latin typeface="+mj-lt"/>
            </a:endParaRPr>
          </a:p>
          <a:p>
            <a:r>
              <a:rPr lang="en-IN" sz="2800" dirty="0" smtClean="0">
                <a:latin typeface="+mj-lt"/>
                <a:cs typeface="Arabic Typesetting" pitchFamily="66" charset="-78"/>
              </a:rPr>
              <a:t>MAIN SWITCH- near the entrance</a:t>
            </a:r>
          </a:p>
          <a:p>
            <a:r>
              <a:rPr lang="en-IN" sz="2800" dirty="0" smtClean="0">
                <a:latin typeface="+mj-lt"/>
                <a:cs typeface="Arabic Typesetting" pitchFamily="66" charset="-78"/>
              </a:rPr>
              <a:t>At a reachable height- high tension switch</a:t>
            </a:r>
          </a:p>
          <a:p>
            <a:r>
              <a:rPr lang="en-IN" sz="2800" dirty="0" smtClean="0">
                <a:latin typeface="+mj-lt"/>
                <a:cs typeface="Arabic Typesetting" pitchFamily="66" charset="-78"/>
              </a:rPr>
              <a:t>Exposure switch –control panel</a:t>
            </a:r>
          </a:p>
          <a:p>
            <a:r>
              <a:rPr lang="en-IN" sz="2800" dirty="0" smtClean="0">
                <a:latin typeface="+mj-lt"/>
                <a:cs typeface="Arabic Typesetting" pitchFamily="66" charset="-78"/>
              </a:rPr>
              <a:t>Other switches– light and fan all will be placed together near entrance</a:t>
            </a:r>
          </a:p>
          <a:p>
            <a:r>
              <a:rPr lang="en-IN" sz="2800" dirty="0" smtClean="0">
                <a:latin typeface="+mj-lt"/>
                <a:cs typeface="Arabic Typesetting" pitchFamily="66" charset="-78"/>
              </a:rPr>
              <a:t>Emergency switch- control panel and near machine</a:t>
            </a:r>
          </a:p>
          <a:p>
            <a:endParaRPr lang="en-IN" sz="2800" dirty="0" smtClean="0">
              <a:latin typeface="+mj-lt"/>
              <a:cs typeface="Arabic Typesetting" pitchFamily="66" charset="-78"/>
            </a:endParaRPr>
          </a:p>
          <a:p>
            <a:endParaRPr lang="en-IN" sz="2800" dirty="0">
              <a:latin typeface="+mj-lt"/>
              <a:cs typeface="Arabic Typesetting" pitchFamily="66" charset="-78"/>
            </a:endParaRPr>
          </a:p>
        </p:txBody>
      </p:sp>
      <p:pic>
        <p:nvPicPr>
          <p:cNvPr id="26626" name="Picture 2" descr="https://encrypted-tbn3.gstatic.com/images?q=tbn:ANd9GcRqOdYyD9DYDS2PAhpMtmug1lTz4ZKQNk4VKvVhzw83WzayQG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21806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32511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latin typeface="+mj-lt"/>
                <a:cs typeface="Times New Roman" pitchFamily="18" charset="0"/>
              </a:rPr>
              <a:t>Openings and Ventilation:</a:t>
            </a:r>
          </a:p>
          <a:p>
            <a:pPr marL="0" indent="0">
              <a:buNone/>
            </a:pPr>
            <a:endParaRPr lang="en-US" b="1" i="1" u="sng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Unshielded openings in an X-ray room for ventilation or natural light shall be located above a height of </a:t>
            </a:r>
            <a:r>
              <a:rPr lang="en-US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m</a:t>
            </a:r>
            <a:r>
              <a:rPr lang="en-US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from the finished floor level outside the X-ray room.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14" descr="X-Ray room shiel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933559"/>
            <a:ext cx="4038600" cy="27835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effectLst/>
                <a:cs typeface="Arabic Typesetting" pitchFamily="66" charset="-78"/>
              </a:rPr>
              <a:t>In presence of Dark Room</a:t>
            </a:r>
            <a:endParaRPr lang="en-IN" sz="3600" b="1" dirty="0">
              <a:solidFill>
                <a:schemeClr val="tx1"/>
              </a:solidFill>
              <a:effectLst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325112"/>
          </a:xfrm>
          <a:noFill/>
        </p:spPr>
        <p:txBody>
          <a:bodyPr/>
          <a:lstStyle/>
          <a:p>
            <a:r>
              <a:rPr lang="en-IN" dirty="0" smtClean="0">
                <a:latin typeface="+mj-lt"/>
              </a:rPr>
              <a:t>Adjacent to the x ray room</a:t>
            </a:r>
          </a:p>
          <a:p>
            <a:r>
              <a:rPr lang="en-IN" dirty="0" smtClean="0">
                <a:latin typeface="+mj-lt"/>
              </a:rPr>
              <a:t>Walls should be lead lined</a:t>
            </a:r>
          </a:p>
          <a:p>
            <a:r>
              <a:rPr lang="en-IN" dirty="0" smtClean="0">
                <a:latin typeface="+mj-lt"/>
              </a:rPr>
              <a:t>Warning light near the door</a:t>
            </a:r>
          </a:p>
          <a:p>
            <a:endParaRPr lang="en-IN" dirty="0" smtClean="0">
              <a:latin typeface="+mj-lt"/>
            </a:endParaRPr>
          </a:p>
          <a:p>
            <a:pPr>
              <a:buNone/>
            </a:pPr>
            <a:r>
              <a:rPr lang="en-IN" b="1" dirty="0" smtClean="0">
                <a:latin typeface="+mj-lt"/>
              </a:rPr>
              <a:t>Pass boxes / hatches : </a:t>
            </a:r>
          </a:p>
          <a:p>
            <a:r>
              <a:rPr lang="en-IN" dirty="0" smtClean="0">
                <a:latin typeface="+mj-lt"/>
              </a:rPr>
              <a:t>1.5mm lead equivalent shielding-in the x ray room side</a:t>
            </a:r>
            <a:endParaRPr lang="en-IN" dirty="0">
              <a:latin typeface="+mj-lt"/>
            </a:endParaRPr>
          </a:p>
        </p:txBody>
      </p:sp>
      <p:sp>
        <p:nvSpPr>
          <p:cNvPr id="27650" name="AutoShape 2" descr="data:image/jpeg;base64,/9j/4AAQSkZJRgABAQAAAQABAAD/2wCEAAkGBxAPDxAUDw8PDw8PDxQPDw8PDw8PDw8NFBQWFhQUFBQYHCggGBolHBQUITEhJSkrLi4uFx8zODMsNygtLisBCgoKDgwOFQ8QFCwcHBwsLCwsLCwsLCwsLCwsLCwsKywsLCwsLCssLCwsLCw3LCw3LCwsMiwsLCsrLDc3LCwrLP/AABEIAPMA0AMBIgACEQEDEQH/xAAbAAACAwEBAQAAAAAAAAAAAAAABAEFBgMCB//EAEoQAAEDAgEGCgcDCQYHAAAAAAEAAgMEEQUSITFRcrEGEzIzQWFxc4GRIiMkNKGywVKCsxQWNUJidJKi0SVDg8LD8AcVU2OEk9L/xAAWAQEBAQAAAAAAAAAAAAAAAAAAAQL/xAAaEQEBAQEBAQEAAAAAAAAAAAAAAREhAjFB/9oADAMBAAIRAxEAPwD7ihCEAhCEAhCEAhCEAhCgkDTmQSheDK3WF4NQ3r8kHZCXNSOgfGy8mpOoIGkJPjna/goLzrKB1eTINYSSEDZmbrXg1A1FLqUHU1B1fFeTO7qXiyERJkdrK40lQ78oewm7TGHZ+hwXRL0Y9qd3I3hBboQhFCFX1c7g8gGwS5e46ST4lE1blwGkgdpXM1DB+sPDOqqy9ILA1jes+C8ms1N8zZJALw+djeU9jdpzRvQOmrdqAXg1Dtfkq52KQD+9aey53JKfhTRx3ypmgjSCQ3eQhq9LydJPmvKzzeFTH81BPKNbI3uHm1pC51vCSojifL+QTCNjS5xLXPdkjpycxPkpo01lKp4n1sgBvDGHAHQTmPmkHUmKTAls9NGzKIF+NLiASL2aBbRoumjUWXl8jW8pzW7TgN6y35r1j+dxO/7LKU5uwvlduXtvAiM3y6ysffU6GMDsyGA/FBfPxKAaZWeBytyUn4R0rOVJbt9H4lIDgJQfrNnk6paqokB8C6ydpuCmHxcihpgdZia4/wA106K2q/4gUEemaPxlj+hKUP8AxCjfzFPPN3MFRUfIxbCno4o+bijj7uNjNwTF+tOjDfnTiEnM4ZWeMLIR48a8bl0E2NSAkUrIz0CSrjbfXcNYbea2iEMYk4VjUg9Kajh7X1Mp+Fgu3AyOoZUVUdTIyV8YaMuNpY03cdHTostgs9gtK6OtqC97XvmgZK7JaWtBy3CwuTmzBExfZIXGjHtT+5HzBMKkxSpdFO1zdIaOwjPmKqtShcKKqbMwOboOkdId0gruiqqtPrDmPQs9imNSxzCGGn455aHWuL2IJ1j7J6VpK7l+AWbbGXYncDMyGzj2tFra+UER4bPib7WhijBOfKkYLDwyiodh+Jv01VPEDps2SYjw9DetIApCmDPfm1I8eurqh/UxkbGeTsveusXBSnAs507+sylvwbYK9UhMFV+bdHYZVOx9v+oXSfBxKsaSkih5mKOIHSIo2R3/AIQF1UqgS2Jj1Mvdu3JoJbE+Yl2DuQd4R6LdkblzoebHa75iu0egdgXGh5tvj8xQMIQhAKUIQCEIQCEIQBVTTu9tOj3NmjvCrZVFO69aSLe5NGY3FxKcyC2VBj3OfcH1V+qDHh6wbA3lEpbCcRNO/wDYcbPH1HWFtI3hwBabgi4I6Qvnrwrrg1iRa4ROztcfQP2XauxZlJVxW8s9gXBmnx+i71vLPYEjHVN43i7nLsX2t+qA3Pf7w81pTaEKUApQpQClQpQSlsT5iXYO5MpXFOYl2DuQNjoXGh5tvYd5XdcKDmmbKDupQhAIUXCMoIJQuctQxgu9zWi9ruIaL9pXOSvia8MdLG2R3JY57Wvd2NJuUDKFWHH6T0vaIjkNLn5Lw7JaNJNl0w/F4KjK4mRsmRbLAuC298m4OexsbHpsUDyzWBRBtfWZIAF3Cw0aYzvJWmWdwYe3Ve07/TQaBUGP84NgbytAqDH+cGwN5RKp3pnBfeYtv6FLOTWC+8xbf0Kwkais5Z8FRRj+0P8Ax5fgab+qvavlnwVJCPb7/wDYnHxo1tpbF4GkrjLXwscGvljY53Ja57Wud2Am5XqWIkqvqcDD6hk3GyMfHHxYDMjJLcouzgg60HZ2P0gblcfGWXyQ5py2l2SXWBF89gT2Lw/hHSAkcc30Wl1wHFpyWhzgHWsSGkGwz5wlIeCVOGhry+VgldPkyEEGZ4Ie42A05RNtF023g5TBznBhBcXGwe4Na54DXOY0H0SQBnCDiOFVMTE1pc505IjAAzkODTn0aSF6wvhGyoldG2ORjg1z2l4bkvY2QxuLbE/rDpsu0XBykaWniQXMJc1xLi7KJBJJvnzgeSao8KghLjFCyMvzvc0WLjcnOfEoO7JCSuWK8xLsHcmQwBLYrzEmyUDi4UHNR7ITHT4peg5qPu27kFfjRnbxLoGveGzh00bC0OfBkuBaMogcotOkaFnZcMxV7RaUtcaZwIc8Z5XSus240ODC30v2bLdIQZKhwetZUPfIeNic1oax1S8AERBpzWOl1/O64QcEJ+IfHLLG8vmgkMnrHOEcTrui9O926bX03N1tEIMnLwMAyOKlGS2KWLJqIxM0cc4uc9jQWhrs/ZYN0WXRvA8CSFzKhzBDxOVksAfLxPJD3XsR0ZwbAmxC1ClBmKbgdGyGWIzSOZM1zH2bGHWe4ONjY9ICssJwOOmMjmue+SUMa+SUhziyMERtzAAAZTujpVqhALP4MPbKvbcPkWgVHhQH5ZU2vyje/wBr0L/RBdqgx/nBsDeVfqgx/nG7A3lEqnemcE95i2/oUs5NYJ7zFtfQrKRp6vllUsJ9u/wqjfRK6q+WVR059uPVFUb6JaaXSkKApQSpUBSEEoQhBKWxQ+pkt9kpkJXFOZk2UDvT4rhQc1F3bflC7nT4peg5mLumfKEDCEIQCEKUAhCEAhCEAqPBx7VVd47/ACq8VLg49oqu9d9EFyqDH+cGwN5V+qDH+cbsfUolVD0zgnvMW39ClnJrBPeYtr6FZSNLV8typKb353dzb6X+iu6vluVFSH+0JBqhkPm6D+i00u16C8hSg9BSoClBKEIQcnVLGkguAI0jOlMTrIzE4ZWd1gMx0lJYk1znPyXZLsoEHSM1jY9Rsk64EMbc3OW29swvlDR1Kb1NaF+JxDPlHO4N0HS4gD4kLnSVrBHGCTcRtBzdIaFmnUzmvyi4ZPGw2ALso3ljzO6M3+7dL7Y3FsZa8tsyxFsoODgOjXmzFSelX9PVNeSG3zZzcWXdVmEj0n9jfqrNWCUIQqBCEIBCEIoVPg/PVPfO+iuFUYJcvnJa5uVIXtDhkktcTY28ERbKgx/nBsDeVfqg4Qc4NgbyiVUOTOCe8xbX0KVkTWCH2mHa+hWUaaq5bknDRsbIZA0B7g5rnZ7kXbm+A8k3V8t3b9FxjtfSL2ObpsT0rTTqpUKUHoLlV1Aijc91yGi9hpJ6AF0S2IxF8ZAFyCHAa7dCCkp+EzsocaxrWEgEtv6F+k30hX7qpoLQcxcCQLatO9YrEYWuIEYynv8AR4sZnG/QRpb130LR0tA9rIAXhz4oy15NwHudYkjULg5ljzb+j3Mwue4jQTmS1bRveAG25QJubZg4H6FOiCc6GMI0XDnf/KXxCSaBgc6Nti4N5ZBufureITlwuV0rXAsDQY7i7spwbKx5v0Zg02zE5+hPvi4prA8gHJGg36FX/wDOXjJ9U30nsZzpzF7g2/J60/PFLOGPsxt2NIblONrjXkrMwM4dOwcaSbBjGPcdTfWZ/wCUpKsxWpab8W1jb8kgudb9rPmKYo8PcBMHEetiZGNJAI47Of4x5KvZiRJyKlro5m5nOc08W8jMSHgWz2vntpT18WL3Da8TMvaxBs4dfV1ZwnAqHA4LyySgFsZaGRg3GUb3kfbUbRgbJPSr4Kz4JQhCoEIQigpaDlHsYP5SUyUtTEHKIIPpgXBB/uxqRDCoOEHOt7sbyr9Z7Hz61vd/UolVL0zgfvMW19ClXlM4Gfaods7iojT1XLd2qnpap5rZI7+rbBlgWF8syEHPqzfFXFVy3dqz1B+kp+qmb+K5VpoApUBSglQVKLIObmoaF0siyCnrK8xufd2S0G2c2CSxaoL4xc/rt6f2gn67CHSufnZkuN7HKvuSVfhMjWD0mBrS0WBP2m26OpEU7Z2kxtBuRNF0EDNIy9joNrjRrW4pa5jGRsNsrIAF7XdkgXNv96VmYuDMrXtdlNzSB5GU+wNwSQD2BWYw4yCNxbnDbsIeWkBwBIzdBsLjqWfMyKuTOH2sLW0+Oj6ry5l9IBXKjhc0uygM4Fs99F/6pqy0PDWroEWQglCEIBCEIoKq8Ac7i3h5yiyofEDYglkQDATcnObXParRVeDOvx3VVSnzcf6IizWd4Qc6O7G8rRLO8IueHdjeUKp3lM4F71Dtn5SlXprAveodo7ioy1FTy3dqz2HH+0qn92Z+K9aGp5bu1Z3DP0nVfu7PxZFWmiClQpQSpUBSEEoQEICyVxPmjtM+YJpLYlzf32fMEDZC50fNx7DdwXRy80o9WzYbuCDqhCEApUKUAhCEAhClFQqnAtNR+8yfO5W6peD59Kp/eJPnciLhZzhHzw7sbytGs3wi54d2N7kSqd6awH3qHaPylKPKbwD3qHaPylRGoqT6bu1Z3DP0lVfu7PxZFoanlu7VnML/AElVdwz8SRVWkUryF6RXoKV5UoJUqFKAS+I8399nzBMJbEeb++z5ggbdoPYvNNyGbDdwXqTQexeafkN2RuQdUKFKAQhCCUKEIJQoUoBUnB7M+pzg+vec3XI9Xaz3Bd3rKsaqh/4siDQLNcIj64d2N5WlWa4Q8/8A4Y3lEqnem8A96h2j8pSsibwD3qHaPylRGlqeW7tVFhdO8V9U8tIYYmMDjbO7Le7N4EK9qT6bu1coT1dp15yqrsF6C8BegivSkKEIPSlQpQCWxHm/vs+YJlLYjyB3jPnCBqTQewoh5LdkblE3Jdsncpi5LewbkHtSoUoBCEIBCEIBCEIJWb4K87W9+78SRaRZjgi681d35/Em/og0yzXCHnv8MbytIs5wg577g+qJVNIncA96h2j8pSbwneD/AL1F2ncVEaGo5btopanrGOkdGHNMjGhzmggkAkgX1aExMbucegkrGjFoqXEqp0vGZL2NYDHG6WzmuJIIaCRylaraBegqKHhdh7jYVUYOfM8PjItnPKAVnSYlBMLxTwyjTeOWOT5SinApXlpvoXpBKlQFIQSlsR5A7yP5wmUriXNjvGfOEDM3JdsncvUegdg3LxUch2ydy6M0DsCD0hQpQClQhBKEIQCEIQeJicl1rg5JsRpBt0KnwSjZBPVNYCG2hd6RLiSeMJJJzk3VxNyXbJ3Kvoj7VVdTIN0iCyWdx7nfuhaJZ7GmkzG32QiVUOCdwEe0xdp3FcXUr9Su+D+EuDmyvu0N5I6SdFz1KJHVcJcPhebvijcTpJaLk9quThzehzvGxXk4eehw8RZVcUL8ApXaYQBqaXNHwKQqOBdG/SwjqtG75mk/Fao0T+o+K8mmeP1TvUyGMiOBUTR6qV8WxlR/FjgpPBqqaPU108ezNISf/ZlBassI0gjtBCgJi4yrKDFo+TWGQapmU8p+DWb17biGLM5cNO/OLFsMzfRz3vkyPz6PitQpTBl/zmq2m0lA1o6XcdK34OiC41vC0vyWijm52PKeZKfIawPGU7l3Nhc2steFD42u5TWntAKdCD8Zp3sdkyXJaRbIk027FEXCWhOb8spmHRkySsicDqyXkFMy4ZA/lQxn7oG5LPwCmI5sgag94HldOiwgrIpBeOWKQa2SMePgV2Bv19izkvA2kd0OHhE7ey64ngYwC0c74xqYHM+LHBOjVKVlRgFXG20VZILa5Zif5y5T+SYowejUOftGmf8A6QPxTRqULKiqxZgzsgf1mnN/Ns/+VD8fr2D0qFr9bgaiIfGN29NNapCyzOFxA9bSuDtUcrHW/iDU0OFcFrujnH7IYyQ+THFNF5IMx7CqfB6lktVWFjg8ZNOLgEZwJbhem8J6SwLnyx95S1TB5llviqjgDKHvrXNztc+MtNiLty57HP1WVRr1Q4m6057Gq9SUFI2WpkLs4Y1hA6CTr8kWpwuhLrOfydLW/a7epXaEIoQhCAQhCAXktB0geS9IQczC37IXk0zdRHiuyEC5pB0E+NivJpTrCaQgTNO7qXkxOHQU8hAhknUfJQrBQWjUECKE4Ym6gvJp29Y8UCqEwacdBXk051hEcHsDuUA4aiAd6Xkw+F2mGM/cCdMLtXxXksOo+V9yCtdglN0RBuyXN3Fd6OiZDlZGV6RBOU9z847UyetCAuigZ6yU9JDB5XQpoB6cn3fqgeQhCKEIQgEIQgEIQgEIQgEIQgEIQgEIQgEIQgEIQgFClCCFBYD0DyQhB4dC3V5XCmJgaMw05z2oQg6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1" name="Picture 1" descr="C:\Users\ABC\Desktop\fl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609600"/>
            <a:ext cx="2105025" cy="2171700"/>
          </a:xfrm>
          <a:prstGeom prst="rect">
            <a:avLst/>
          </a:prstGeom>
          <a:noFill/>
        </p:spPr>
      </p:pic>
      <p:pic>
        <p:nvPicPr>
          <p:cNvPr id="25602" name="Picture 2" descr="C:\Users\ABC\Desktop\fl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800600"/>
            <a:ext cx="25908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6" t="12699" r="24702" b="15909"/>
          <a:stretch/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504836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99" t="13096" r="20128" b="348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14937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4" t="12599" r="19682" b="6250"/>
          <a:stretch/>
        </p:blipFill>
        <p:spPr bwMode="auto">
          <a:xfrm>
            <a:off x="1" y="-29029"/>
            <a:ext cx="9144000" cy="688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31067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4" t="12898" r="16447" b="156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46625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90" t="12698" r="27491" b="9091"/>
          <a:stretch/>
        </p:blipFill>
        <p:spPr bwMode="auto">
          <a:xfrm>
            <a:off x="0" y="0"/>
            <a:ext cx="9144000" cy="691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6657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0104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Arabic Typesetting" pitchFamily="66" charset="-78"/>
              </a:rPr>
              <a:t>Parts of the department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09800"/>
            <a:ext cx="6629400" cy="333451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  <a:cs typeface="Arabic Typesetting" pitchFamily="66" charset="-78"/>
              </a:rPr>
              <a:t>Entrance- Kept Minimum</a:t>
            </a:r>
          </a:p>
          <a:p>
            <a:r>
              <a:rPr lang="en-US" sz="2400" dirty="0" smtClean="0">
                <a:latin typeface="+mj-lt"/>
                <a:cs typeface="Arabic Typesetting" pitchFamily="66" charset="-78"/>
              </a:rPr>
              <a:t>Patient Corridor-wide Enough For Wheel-chair Or Trolleys</a:t>
            </a:r>
          </a:p>
          <a:p>
            <a:r>
              <a:rPr lang="en-US" sz="2400" dirty="0" smtClean="0">
                <a:latin typeface="+mj-lt"/>
                <a:cs typeface="Arabic Typesetting" pitchFamily="66" charset="-78"/>
              </a:rPr>
              <a:t>Controlled Area</a:t>
            </a:r>
          </a:p>
          <a:p>
            <a:r>
              <a:rPr lang="en-US" sz="2400" dirty="0" smtClean="0">
                <a:latin typeface="+mj-lt"/>
                <a:cs typeface="Arabic Typesetting" pitchFamily="66" charset="-78"/>
              </a:rPr>
              <a:t>X ray Rooms</a:t>
            </a:r>
          </a:p>
          <a:p>
            <a:r>
              <a:rPr lang="en-US" sz="2400" dirty="0" smtClean="0">
                <a:latin typeface="+mj-lt"/>
                <a:cs typeface="Arabic Typesetting" pitchFamily="66" charset="-78"/>
              </a:rPr>
              <a:t>Patient Changing Area</a:t>
            </a:r>
          </a:p>
          <a:p>
            <a:r>
              <a:rPr lang="en-US" sz="2400" dirty="0" smtClean="0">
                <a:latin typeface="+mj-lt"/>
                <a:cs typeface="Arabic Typesetting" pitchFamily="66" charset="-78"/>
              </a:rPr>
              <a:t>Patient Waiting Area</a:t>
            </a:r>
          </a:p>
          <a:p>
            <a:r>
              <a:rPr lang="en-US" sz="2400" dirty="0" smtClean="0">
                <a:latin typeface="+mj-lt"/>
                <a:cs typeface="Arabic Typesetting" pitchFamily="66" charset="-78"/>
              </a:rPr>
              <a:t>Restrooms</a:t>
            </a:r>
            <a:endParaRPr lang="en-US" sz="2400" dirty="0">
              <a:latin typeface="+mj-lt"/>
              <a:cs typeface="Arabic Typesetting" pitchFamily="66" charset="-78"/>
            </a:endParaRPr>
          </a:p>
        </p:txBody>
      </p:sp>
      <p:sp>
        <p:nvSpPr>
          <p:cNvPr id="28674" name="AutoShape 2" descr="data:image/jpeg;base64,/9j/4AAQSkZJRgABAQAAAQABAAD/2wCEAAkGBhQQDxUUEhQWFBQVFBQVFBUUGBQUFBQVFBUWFBUVFRgYJyYeFxkjHBUUHy8gJCcpLSwsFR4xNTAqNSYrLCkBCQoKDgwOGA8PGikcHyQpKSwsLCwpKSwpLSkpKSksLCksLCksLCwpKSwsKSkpLCwsLCksKTAsLCwsLCwpKSkpKf/AABEIAIkBcAMBIgACEQEDEQH/xAAcAAEAAQUBAQAAAAAAAAAAAAAABQEDBAYHAgj/xABUEAABAwIDAgYLCQ0HAwUAAAABAAIDBBEFEiEGMQcTQVFh0RQWIlNUgZGSk5TSFTI0QlJxc6GxIyQlM2JjcnSCsrTB0wgXQ2SDs8OEosI1RKOk8P/EABkBAQEBAQEBAAAAAAAAAAAAAAABAgMFBP/EAC4RAQACAQMCAwcDBQAAAAAAAAABAhEDITEEQRJRYRMiMnGBksEkU9EUYnKhsf/aAAwDAQACEQMRAD8A7VxI5k4scyurRtl9iqGenMs1JBJI+eqLnvja5zj2TLvJ1K5DdcgXkNFtbBQg4PcO8BpfQx9Sr/d/h3gNL6CLqQTVh0Kl29Ch/wC7/DvAaX0EXUnaBh3gNL6CLqQS1m9H1IWs/J+pRXaDh3gNJ6CHqVDsDh3gNL6CHqQSxYz8n6lTIz8n6lFdoOHeA0noIepO0HDvAaT0EPUqJYBn5P1Khcznb5QortBw7wGk9BD1KnaBh/gNJ6CHqUErxsY+MzytVeMj52eVqiu0HDvAaT0EPUr8Gx1Ez3tHTN/RhiH2BBncbH8pnlanHxD4zPOascbNUo/9tB6KPqVz3Bp+8Q+jZ1Ki4ayL5cfnNVOzIflx+cxeBgVP3iL0bOpVGB0/eIvRs6kwPXZ0PfI/OYqdnw98j85nWgwWDvMXo2dSqMGgH+DF5jOpMChxGHvsfns61T3Vg79F57OtXBhcPeo/Mb1KvuZF3qPzG9SYFk4tT9+i89nWnuxT9+i9IzrV/wBzou9s81vUnufH3tnmtTAxvdun7/D6RnWnu5Td/h9IzrWV2BH3tnmtVewo/kM81qYGEcdpvCIfSR9aDHqbwiH0jOtZvYbPkN80J2Gz5DfNCYGCdoKbwiH0jOtW37TUo31MHpY+tSXYTPkN80KvYjPkN8gTAiTtTSeEwelj614O19EN9XT+lj61Ndjt5h5AnEjmHkCCDftnQjfWUw+eaPrXgbcUB3VtN6aPrWwcUOYIGIbNeft1QA61lOD9KzrVxu2FG7dUwn5ntP2KdyJlQ2QQ2rpL/j2eK/UvXbNTd+b5HH+Smw1Mqghu2WnP+J5GydSp2yQfLPijmP2NU0WqmVBDdskHynein9lU7ZYOeT0FR7CmixMiCG7ZIfznoKj2F4O1EPNN6tVH/wAFOZEyKiD7aoeaf1aq9hZOE43FVB/FFx4t/FvD2SROa7K14BbIAfevab25VJ5FDYRFasrel8DvnPENb/4hBOKB2K+B/wCvV/xMqngoPYv4J/r1f8VKgmpJA0aq12YOlea1mgPMrrI2kaAeRePqavVanUX0tOa1isRO8Zmc9/l2dIisRmVvs0cx+pU7NHMfqV7ihzDyJxLeYeQLXsuv/cr9pmnks9nDmP1J2cOY/Ur3FDmHkVMrSeS/iT2PXfu1+0zTyWuzRzH6kFaOY/Ur3FDmHkVeLHMPIkaPXd9Wv2maeSx2aOY/UgrRzFXxGOYeRWqiwbuGu5Y1K9ZpUm9tWuI/tI8M7YXmPuLhVVqmZZvzq8vS6e9tTTra0YmYYmMSoqoi+hBERAREQERFQREQEREBERAREQEREBERAREQERFARETAIiICoqogoonDh9+VX/Tn/wCMj+Sl1FUHwyp/Rp/3XoJRQWxfwT/Xq/4qVTqg9iz96H9Yq/4qVQTjm3Cxqc5XFp8Syiseqj0uN4Xn9bSa+HqKfFT/AHXvH5hus9pYm0O0MNBTunqHZI2loJALiS45WgNGpJJWrf304b31/mEKf2n2aixSkME1w0ua4Ftrtew3BF9DzW5itU/uNovH+g23i1X26d63rFonMSm0cqy8I1DWSAOrGwUzAC5pfxUtRJc9ycpzNhaACbHuy6x7kEOl8GpsJrC/sNtM57R3clM0Rysz3142Oz2uJB1vfRa7JwX4dSygVVO10LwMlQDJG2OQXzMnyuytaRYtedL3abHLmmtin0lHHKyKJlLCXGRrzNxgmu7iw5hdqRlEW7leQN2vQ+SYoMWkjzxPa+o4t5a2aPi7uFgQ2QFwtK29jYWOh0vYZEu0jWWMkUzGlzWl5a0taXkNaXZXEgXIubWG82AJUPQ7Kx1BkmMbYmyyOka2SCB0pDtS+TjWlzS513ZDq0EAgG4GV2hwEjNkIBabCClYTlNwMzWBwFxyEKbI2UrFb3br8gXupk+KN5V2KPKLLytX9Vr+yj4Kb29Z7R9OZbj3Yy9oiL1nMREQERFQREQEREBERAREQEREBERAREQEREBERAREQEREBERAREQFFUPw2p/Qp/skUqoqh+HVP0dN/wAqCUUFsWPvU/rFZ/FSqdUHsgPvY/rFX/EyrInVREQYrO4fbkdu+dZSt1EWZvTyKlPLmb0jQrzen/T6s6E8Tma/mv05j0lud4yt4lOI4JHkEhkb3WAuTlaTYDlPQtVwXDYqaqjBDc5IhzNjizSSGkZLnkygcSfuMpsNCZOlT208gFMWnKRJJDDZziwETSsjcARreziQOUi2ixsTmyOkfdrck9K5xZq8tcWxu40XGlnHXmF9bL0oZTy8yPyi69rEkOd1uQf/AIr4+s150aYpvadqx6/xC1jMvdMy5zHxLIVALIt9NoRoacU5nmZ85nmS05lVYsuKwsJa6WNpG8OewEfOCVkr5+4cNgWUswrIGfc53u4/e4NncS/NruD7u6AR0r6oSIy7tFjED3BjZonOO5rXsLjbfYA3Kw5NsqFpIdWUoIJBBnhFiDYg68h0XzPwc43DRYpBNMxpjDsjibDi+M7kS/s316Lro2znBpBW4zVzPpzHQwTlkcLgWiWVobmI/NXBfbcQ9o3XCrU1iOXaWvBAINwdQRqCDyhYmKYxDSx8ZUSshZcNzSODG5juAJ3nQ6dCyWMDQAAAAAABoABoAFBbeYXHU4bUtlY1+WCV7MwBySNjdle3mcOQrOWHk8IuG+HU3pWdav1m21DDIY5auCOQZSWvkY0jM0Obe50uCD418hPdceL+S7Hw34PE2noqljGtlkyskeNDIBC0tz/KIygA82i03NcTDuNPUtkaHMc17Tuc0hzT8xGhVxfPfAHi0rMRdA1zuJkhke5nxQ9hZlkA5DqW6b767gvoNSdmZjE4a/j239DQy8VUztjkyh+XK9xym4B7kHmKytnNq6bEY3SUkvGNY7I45Xss6wdazwDuI1XCOGOobVyxVsQs1zqikfrcZ6WVwY6/5THX8Sz/AOz1jPF1s1OTpNEHtF9M8J1sOctefNV7NeGPDl1qp4SsNje5j6yEOaS1wzbnA2I06V7wzhDw+pnbDDVRySvvla2/dWBJANrbgVyPh62REFRHWRNa2Of7nKGgAceMzg820u5o8rOW61jgq2kbQ4tE+TKI5AYXucPeCS2V4Pxe6DQeglDw7Zd8xLhQw2nmfFLVNbJGcr25ZDlcN4uARdTuEYxFVwNmp3iSJ98rhexsSDodQQQRY8y5jtFgUOK7TRQ8Uwx0kPGVjgPxjnG8cT7b/iHXkc4Lq8UQY0NaA1oFgAAABzADcozOHtYOM43DRwmaokEcbSAXG+8mwFhqSs5R20FO2Skna9rXNMUmjgHDRpI0KZRr54XsK8Lb5svsrJreEzDoZBHLUtY5zI5BmbIBklbmY7Na2oN96+Uwe5/Z/kus8LVCz3GwqYNbxhihYXi2ZzDTNcGk73C4uL/zVdZrGzt+F4xDVR8ZTysmZe2aNweL8xtuPQvWJ4rFSxOlnkbFG33z3kNAvoB0k7gOVfOfAdiEseMxsjvkljkEwBOXKxhc17huuHAAH8o8698NO1rqvEXwNd9xpTxYaD3JmH4155yD3HRlPOUZ8G+HX6bhZo5aepniEz4qURmRwicLiR2UFodYm3vje1hqpXZjbmjxIHsaYOcBd0bgWStHOWO1I6RcdK07gLscGeLA3nmDunuWgX59NFwPC8SkpZmSwuLJInXa4EixafennabWIOhGiEVzl9mXWl43wtUNNOIGl9RKXhhbTt4yzybZc24uB+KLlQW3fCIe1+KohOSSta2MFp1jLmnjspG4jK9oPIbLl3BW8DGqLm4yT64ZAEIrtl3Cp4V6KGtfSVBkp3scBnlbaJ1wCHBwvZvSbDQqX2k2zpcPiZLUSFrJHBrCxrpMxIzC2QHSwXIP7QoArqU21NO+557P0+1ZHAxtI2ohqMOqu7hETpIw8Zg2L3srPmGYOA6TZPVMbZbseG3CwL8bJ6Cbk/ZW41eKxxU7qhzvuTIzK5wBPcNbnJAGp0XyTjeHupZpIHG5je5oO/Mw2dG79pha79pdW2Y217IwFlKSHScXWU8t75uJjpZZI3DpsYm3/Jckws17twHDXhffZPQT+ytrwHHYa6nbPTuLon3yktcwnK4tOjgDvBXyFLJeMfon7CvsLCmgQRACw4tlgNAO5Cklq4ZaiaL4dU/R03/MpZRNF8Pqfoqb/mVYSqhNj/gp/WKv+KlU2oTY8fezhzVNZ/EyrInERFRRY7+4ffkO9ZK8Sx5hZfH1ehbUpmnxVnNfnH4niWqziSSFrrZgDYhwuAbEbiOYjnXllI0Pc8Dun5cx11y3DdN2lyvNNJpY7wrznWC6aGvXV0o1I2/HnH0SYxOFqpksOkqtPFlHSd6tRDM7Mdw3LKXxdLH9Rqz1NuOK/LvP1/43baPCKiqqL1JcxRm02AMr6OWmk97KwtvvLXb2PHS1wB8Sk1pnClt03C6J2Rw7JlBZA24u021lI5mA310JsOVB80YphklNNJDK2z4nmN413tNri/IRYg8oIX0RwL7X9m0AikN56azHX3vj14p/ToMpPO3pXPuFLYZ9PQUlU6TjpAxkNVKSCZHG7on3+NbVl95AaTfValsDtW7DK+Kf/DuY5xrrC9wzHpLbBw/R6Vrl2n3q5dJ4R9lMYqMTkfSGY07mxcXxdRxTGWYA9uXMDfMHG9vjKa2FwKupsMr24gXlz2vMYklMxDeJcHWNzYE8nQuk087ZGBzHBzXAFrmkEEHcQRvUdtRWxw0U75XtjZxTwXPIaLuaQBrykkADlus5c89nx2fe+L+S6twxz1ZbRtkY0UYjjML26ufIYWZ+Mv70jugBuIubnk5WW6D5v5LtvCxK2owCimgcJI45YQ9zCHNbeF0ZzEbrOs033EgLbpPMMvgPqMNvI2nbK2rLO7M+UudGCCREW9yGgkXGh0BN7BdI2rxjsOgqJ+WKF7mjdd1u5HjdYL5n2A2mbhta2pex0gbHIwMZa7nPFmjXkuBznoK6rwvba07qaCke/K6aandVxg3kggBEj2yZfev1bpvIBWZjdi0bo/avZNsWycDDYS04iqXC/dZpSeNB59JT5oXMNiMa7DxGmnNg1kzc5JtZjwY3n5g1xPiXc9peD3CquOavkIIewydkCZ3FgBuVjhY5bCzRbosvm/NdoBPItQ1TeJh9d7Y7NtxGhmpnaZ29w75Mje6jd4nAeK6+SZIyHFrhZwJa4cxBII8oX1LsRtnDU4VHUSSsHFxtbUuJDRHI1oDs19194+cL5jxWZr6qZzDdrppXNPO1z3Fp8YIUg088Po/giDJqBtYW2qKkBtQ+9zI6mvA13RcMuQOVx51vK5twFYzC/C2U7ZGmaN0znx37sNdK4h1vk90NeldKUlznlRYmLfB5fopP3CsxRG1WLRUtFNLM8MYI3C5vq5wLWgAakkkBRHyAPe/s/wAl0XhLZVe52FueWmj7EpuKDbZhN2MzPn0vci9t4sCudg6cnvf5Lr23crKrZagfA5sjabsVk+U3Mbm0/FOa7mIc5o8YWneezM4DMaoBI6GOB0NW9nv3ycbxrWalrDYZDyloGtt5tpyzbKMtxKsDgQRV1G/TfK4g+MEHxq7sTj/YFfFUCMyuaJAyNpsXvexzGjn3uG65XQOFzYCeYR4jFA4PlijNZAz7o+GTIO6Fvfge9cRuyg7r2d2fhs2XgFd+CJBzVEv1tYVwCb37v0nfaV2jgT2qpqfC6pssga6Fz537z9yc1rQ5tt+oy2GtyOdc12R2MqMWqMkDCIy88ZMQeLhaTc3PxnWOjRqegahBWcTLYNoKRw2YwxxBAFRU+SR8pYfHY+VRfBifwzRfTn9x67/j+wcVThXYDe4ayNjYXG5yPiH3N55TqNee5XA8Kgfg2LUzq5johDPd5sS1zLFpkjP+I0ZgdNei+iROUidphtn9ogffdJ9BL++FAcC8ZOJvtyUdQT8xDB9pCluG/FGVmJQQU4dLLFGWuaxrnEulyyNawAXd3NjpzrYdlMDZs7hk9XXENqKhuVsYsXDuSWQN5C8m5cdwt0XTsZ93Dmu0tK6WgoK0jWWJ9PI7nfSuMcbiflOja0f6azuC7BzLJWTkdzT0NQb/AJyVjmNHmiQqZwF0NfsxJRtI7Lo+NqWM3uc1j3PLo7bwWvcw8tyNNynti4IsP2ZmnqHBhrGzZc295dG6OGNo5S4MLgPyiVTO2HGH/ix+gfsK+w8L/ERfRx/uhfH0vvALi+UjeOYhfW2y+LRVVJFJA8SMyNbdvI5rQHNPMQeRSxqJZRNF8PqPoqb7ZlLKIovh9R9DTfbMo5pdQeyH4iT9brP4mRTihNkxaKUf5ur/AN95QTaIiAiIgx5xYhw8a8zyZrAcqyXNuLK3FThuu9eP1HSatrzTT2pfe3p54/ydItHfl7YywsvSIvXrWKRFa7RDmIiKgtNxvgmoKypfUTMkMkli4iWRo0AAsAdNAtyRBqtVwY0ElHDSOicYIHOdE3jJQWueSXHNe598VHDgRwrwdx/1qj2lvaIuWDguCQ0VOyCnZxcTL5W3c62Ylx1cSSSSTqeVVxfBoauIxVEbZY3WJY7dcG4PQVmoiNTHBVhfgUX/AHdamqHZumhpzTxwRtgdmzRZQWOze+zA779KkkQa/hvB/h9NKJYaSFkgNw4NuWnnbe+XxWV+t2Nop5HSS0lPJI62Z74o3OdYAC5IudAB4lMogxW4XEIeJEbBDly8VlbxeX5OXdboWEzZCiG6lgHzRR9Sl0QYIwODiXQ8THxT7548jcjr78zbWO4eRRo4PcO8BpfQx9S2BEEdheztNSlxp6eKEuADjExjC4DcCWjUKRRFQVqqpGSsLJGte072uAc0211BV1FBFHZSjIt2LB6JnUsynwyKOPi2RsbHrdjWtDDffdo0N1kogiqDZSkgkMkNNBG8652Rsa7ygXUrZEQYEmA07i8mCIl4s8ljLvF81naai4B1WXBTtY0NY0NaNwaAAPmAVxEBWqilZILPY145nAOHkKuogtR0jGuLmsaHHeQ0Am2mpG9eaqiZK3LIxr23vZ7Q4X57HlV9EGJT4TDGSY4o2Eixysa245jYbl6kw2J0YjdGwxi1mFrSwW3WbuFlkogjTs1S+DQ+jZ1LMpaNkTAyNjWNG5rAGtF9TYBXkVBQ9H/6jUfQUv706mFC0Q/CdSf8vS/vVCCaUJss67J/1yq/3SppaBtDiz6TB8SliOV7aioDXDe0ySNbmHSM5KyNlqdtaKN8jH1MTTFlEt3aRl5ytD3bmknnKyotoad1MalszDTtzXlv9zGRxa45uYEELmPAFSMfQ1kb2hzHTNa5pFw5phaLHn5fKp1+z3YWHU+FhwkFTPPDcj/Bc2eode+tw0BtxyqrMNso9q6SaGSaKojfFFfjJGuBaywzHMeTTVYuG7fUFTK2KGqikkffKxpuTYFxt4gT4lyPgLxMx1VTSyXBlhJynkkgJa8W57PPm9Cw+AJ34U/6OX/chRfDy7LFwi4c5r3Nq4i2O2d1zZuZ2VtzblOi9jb+g43iuyouMtfJc5rZc9/N1Wt0+y8dc/FIHWY04jTyOs0HMI4aaUtI/KObziVzyUAbYdHZzRbksYgLfWqRGXZpOELD2xskNXEGSZsjibB2QgOt8xIV922dGKU1XZEfY4Jbxl+5LhplHKT0Bcs4XNnW0OHU8UZJaa+olGgGUTMlfkFuQXt4lo22GIvdQ4dEb8Wyhe9vMXvkkY4/OAxvnHnTkiuYfRWH7a0k8zYWS2lfGyVkcjXxvex7czXMDwM2l9BqLFY8fCNhzpREKuLjC/iw27gc+bLl1G++i5Bw2TuZWUUrDle2kY9jhva5j8zXD5jqvPCLhL6oz1zWAGJ8EdQGixLZaWCVkptytdI5pPMW8yi4h2w7YUvZnYfGjsm9uKyvv73Ne9rWty3splcs4K9oHYhURyyDNNBRvp5n6XP3Vjonnl7todu0zMfu0v1NGZjAiIiCIiAiIgIiICIiAiIqCIiAiIgIiICIiAiIgIiICIigIiKgiIgKGoj+Ean6Cl/enUyoeiH4RqT+ZpR/3ToJdarT4Myspq+nkvklqahhI3tzNYQRflBsR8y2pQezHvqy/hstvm4uJZ7DSdg9m8RwdtVEKZlTncx8MrZmRsedIznDu6ZZtnnQ7iBc2WbDszWyVcTKthmp2xTtknbOWOMtQ9kznRtBztjZkETW3vYnkXRUTK5cQw7g2r6XGRVw0zeIZUvc1pnYXcS8OjcSTqSWvcddeRZ2yXBxW4RipkiibUUxZNG1wlaxzWPs9mdrtc12NbpffddhRXJlA7KYNLCJ5ags46pmMz2x3LI+4ZEyNpNi6zWNu6wub6Bc1quDrEnY0a9sUGXskTBhm3tbZticuhIF/Gu0JdCJw0DhY2SqsShgjpmRnJI6R7nyZLHIWBoFje+Ym/5PSoWq4IZarCaeCUshqqYSMje1xkjfG83IfoCOS2+xHLey6yUQy5hifBjUYjV0r610TIqenijkZEXPdM9usgGYANYSAOU2v4p7AdnqnsivFXFB2NVuBa1j3PcA2NsGR4LQCHMa09BvvvpuKqmTLmvBzwazYXiFRI5zHQOYY4SHEyZeMDm5wRYG2h1OoXSkRCZyIiIgiIgIiICIiAiIgIiICIioIiKAiIgIiICIiAiIqCIigIiKgiIgKIoh9/1P0VN9syl1EUR+/wCp+ipv+ZBLKCZs/NHJK6Kqcxs0plLDHG4NJa1pDSdbdwD4yp0IVkRIwuo8Md6KHqVDhNR4ZJ4ooPZUsigifcefw2X0dP7Kp7jT+Gzejp/YUwhVEP7iz+GzeZTewhwSbw2fzKb2FMBVVEMMDm8Nn82m/pp7hzeG1Hm039NTKIIcYHL4bUebTf009wpfDajyU39NTCIIb3Bl8NqfJS/0lX3Ck8NqfJS/0lMIgh/cGTw2q/8Arf0lX3Bf4ZVeWn/pqXRDKHGzzuWrqj+1EPsYq9r58KqfSN9lS6IIr3B/zFT6XqCdr479U+mePsUqiCJds2w75qnxVEw+wq0dk4++1frdWPseptEXKF7U4u+1frlZ7aoNkou+VfrlZ/UU2iGZQnahD3yq9crP6i9DZSH5dR61V+2plEMoftWh+VP6zVe2qjZaHnm9YqfbUuiIiDsrBzzesVPtqg2Ug55vWKn21MIgie1iH876eo9pUOy0H571io9tS6IIjtWh55/WKn214OyUN75qj1qq9tTSIIXtSh+VUetVXtqvanD8qo9aqvbUyiCHZsrCPjVHjqao/a9VOy8Pyp/Wan21LogiO1aHnn9YqfbTtYh55/WKn21LogiRszDzz+sVPtoNmIflT+sVPtqWRBFdrMPPN6xU+2vLtlYDvM3rFT7al0VER2rQfnfT1HtLKw7BoqcuMbSC+2Yuc97jlvlF3kmwudOlZq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hQQDxUUEhQWFBQVFBQVFBUUGBQUFBQVFBUWFBUVFRgYJyYeFxkjHBUUHy8gJCcpLSwsFR4xNTAqNSYrLCkBCQoKDgwOGA8PGikcHyQpKSwsLCwpKSwpLSkpKSksLCksLCksLCwpKSwsKSkpLCwsLCksKTAsLCwsLCwpKSkpKf/AABEIAIkBcAMBIgACEQEDEQH/xAAcAAEAAQUBAQAAAAAAAAAAAAAABQEDBAYHAgj/xABUEAABAwIDAgYLCQ0HAwUAAAABAAIDBBEFEiEGMQcTQVFh0RQWIlNUgZGSk5TSFTI0QlJxc6GxIyQlM2JjcnSCsrTB0wgXQ2SDs8OEosI1RKOk8P/EABkBAQEBAQEBAAAAAAAAAAAAAAABAgMFBP/EAC4RAQACAQMCAwcDBQAAAAAAAAABAhEDITEEQRJRYRMiMnGBksEkU9EUYnKhsf/aAAwDAQACEQMRAD8A7VxI5k4scyurRtl9iqGenMs1JBJI+eqLnvja5zj2TLvJ1K5DdcgXkNFtbBQg4PcO8BpfQx9Sr/d/h3gNL6CLqQTVh0Kl29Ch/wC7/DvAaX0EXUnaBh3gNL6CLqQS1m9H1IWs/J+pRXaDh3gNJ6CHqVDsDh3gNL6CHqQSxYz8n6lTIz8n6lFdoOHeA0noIepO0HDvAaT0EPUqJYBn5P1Khcznb5QortBw7wGk9BD1KnaBh/gNJ6CHqUErxsY+MzytVeMj52eVqiu0HDvAaT0EPUr8Gx1Ez3tHTN/RhiH2BBncbH8pnlanHxD4zPOascbNUo/9tB6KPqVz3Bp+8Q+jZ1Ki4ayL5cfnNVOzIflx+cxeBgVP3iL0bOpVGB0/eIvRs6kwPXZ0PfI/OYqdnw98j85nWgwWDvMXo2dSqMGgH+DF5jOpMChxGHvsfns61T3Vg79F57OtXBhcPeo/Mb1KvuZF3qPzG9SYFk4tT9+i89nWnuxT9+i9IzrV/wBzou9s81vUnufH3tnmtTAxvdun7/D6RnWnu5Td/h9IzrWV2BH3tnmtVewo/kM81qYGEcdpvCIfSR9aDHqbwiH0jOtZvYbPkN80J2Gz5DfNCYGCdoKbwiH0jOtW37TUo31MHpY+tSXYTPkN80KvYjPkN8gTAiTtTSeEwelj614O19EN9XT+lj61Ndjt5h5AnEjmHkCCDftnQjfWUw+eaPrXgbcUB3VtN6aPrWwcUOYIGIbNeft1QA61lOD9KzrVxu2FG7dUwn5ntP2KdyJlQ2QQ2rpL/j2eK/UvXbNTd+b5HH+Smw1Mqghu2WnP+J5GydSp2yQfLPijmP2NU0WqmVBDdskHynein9lU7ZYOeT0FR7CmixMiCG7ZIfznoKj2F4O1EPNN6tVH/wAFOZEyKiD7aoeaf1aq9hZOE43FVB/FFx4t/FvD2SROa7K14BbIAfevab25VJ5FDYRFasrel8DvnPENb/4hBOKB2K+B/wCvV/xMqngoPYv4J/r1f8VKgmpJA0aq12YOlea1mgPMrrI2kaAeRePqavVanUX0tOa1isRO8Zmc9/l2dIisRmVvs0cx+pU7NHMfqV7ihzDyJxLeYeQLXsuv/cr9pmnks9nDmP1J2cOY/Ur3FDmHkVMrSeS/iT2PXfu1+0zTyWuzRzH6kFaOY/Ur3FDmHkVeLHMPIkaPXd9Wv2maeSx2aOY/UgrRzFXxGOYeRWqiwbuGu5Y1K9ZpUm9tWuI/tI8M7YXmPuLhVVqmZZvzq8vS6e9tTTra0YmYYmMSoqoi+hBERAREQERFQREQEREBERAREQEREBERAREQERFARETAIiICoqogoonDh9+VX/Tn/wCMj+Sl1FUHwyp/Rp/3XoJRQWxfwT/Xq/4qVTqg9iz96H9Yq/4qVQTjm3Cxqc5XFp8Syiseqj0uN4Xn9bSa+HqKfFT/AHXvH5hus9pYm0O0MNBTunqHZI2loJALiS45WgNGpJJWrf304b31/mEKf2n2aixSkME1w0ua4Ftrtew3BF9DzW5itU/uNovH+g23i1X26d63rFonMSm0cqy8I1DWSAOrGwUzAC5pfxUtRJc9ycpzNhaACbHuy6x7kEOl8GpsJrC/sNtM57R3clM0Rysz3142Oz2uJB1vfRa7JwX4dSygVVO10LwMlQDJG2OQXzMnyuytaRYtedL3abHLmmtin0lHHKyKJlLCXGRrzNxgmu7iw5hdqRlEW7leQN2vQ+SYoMWkjzxPa+o4t5a2aPi7uFgQ2QFwtK29jYWOh0vYZEu0jWWMkUzGlzWl5a0taXkNaXZXEgXIubWG82AJUPQ7Kx1BkmMbYmyyOka2SCB0pDtS+TjWlzS513ZDq0EAgG4GV2hwEjNkIBabCClYTlNwMzWBwFxyEKbI2UrFb3br8gXupk+KN5V2KPKLLytX9Vr+yj4Kb29Z7R9OZbj3Yy9oiL1nMREQERFQREQEREBERAREQEREBERAREQEREBERAREQEREBERAREQFFUPw2p/Qp/skUqoqh+HVP0dN/wAqCUUFsWPvU/rFZ/FSqdUHsgPvY/rFX/EyrInVREQYrO4fbkdu+dZSt1EWZvTyKlPLmb0jQrzen/T6s6E8Tma/mv05j0lud4yt4lOI4JHkEhkb3WAuTlaTYDlPQtVwXDYqaqjBDc5IhzNjizSSGkZLnkygcSfuMpsNCZOlT208gFMWnKRJJDDZziwETSsjcARreziQOUi2ixsTmyOkfdrck9K5xZq8tcWxu40XGlnHXmF9bL0oZTy8yPyi69rEkOd1uQf/AIr4+s150aYpvadqx6/xC1jMvdMy5zHxLIVALIt9NoRoacU5nmZ85nmS05lVYsuKwsJa6WNpG8OewEfOCVkr5+4cNgWUswrIGfc53u4/e4NncS/NruD7u6AR0r6oSIy7tFjED3BjZonOO5rXsLjbfYA3Kw5NsqFpIdWUoIJBBnhFiDYg68h0XzPwc43DRYpBNMxpjDsjibDi+M7kS/s316Lro2znBpBW4zVzPpzHQwTlkcLgWiWVobmI/NXBfbcQ9o3XCrU1iOXaWvBAINwdQRqCDyhYmKYxDSx8ZUSshZcNzSODG5juAJ3nQ6dCyWMDQAAAAAABoABoAFBbeYXHU4bUtlY1+WCV7MwBySNjdle3mcOQrOWHk8IuG+HU3pWdav1m21DDIY5auCOQZSWvkY0jM0Obe50uCD418hPdceL+S7Hw34PE2noqljGtlkyskeNDIBC0tz/KIygA82i03NcTDuNPUtkaHMc17Tuc0hzT8xGhVxfPfAHi0rMRdA1zuJkhke5nxQ9hZlkA5DqW6b767gvoNSdmZjE4a/j239DQy8VUztjkyh+XK9xym4B7kHmKytnNq6bEY3SUkvGNY7I45Xss6wdazwDuI1XCOGOobVyxVsQs1zqikfrcZ6WVwY6/5THX8Sz/AOz1jPF1s1OTpNEHtF9M8J1sOctefNV7NeGPDl1qp4SsNje5j6yEOaS1wzbnA2I06V7wzhDw+pnbDDVRySvvla2/dWBJANrbgVyPh62REFRHWRNa2Of7nKGgAceMzg820u5o8rOW61jgq2kbQ4tE+TKI5AYXucPeCS2V4Pxe6DQeglDw7Zd8xLhQw2nmfFLVNbJGcr25ZDlcN4uARdTuEYxFVwNmp3iSJ98rhexsSDodQQQRY8y5jtFgUOK7TRQ8Uwx0kPGVjgPxjnG8cT7b/iHXkc4Lq8UQY0NaA1oFgAAABzADcozOHtYOM43DRwmaokEcbSAXG+8mwFhqSs5R20FO2Skna9rXNMUmjgHDRpI0KZRr54XsK8Lb5svsrJreEzDoZBHLUtY5zI5BmbIBklbmY7Na2oN96+Uwe5/Z/kus8LVCz3GwqYNbxhihYXi2ZzDTNcGk73C4uL/zVdZrGzt+F4xDVR8ZTysmZe2aNweL8xtuPQvWJ4rFSxOlnkbFG33z3kNAvoB0k7gOVfOfAdiEseMxsjvkljkEwBOXKxhc17huuHAAH8o8698NO1rqvEXwNd9xpTxYaD3JmH4155yD3HRlPOUZ8G+HX6bhZo5aepniEz4qURmRwicLiR2UFodYm3vje1hqpXZjbmjxIHsaYOcBd0bgWStHOWO1I6RcdK07gLscGeLA3nmDunuWgX59NFwPC8SkpZmSwuLJInXa4EixafennabWIOhGiEVzl9mXWl43wtUNNOIGl9RKXhhbTt4yzybZc24uB+KLlQW3fCIe1+KohOSSta2MFp1jLmnjspG4jK9oPIbLl3BW8DGqLm4yT64ZAEIrtl3Cp4V6KGtfSVBkp3scBnlbaJ1wCHBwvZvSbDQqX2k2zpcPiZLUSFrJHBrCxrpMxIzC2QHSwXIP7QoArqU21NO+557P0+1ZHAxtI2ohqMOqu7hETpIw8Zg2L3srPmGYOA6TZPVMbZbseG3CwL8bJ6Cbk/ZW41eKxxU7qhzvuTIzK5wBPcNbnJAGp0XyTjeHupZpIHG5je5oO/Mw2dG79pha79pdW2Y217IwFlKSHScXWU8t75uJjpZZI3DpsYm3/Jckws17twHDXhffZPQT+ytrwHHYa6nbPTuLon3yktcwnK4tOjgDvBXyFLJeMfon7CvsLCmgQRACw4tlgNAO5Cklq4ZaiaL4dU/R03/MpZRNF8Pqfoqb/mVYSqhNj/gp/WKv+KlU2oTY8fezhzVNZ/EyrInERFRRY7+4ffkO9ZK8Sx5hZfH1ehbUpmnxVnNfnH4niWqziSSFrrZgDYhwuAbEbiOYjnXllI0Pc8Dun5cx11y3DdN2lyvNNJpY7wrznWC6aGvXV0o1I2/HnH0SYxOFqpksOkqtPFlHSd6tRDM7Mdw3LKXxdLH9Rqz1NuOK/LvP1/43baPCKiqqL1JcxRm02AMr6OWmk97KwtvvLXb2PHS1wB8Sk1pnClt03C6J2Rw7JlBZA24u021lI5mA310JsOVB80YphklNNJDK2z4nmN413tNri/IRYg8oIX0RwL7X9m0AikN56azHX3vj14p/ToMpPO3pXPuFLYZ9PQUlU6TjpAxkNVKSCZHG7on3+NbVl95AaTfValsDtW7DK+Kf/DuY5xrrC9wzHpLbBw/R6Vrl2n3q5dJ4R9lMYqMTkfSGY07mxcXxdRxTGWYA9uXMDfMHG9vjKa2FwKupsMr24gXlz2vMYklMxDeJcHWNzYE8nQuk087ZGBzHBzXAFrmkEEHcQRvUdtRWxw0U75XtjZxTwXPIaLuaQBrykkADlus5c89nx2fe+L+S6twxz1ZbRtkY0UYjjML26ufIYWZ+Mv70jugBuIubnk5WW6D5v5LtvCxK2owCimgcJI45YQ9zCHNbeF0ZzEbrOs033EgLbpPMMvgPqMNvI2nbK2rLO7M+UudGCCREW9yGgkXGh0BN7BdI2rxjsOgqJ+WKF7mjdd1u5HjdYL5n2A2mbhta2pex0gbHIwMZa7nPFmjXkuBznoK6rwvba07qaCke/K6aandVxg3kggBEj2yZfev1bpvIBWZjdi0bo/avZNsWycDDYS04iqXC/dZpSeNB59JT5oXMNiMa7DxGmnNg1kzc5JtZjwY3n5g1xPiXc9peD3CquOavkIIewydkCZ3FgBuVjhY5bCzRbosvm/NdoBPItQ1TeJh9d7Y7NtxGhmpnaZ29w75Mje6jd4nAeK6+SZIyHFrhZwJa4cxBII8oX1LsRtnDU4VHUSSsHFxtbUuJDRHI1oDs19194+cL5jxWZr6qZzDdrppXNPO1z3Fp8YIUg088Po/giDJqBtYW2qKkBtQ+9zI6mvA13RcMuQOVx51vK5twFYzC/C2U7ZGmaN0znx37sNdK4h1vk90NeldKUlznlRYmLfB5fopP3CsxRG1WLRUtFNLM8MYI3C5vq5wLWgAakkkBRHyAPe/s/wAl0XhLZVe52FueWmj7EpuKDbZhN2MzPn0vci9t4sCudg6cnvf5Lr23crKrZagfA5sjabsVk+U3Mbm0/FOa7mIc5o8YWneezM4DMaoBI6GOB0NW9nv3ycbxrWalrDYZDyloGtt5tpyzbKMtxKsDgQRV1G/TfK4g+MEHxq7sTj/YFfFUCMyuaJAyNpsXvexzGjn3uG65XQOFzYCeYR4jFA4PlijNZAz7o+GTIO6Fvfge9cRuyg7r2d2fhs2XgFd+CJBzVEv1tYVwCb37v0nfaV2jgT2qpqfC6pssga6Fz537z9yc1rQ5tt+oy2GtyOdc12R2MqMWqMkDCIy88ZMQeLhaTc3PxnWOjRqegahBWcTLYNoKRw2YwxxBAFRU+SR8pYfHY+VRfBifwzRfTn9x67/j+wcVThXYDe4ayNjYXG5yPiH3N55TqNee5XA8Kgfg2LUzq5johDPd5sS1zLFpkjP+I0ZgdNei+iROUidphtn9ogffdJ9BL++FAcC8ZOJvtyUdQT8xDB9pCluG/FGVmJQQU4dLLFGWuaxrnEulyyNawAXd3NjpzrYdlMDZs7hk9XXENqKhuVsYsXDuSWQN5C8m5cdwt0XTsZ93Dmu0tK6WgoK0jWWJ9PI7nfSuMcbiflOja0f6azuC7BzLJWTkdzT0NQb/AJyVjmNHmiQqZwF0NfsxJRtI7Lo+NqWM3uc1j3PLo7bwWvcw8tyNNynti4IsP2ZmnqHBhrGzZc295dG6OGNo5S4MLgPyiVTO2HGH/ix+gfsK+w8L/ERfRx/uhfH0vvALi+UjeOYhfW2y+LRVVJFJA8SMyNbdvI5rQHNPMQeRSxqJZRNF8PqPoqb7ZlLKIovh9R9DTfbMo5pdQeyH4iT9brP4mRTihNkxaKUf5ur/AN95QTaIiAiIgx5xYhw8a8zyZrAcqyXNuLK3FThuu9eP1HSatrzTT2pfe3p54/ydItHfl7YywsvSIvXrWKRFa7RDmIiKgtNxvgmoKypfUTMkMkli4iWRo0AAsAdNAtyRBqtVwY0ElHDSOicYIHOdE3jJQWueSXHNe598VHDgRwrwdx/1qj2lvaIuWDguCQ0VOyCnZxcTL5W3c62Ylx1cSSSSTqeVVxfBoauIxVEbZY3WJY7dcG4PQVmoiNTHBVhfgUX/AHdamqHZumhpzTxwRtgdmzRZQWOze+zA779KkkQa/hvB/h9NKJYaSFkgNw4NuWnnbe+XxWV+t2Nop5HSS0lPJI62Z74o3OdYAC5IudAB4lMogxW4XEIeJEbBDly8VlbxeX5OXdboWEzZCiG6lgHzRR9Sl0QYIwODiXQ8THxT7548jcjr78zbWO4eRRo4PcO8BpfQx9S2BEEdheztNSlxp6eKEuADjExjC4DcCWjUKRRFQVqqpGSsLJGte072uAc0211BV1FBFHZSjIt2LB6JnUsynwyKOPi2RsbHrdjWtDDffdo0N1kogiqDZSkgkMkNNBG8652Rsa7ygXUrZEQYEmA07i8mCIl4s8ljLvF81naai4B1WXBTtY0NY0NaNwaAAPmAVxEBWqilZILPY145nAOHkKuogtR0jGuLmsaHHeQ0Am2mpG9eaqiZK3LIxr23vZ7Q4X57HlV9EGJT4TDGSY4o2Eixysa245jYbl6kw2J0YjdGwxi1mFrSwW3WbuFlkogjTs1S+DQ+jZ1LMpaNkTAyNjWNG5rAGtF9TYBXkVBQ9H/6jUfQUv706mFC0Q/CdSf8vS/vVCCaUJss67J/1yq/3SppaBtDiz6TB8SliOV7aioDXDe0ySNbmHSM5KyNlqdtaKN8jH1MTTFlEt3aRl5ytD3bmknnKyotoad1MalszDTtzXlv9zGRxa45uYEELmPAFSMfQ1kb2hzHTNa5pFw5phaLHn5fKp1+z3YWHU+FhwkFTPPDcj/Bc2eode+tw0BtxyqrMNso9q6SaGSaKojfFFfjJGuBaywzHMeTTVYuG7fUFTK2KGqikkffKxpuTYFxt4gT4lyPgLxMx1VTSyXBlhJynkkgJa8W57PPm9Cw+AJ34U/6OX/chRfDy7LFwi4c5r3Nq4i2O2d1zZuZ2VtzblOi9jb+g43iuyouMtfJc5rZc9/N1Wt0+y8dc/FIHWY04jTyOs0HMI4aaUtI/KObziVzyUAbYdHZzRbksYgLfWqRGXZpOELD2xskNXEGSZsjibB2QgOt8xIV922dGKU1XZEfY4Jbxl+5LhplHKT0Bcs4XNnW0OHU8UZJaa+olGgGUTMlfkFuQXt4lo22GIvdQ4dEb8Wyhe9vMXvkkY4/OAxvnHnTkiuYfRWH7a0k8zYWS2lfGyVkcjXxvex7czXMDwM2l9BqLFY8fCNhzpREKuLjC/iw27gc+bLl1G++i5Bw2TuZWUUrDle2kY9jhva5j8zXD5jqvPCLhL6oz1zWAGJ8EdQGixLZaWCVkptytdI5pPMW8yi4h2w7YUvZnYfGjsm9uKyvv73Ne9rWty3splcs4K9oHYhURyyDNNBRvp5n6XP3Vjonnl7todu0zMfu0v1NGZjAiIiCIiAiIgIiICIiAiIqCIiAiIgIiICIiAiIgIiICIigIiKgiIgKGoj+Ean6Cl/enUyoeiH4RqT+ZpR/3ToJdarT4Myspq+nkvklqahhI3tzNYQRflBsR8y2pQezHvqy/hstvm4uJZ7DSdg9m8RwdtVEKZlTncx8MrZmRsedIznDu6ZZtnnQ7iBc2WbDszWyVcTKthmp2xTtknbOWOMtQ9kznRtBztjZkETW3vYnkXRUTK5cQw7g2r6XGRVw0zeIZUvc1pnYXcS8OjcSTqSWvcddeRZ2yXBxW4RipkiibUUxZNG1wlaxzWPs9mdrtc12NbpffddhRXJlA7KYNLCJ5ags46pmMz2x3LI+4ZEyNpNi6zWNu6wub6Bc1quDrEnY0a9sUGXskTBhm3tbZticuhIF/Gu0JdCJw0DhY2SqsShgjpmRnJI6R7nyZLHIWBoFje+Ym/5PSoWq4IZarCaeCUshqqYSMje1xkjfG83IfoCOS2+xHLey6yUQy5hifBjUYjV0r610TIqenijkZEXPdM9usgGYANYSAOU2v4p7AdnqnsivFXFB2NVuBa1j3PcA2NsGR4LQCHMa09BvvvpuKqmTLmvBzwazYXiFRI5zHQOYY4SHEyZeMDm5wRYG2h1OoXSkRCZyIiIgiIgIiICIiAiIgIiICIioIiKAiIgIiICIiAiIqCIigIiKgiIgKIoh9/1P0VN9syl1EUR+/wCp+ipv+ZBLKCZs/NHJK6Kqcxs0plLDHG4NJa1pDSdbdwD4yp0IVkRIwuo8Md6KHqVDhNR4ZJ4ooPZUsigifcefw2X0dP7Kp7jT+Gzejp/YUwhVEP7iz+GzeZTewhwSbw2fzKb2FMBVVEMMDm8Nn82m/pp7hzeG1Hm039NTKIIcYHL4bUebTf009wpfDajyU39NTCIIb3Bl8NqfJS/0lX3Ck8NqfJS/0lMIgh/cGTw2q/8Arf0lX3Bf4ZVeWn/pqXRDKHGzzuWrqj+1EPsYq9r58KqfSN9lS6IIr3B/zFT6XqCdr479U+mePsUqiCJds2w75qnxVEw+wq0dk4++1frdWPseptEXKF7U4u+1frlZ7aoNkou+VfrlZ/UU2iGZQnahD3yq9crP6i9DZSH5dR61V+2plEMoftWh+VP6zVe2qjZaHnm9YqfbUuiIiDsrBzzesVPtqg2Ug55vWKn21MIgie1iH876eo9pUOy0H571io9tS6IIjtWh55/WKn214OyUN75qj1qq9tTSIIXtSh+VUetVXtqvanD8qo9aqvbUyiCHZsrCPjVHjqao/a9VOy8Pyp/Wan21LogiO1aHnn9YqfbTtYh55/WKn21LogiRszDzz+sVPtoNmIflT+sVPtqWRBFdrMPPN6xU+2vLtlYDvM3rFT7al0VER2rQfnfT1HtLKw7BoqcuMbSC+2Yuc97jlvlF3kmwudOlZq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hQQDxUUEhQWFBQVFBQVFBUUGBQUFBQVFBUWFBUVFRgYJyYeFxkjHBUUHy8gJCcpLSwsFR4xNTAqNSYrLCkBCQoKDgwOGA8PGikcHyQpKSwsLCwpKSwpLSkpKSksLCksLCksLCwpKSwsKSkpLCwsLCksKTAsLCwsLCwpKSkpKf/AABEIAIkBcAMBIgACEQEDEQH/xAAcAAEAAQUBAQAAAAAAAAAAAAAABQEDBAYHAgj/xABUEAABAwIDAgYLCQ0HAwUAAAABAAIDBBEFEiEGMQcTQVFh0RQWIlNUgZGSk5TSFTI0QlJxc6GxIyQlM2JjcnSCsrTB0wgXQ2SDs8OEosI1RKOk8P/EABkBAQEBAQEBAAAAAAAAAAAAAAABAgMFBP/EAC4RAQACAQMCAwcDBQAAAAAAAAABAhEDITEEQRJRYRMiMnGBksEkU9EUYnKhsf/aAAwDAQACEQMRAD8A7VxI5k4scyurRtl9iqGenMs1JBJI+eqLnvja5zj2TLvJ1K5DdcgXkNFtbBQg4PcO8BpfQx9Sr/d/h3gNL6CLqQTVh0Kl29Ch/wC7/DvAaX0EXUnaBh3gNL6CLqQS1m9H1IWs/J+pRXaDh3gNJ6CHqVDsDh3gNL6CHqQSxYz8n6lTIz8n6lFdoOHeA0noIepO0HDvAaT0EPUqJYBn5P1Khcznb5QortBw7wGk9BD1KnaBh/gNJ6CHqUErxsY+MzytVeMj52eVqiu0HDvAaT0EPUr8Gx1Ez3tHTN/RhiH2BBncbH8pnlanHxD4zPOascbNUo/9tB6KPqVz3Bp+8Q+jZ1Ki4ayL5cfnNVOzIflx+cxeBgVP3iL0bOpVGB0/eIvRs6kwPXZ0PfI/OYqdnw98j85nWgwWDvMXo2dSqMGgH+DF5jOpMChxGHvsfns61T3Vg79F57OtXBhcPeo/Mb1KvuZF3qPzG9SYFk4tT9+i89nWnuxT9+i9IzrV/wBzou9s81vUnufH3tnmtTAxvdun7/D6RnWnu5Td/h9IzrWV2BH3tnmtVewo/kM81qYGEcdpvCIfSR9aDHqbwiH0jOtZvYbPkN80J2Gz5DfNCYGCdoKbwiH0jOtW37TUo31MHpY+tSXYTPkN80KvYjPkN8gTAiTtTSeEwelj614O19EN9XT+lj61Ndjt5h5AnEjmHkCCDftnQjfWUw+eaPrXgbcUB3VtN6aPrWwcUOYIGIbNeft1QA61lOD9KzrVxu2FG7dUwn5ntP2KdyJlQ2QQ2rpL/j2eK/UvXbNTd+b5HH+Smw1Mqghu2WnP+J5GydSp2yQfLPijmP2NU0WqmVBDdskHynein9lU7ZYOeT0FR7CmixMiCG7ZIfznoKj2F4O1EPNN6tVH/wAFOZEyKiD7aoeaf1aq9hZOE43FVB/FFx4t/FvD2SROa7K14BbIAfevab25VJ5FDYRFasrel8DvnPENb/4hBOKB2K+B/wCvV/xMqngoPYv4J/r1f8VKgmpJA0aq12YOlea1mgPMrrI2kaAeRePqavVanUX0tOa1isRO8Zmc9/l2dIisRmVvs0cx+pU7NHMfqV7ihzDyJxLeYeQLXsuv/cr9pmnks9nDmP1J2cOY/Ur3FDmHkVMrSeS/iT2PXfu1+0zTyWuzRzH6kFaOY/Ur3FDmHkVeLHMPIkaPXd9Wv2maeSx2aOY/UgrRzFXxGOYeRWqiwbuGu5Y1K9ZpUm9tWuI/tI8M7YXmPuLhVVqmZZvzq8vS6e9tTTra0YmYYmMSoqoi+hBERAREQERFQREQEREBERAREQEREBERAREQERFARETAIiICoqogoonDh9+VX/Tn/wCMj+Sl1FUHwyp/Rp/3XoJRQWxfwT/Xq/4qVTqg9iz96H9Yq/4qVQTjm3Cxqc5XFp8Syiseqj0uN4Xn9bSa+HqKfFT/AHXvH5hus9pYm0O0MNBTunqHZI2loJALiS45WgNGpJJWrf304b31/mEKf2n2aixSkME1w0ua4Ftrtew3BF9DzW5itU/uNovH+g23i1X26d63rFonMSm0cqy8I1DWSAOrGwUzAC5pfxUtRJc9ycpzNhaACbHuy6x7kEOl8GpsJrC/sNtM57R3clM0Rysz3142Oz2uJB1vfRa7JwX4dSygVVO10LwMlQDJG2OQXzMnyuytaRYtedL3abHLmmtin0lHHKyKJlLCXGRrzNxgmu7iw5hdqRlEW7leQN2vQ+SYoMWkjzxPa+o4t5a2aPi7uFgQ2QFwtK29jYWOh0vYZEu0jWWMkUzGlzWl5a0taXkNaXZXEgXIubWG82AJUPQ7Kx1BkmMbYmyyOka2SCB0pDtS+TjWlzS513ZDq0EAgG4GV2hwEjNkIBabCClYTlNwMzWBwFxyEKbI2UrFb3br8gXupk+KN5V2KPKLLytX9Vr+yj4Kb29Z7R9OZbj3Yy9oiL1nMREQERFQREQEREBERAREQEREBERAREQEREBERAREQEREBERAREQFFUPw2p/Qp/skUqoqh+HVP0dN/wAqCUUFsWPvU/rFZ/FSqdUHsgPvY/rFX/EyrInVREQYrO4fbkdu+dZSt1EWZvTyKlPLmb0jQrzen/T6s6E8Tma/mv05j0lud4yt4lOI4JHkEhkb3WAuTlaTYDlPQtVwXDYqaqjBDc5IhzNjizSSGkZLnkygcSfuMpsNCZOlT208gFMWnKRJJDDZziwETSsjcARreziQOUi2ixsTmyOkfdrck9K5xZq8tcWxu40XGlnHXmF9bL0oZTy8yPyi69rEkOd1uQf/AIr4+s150aYpvadqx6/xC1jMvdMy5zHxLIVALIt9NoRoacU5nmZ85nmS05lVYsuKwsJa6WNpG8OewEfOCVkr5+4cNgWUswrIGfc53u4/e4NncS/NruD7u6AR0r6oSIy7tFjED3BjZonOO5rXsLjbfYA3Kw5NsqFpIdWUoIJBBnhFiDYg68h0XzPwc43DRYpBNMxpjDsjibDi+M7kS/s316Lro2znBpBW4zVzPpzHQwTlkcLgWiWVobmI/NXBfbcQ9o3XCrU1iOXaWvBAINwdQRqCDyhYmKYxDSx8ZUSshZcNzSODG5juAJ3nQ6dCyWMDQAAAAAABoABoAFBbeYXHU4bUtlY1+WCV7MwBySNjdle3mcOQrOWHk8IuG+HU3pWdav1m21DDIY5auCOQZSWvkY0jM0Obe50uCD418hPdceL+S7Hw34PE2noqljGtlkyskeNDIBC0tz/KIygA82i03NcTDuNPUtkaHMc17Tuc0hzT8xGhVxfPfAHi0rMRdA1zuJkhke5nxQ9hZlkA5DqW6b767gvoNSdmZjE4a/j239DQy8VUztjkyh+XK9xym4B7kHmKytnNq6bEY3SUkvGNY7I45Xss6wdazwDuI1XCOGOobVyxVsQs1zqikfrcZ6WVwY6/5THX8Sz/AOz1jPF1s1OTpNEHtF9M8J1sOctefNV7NeGPDl1qp4SsNje5j6yEOaS1wzbnA2I06V7wzhDw+pnbDDVRySvvla2/dWBJANrbgVyPh62REFRHWRNa2Of7nKGgAceMzg820u5o8rOW61jgq2kbQ4tE+TKI5AYXucPeCS2V4Pxe6DQeglDw7Zd8xLhQw2nmfFLVNbJGcr25ZDlcN4uARdTuEYxFVwNmp3iSJ98rhexsSDodQQQRY8y5jtFgUOK7TRQ8Uwx0kPGVjgPxjnG8cT7b/iHXkc4Lq8UQY0NaA1oFgAAABzADcozOHtYOM43DRwmaokEcbSAXG+8mwFhqSs5R20FO2Skna9rXNMUmjgHDRpI0KZRr54XsK8Lb5svsrJreEzDoZBHLUtY5zI5BmbIBklbmY7Na2oN96+Uwe5/Z/kus8LVCz3GwqYNbxhihYXi2ZzDTNcGk73C4uL/zVdZrGzt+F4xDVR8ZTysmZe2aNweL8xtuPQvWJ4rFSxOlnkbFG33z3kNAvoB0k7gOVfOfAdiEseMxsjvkljkEwBOXKxhc17huuHAAH8o8698NO1rqvEXwNd9xpTxYaD3JmH4155yD3HRlPOUZ8G+HX6bhZo5aepniEz4qURmRwicLiR2UFodYm3vje1hqpXZjbmjxIHsaYOcBd0bgWStHOWO1I6RcdK07gLscGeLA3nmDunuWgX59NFwPC8SkpZmSwuLJInXa4EixafennabWIOhGiEVzl9mXWl43wtUNNOIGl9RKXhhbTt4yzybZc24uB+KLlQW3fCIe1+KohOSSta2MFp1jLmnjspG4jK9oPIbLl3BW8DGqLm4yT64ZAEIrtl3Cp4V6KGtfSVBkp3scBnlbaJ1wCHBwvZvSbDQqX2k2zpcPiZLUSFrJHBrCxrpMxIzC2QHSwXIP7QoArqU21NO+557P0+1ZHAxtI2ohqMOqu7hETpIw8Zg2L3srPmGYOA6TZPVMbZbseG3CwL8bJ6Cbk/ZW41eKxxU7qhzvuTIzK5wBPcNbnJAGp0XyTjeHupZpIHG5je5oO/Mw2dG79pha79pdW2Y217IwFlKSHScXWU8t75uJjpZZI3DpsYm3/Jckws17twHDXhffZPQT+ytrwHHYa6nbPTuLon3yktcwnK4tOjgDvBXyFLJeMfon7CvsLCmgQRACw4tlgNAO5Cklq4ZaiaL4dU/R03/MpZRNF8Pqfoqb/mVYSqhNj/gp/WKv+KlU2oTY8fezhzVNZ/EyrInERFRRY7+4ffkO9ZK8Sx5hZfH1ehbUpmnxVnNfnH4niWqziSSFrrZgDYhwuAbEbiOYjnXllI0Pc8Dun5cx11y3DdN2lyvNNJpY7wrznWC6aGvXV0o1I2/HnH0SYxOFqpksOkqtPFlHSd6tRDM7Mdw3LKXxdLH9Rqz1NuOK/LvP1/43baPCKiqqL1JcxRm02AMr6OWmk97KwtvvLXb2PHS1wB8Sk1pnClt03C6J2Rw7JlBZA24u021lI5mA310JsOVB80YphklNNJDK2z4nmN413tNri/IRYg8oIX0RwL7X9m0AikN56azHX3vj14p/ToMpPO3pXPuFLYZ9PQUlU6TjpAxkNVKSCZHG7on3+NbVl95AaTfValsDtW7DK+Kf/DuY5xrrC9wzHpLbBw/R6Vrl2n3q5dJ4R9lMYqMTkfSGY07mxcXxdRxTGWYA9uXMDfMHG9vjKa2FwKupsMr24gXlz2vMYklMxDeJcHWNzYE8nQuk087ZGBzHBzXAFrmkEEHcQRvUdtRWxw0U75XtjZxTwXPIaLuaQBrykkADlus5c89nx2fe+L+S6twxz1ZbRtkY0UYjjML26ufIYWZ+Mv70jugBuIubnk5WW6D5v5LtvCxK2owCimgcJI45YQ9zCHNbeF0ZzEbrOs033EgLbpPMMvgPqMNvI2nbK2rLO7M+UudGCCREW9yGgkXGh0BN7BdI2rxjsOgqJ+WKF7mjdd1u5HjdYL5n2A2mbhta2pex0gbHIwMZa7nPFmjXkuBznoK6rwvba07qaCke/K6aandVxg3kggBEj2yZfev1bpvIBWZjdi0bo/avZNsWycDDYS04iqXC/dZpSeNB59JT5oXMNiMa7DxGmnNg1kzc5JtZjwY3n5g1xPiXc9peD3CquOavkIIewydkCZ3FgBuVjhY5bCzRbosvm/NdoBPItQ1TeJh9d7Y7NtxGhmpnaZ29w75Mje6jd4nAeK6+SZIyHFrhZwJa4cxBII8oX1LsRtnDU4VHUSSsHFxtbUuJDRHI1oDs19194+cL5jxWZr6qZzDdrppXNPO1z3Fp8YIUg088Po/giDJqBtYW2qKkBtQ+9zI6mvA13RcMuQOVx51vK5twFYzC/C2U7ZGmaN0znx37sNdK4h1vk90NeldKUlznlRYmLfB5fopP3CsxRG1WLRUtFNLM8MYI3C5vq5wLWgAakkkBRHyAPe/s/wAl0XhLZVe52FueWmj7EpuKDbZhN2MzPn0vci9t4sCudg6cnvf5Lr23crKrZagfA5sjabsVk+U3Mbm0/FOa7mIc5o8YWneezM4DMaoBI6GOB0NW9nv3ycbxrWalrDYZDyloGtt5tpyzbKMtxKsDgQRV1G/TfK4g+MEHxq7sTj/YFfFUCMyuaJAyNpsXvexzGjn3uG65XQOFzYCeYR4jFA4PlijNZAz7o+GTIO6Fvfge9cRuyg7r2d2fhs2XgFd+CJBzVEv1tYVwCb37v0nfaV2jgT2qpqfC6pssga6Fz537z9yc1rQ5tt+oy2GtyOdc12R2MqMWqMkDCIy88ZMQeLhaTc3PxnWOjRqegahBWcTLYNoKRw2YwxxBAFRU+SR8pYfHY+VRfBifwzRfTn9x67/j+wcVThXYDe4ayNjYXG5yPiH3N55TqNee5XA8Kgfg2LUzq5johDPd5sS1zLFpkjP+I0ZgdNei+iROUidphtn9ogffdJ9BL++FAcC8ZOJvtyUdQT8xDB9pCluG/FGVmJQQU4dLLFGWuaxrnEulyyNawAXd3NjpzrYdlMDZs7hk9XXENqKhuVsYsXDuSWQN5C8m5cdwt0XTsZ93Dmu0tK6WgoK0jWWJ9PI7nfSuMcbiflOja0f6azuC7BzLJWTkdzT0NQb/AJyVjmNHmiQqZwF0NfsxJRtI7Lo+NqWM3uc1j3PLo7bwWvcw8tyNNynti4IsP2ZmnqHBhrGzZc295dG6OGNo5S4MLgPyiVTO2HGH/ix+gfsK+w8L/ERfRx/uhfH0vvALi+UjeOYhfW2y+LRVVJFJA8SMyNbdvI5rQHNPMQeRSxqJZRNF8PqPoqb7ZlLKIovh9R9DTfbMo5pdQeyH4iT9brP4mRTihNkxaKUf5ur/AN95QTaIiAiIgx5xYhw8a8zyZrAcqyXNuLK3FThuu9eP1HSatrzTT2pfe3p54/ydItHfl7YywsvSIvXrWKRFa7RDmIiKgtNxvgmoKypfUTMkMkli4iWRo0AAsAdNAtyRBqtVwY0ElHDSOicYIHOdE3jJQWueSXHNe598VHDgRwrwdx/1qj2lvaIuWDguCQ0VOyCnZxcTL5W3c62Ylx1cSSSSTqeVVxfBoauIxVEbZY3WJY7dcG4PQVmoiNTHBVhfgUX/AHdamqHZumhpzTxwRtgdmzRZQWOze+zA779KkkQa/hvB/h9NKJYaSFkgNw4NuWnnbe+XxWV+t2Nop5HSS0lPJI62Z74o3OdYAC5IudAB4lMogxW4XEIeJEbBDly8VlbxeX5OXdboWEzZCiG6lgHzRR9Sl0QYIwODiXQ8THxT7548jcjr78zbWO4eRRo4PcO8BpfQx9S2BEEdheztNSlxp6eKEuADjExjC4DcCWjUKRRFQVqqpGSsLJGte072uAc0211BV1FBFHZSjIt2LB6JnUsynwyKOPi2RsbHrdjWtDDffdo0N1kogiqDZSkgkMkNNBG8652Rsa7ygXUrZEQYEmA07i8mCIl4s8ljLvF81naai4B1WXBTtY0NY0NaNwaAAPmAVxEBWqilZILPY145nAOHkKuogtR0jGuLmsaHHeQ0Am2mpG9eaqiZK3LIxr23vZ7Q4X57HlV9EGJT4TDGSY4o2Eixysa245jYbl6kw2J0YjdGwxi1mFrSwW3WbuFlkogjTs1S+DQ+jZ1LMpaNkTAyNjWNG5rAGtF9TYBXkVBQ9H/6jUfQUv706mFC0Q/CdSf8vS/vVCCaUJss67J/1yq/3SppaBtDiz6TB8SliOV7aioDXDe0ySNbmHSM5KyNlqdtaKN8jH1MTTFlEt3aRl5ytD3bmknnKyotoad1MalszDTtzXlv9zGRxa45uYEELmPAFSMfQ1kb2hzHTNa5pFw5phaLHn5fKp1+z3YWHU+FhwkFTPPDcj/Bc2eode+tw0BtxyqrMNso9q6SaGSaKojfFFfjJGuBaywzHMeTTVYuG7fUFTK2KGqikkffKxpuTYFxt4gT4lyPgLxMx1VTSyXBlhJynkkgJa8W57PPm9Cw+AJ34U/6OX/chRfDy7LFwi4c5r3Nq4i2O2d1zZuZ2VtzblOi9jb+g43iuyouMtfJc5rZc9/N1Wt0+y8dc/FIHWY04jTyOs0HMI4aaUtI/KObziVzyUAbYdHZzRbksYgLfWqRGXZpOELD2xskNXEGSZsjibB2QgOt8xIV922dGKU1XZEfY4Jbxl+5LhplHKT0Bcs4XNnW0OHU8UZJaa+olGgGUTMlfkFuQXt4lo22GIvdQ4dEb8Wyhe9vMXvkkY4/OAxvnHnTkiuYfRWH7a0k8zYWS2lfGyVkcjXxvex7czXMDwM2l9BqLFY8fCNhzpREKuLjC/iw27gc+bLl1G++i5Bw2TuZWUUrDle2kY9jhva5j8zXD5jqvPCLhL6oz1zWAGJ8EdQGixLZaWCVkptytdI5pPMW8yi4h2w7YUvZnYfGjsm9uKyvv73Ne9rWty3splcs4K9oHYhURyyDNNBRvp5n6XP3Vjonnl7todu0zMfu0v1NGZjAiIiCIiAiIgIiICIiAiIqCIiAiIgIiICIiAiIgIiICIigIiKgiIgKGoj+Ean6Cl/enUyoeiH4RqT+ZpR/3ToJdarT4Myspq+nkvklqahhI3tzNYQRflBsR8y2pQezHvqy/hstvm4uJZ7DSdg9m8RwdtVEKZlTncx8MrZmRsedIznDu6ZZtnnQ7iBc2WbDszWyVcTKthmp2xTtknbOWOMtQ9kznRtBztjZkETW3vYnkXRUTK5cQw7g2r6XGRVw0zeIZUvc1pnYXcS8OjcSTqSWvcddeRZ2yXBxW4RipkiibUUxZNG1wlaxzWPs9mdrtc12NbpffddhRXJlA7KYNLCJ5ags46pmMz2x3LI+4ZEyNpNi6zWNu6wub6Bc1quDrEnY0a9sUGXskTBhm3tbZticuhIF/Gu0JdCJw0DhY2SqsShgjpmRnJI6R7nyZLHIWBoFje+Ym/5PSoWq4IZarCaeCUshqqYSMje1xkjfG83IfoCOS2+xHLey6yUQy5hifBjUYjV0r610TIqenijkZEXPdM9usgGYANYSAOU2v4p7AdnqnsivFXFB2NVuBa1j3PcA2NsGR4LQCHMa09BvvvpuKqmTLmvBzwazYXiFRI5zHQOYY4SHEyZeMDm5wRYG2h1OoXSkRCZyIiIgiIgIiICIiAiIgIiICIioIiKAiIgIiICIiAiIqCIigIiKgiIgKIoh9/1P0VN9syl1EUR+/wCp+ipv+ZBLKCZs/NHJK6Kqcxs0plLDHG4NJa1pDSdbdwD4yp0IVkRIwuo8Md6KHqVDhNR4ZJ4ooPZUsigifcefw2X0dP7Kp7jT+Gzejp/YUwhVEP7iz+GzeZTewhwSbw2fzKb2FMBVVEMMDm8Nn82m/pp7hzeG1Hm039NTKIIcYHL4bUebTf009wpfDajyU39NTCIIb3Bl8NqfJS/0lX3Ck8NqfJS/0lMIgh/cGTw2q/8Arf0lX3Bf4ZVeWn/pqXRDKHGzzuWrqj+1EPsYq9r58KqfSN9lS6IIr3B/zFT6XqCdr479U+mePsUqiCJds2w75qnxVEw+wq0dk4++1frdWPseptEXKF7U4u+1frlZ7aoNkou+VfrlZ/UU2iGZQnahD3yq9crP6i9DZSH5dR61V+2plEMoftWh+VP6zVe2qjZaHnm9YqfbUuiIiDsrBzzesVPtqg2Ug55vWKn21MIgie1iH876eo9pUOy0H571io9tS6IIjtWh55/WKn214OyUN75qj1qq9tTSIIXtSh+VUetVXtqvanD8qo9aqvbUyiCHZsrCPjVHjqao/a9VOy8Pyp/Wan21LogiO1aHnn9YqfbTtYh55/WKn21LogiRszDzz+sVPtoNmIflT+sVPtqWRBFdrMPPN6xU+2vLtlYDvM3rFT7al0VER2rQfnfT1HtLKw7BoqcuMbSC+2Yuc97jlvlF3kmwudOlZq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data:image/jpeg;base64,/9j/4AAQSkZJRgABAQAAAQABAAD/2wCEAAkGBhQSEBUSExQVFBUUFBUVGBYXFBgXEhUUFRYWGhUQFBcZHicfGBojGhQVHy8gIycpLC0sFR4xNTAqNSYrLCkBCQoKDgwOGg8PGikkHCUsKSwpLCw1LTUsKSosLCwsLCkpKSkpKSksLiwpLCkpLCwsLCksLCwsKSwsLCkpKSwpKf/AABEIALsBDgMBIgACEQEDEQH/xAAcAAEAAgMBAQEAAAAAAAAAAAAABQYCAwQBBwj/xAA8EAACAQIEAggDBgUEAwEAAAABAgADEQQSITEFQQYTIlFhcYGRMqGxBxQjQlLRFWJywfAWgpLhM6LxQ//EABgBAQEBAQEAAAAAAAAAAAAAAAABAgME/8QAIhEBAQACAgIDAQEBAQAAAAAAAAECEQNBEiETMVFhcbEi/9oADAMBAAIRAxEAPwD7jERAREQEREBERAREQEREBERAREQEREBERAREQEREBERAREQEREBERAREQEREBERAREQEREBERAREQEREBERAREQEREBMalQAXJsJxY/i6UtDq3JRqZX8XUq1z22yr+lTr6n9p1w4rl7v05Z8sx+nVxPpWAclIF28JH1OM1AAXDC5tz1J5TfQwqoLKLf5zMyekp3ANjfUXse+euY4YzUjy3LLL7rrGDr93/v/ANxlrr+V/Q3nO9Qk3zP6Ow+hngruNqlT/mT9bznZl+RveP8AXYvEaqnUn/cskOH8Q6y4IAI7uch/vbNYMb277f2E6+Brd2bwmc8J4703hlfLW03ECJ5XpIiICIiAiIgIiICIiAiIgIiICIiAiIgIiICImFWqFBJNgIGTG0hsfxUsStPQc2/aRWL4/UxD5KFurU2eodj/ACjvM6Ak9WHD4+8nly5d+sWCUgNeZ3J3MyJnuWJ2cmM8tMogYFZ5aZzAmAH1kvwWl8R8h+8jadP3/wA0EsGCoZEA57nzM5c11jp04pvLbfERPI9ZERAREQEREBERAREQEREBE8vPbwETFqoG5A9ZpbiFMbuvvLq1Nx0ROJuL0/1X8gZoqcdUDRWPkBNTDK9M3PGdpSJAN0mP5aDn5TaONP8AoA07zcec18Wf4z8uKTxOLVBdj6czIPEYhqpu2i8l/eaqlRmbMxufl6TmFatc3VCvKzkNbxuLTvhxzH/XHPkt/wAdiIALAAAchoIJnL97POm3uD/ee/fl53HmpnTVctxvLTy81ri0OzD3mwNeNK8vPDMjMS3v9PEwOKtnqNlF0UHU7M3gO4eM7sBSLvkVWNgO2Qcn9KtztNTYCpWKpTbKpb8Vx8Yp2OidzE2F+QvLTQoKihVACqLADYAbCcuTl8fUdOPi8vdaMPw1VN9SZ2Ty8Xnltt+3qkk+nJxXiiYek1aobIm58zb+8z4dxFK9MVKbBlbYg/KYY56LI1OoUKuCpUkWIO4Ild4XwpeH1UpUyxo1SxAJvlO+UeAvpLJNf097/i3RETKkREBERATRiMWFNrEzfIXpPjeppdba+y+FzN4Y+WWmM7ccdx1Pxa3/AObnyt+85n6R206p/XSVGl0pOUk1e3yTJ2PK834HpY7tlZKdu/Pb6z1fBJ083z29rL/HnO1O3m0xPF6p5KPcziOPHOmfMWYe4mxCrC6k/t5yfHJ0fJb2zfF1WH/kI8gJxPQqtvWb2jE40U97nynEnSeiTYZr/wBM1PXTN9pKlh7CxObxI1mYUTi/jVP+b2nn8YTub2l9p6d94keeLj9J+U8PFf5fnJo2kbzy8jDxE+AmqpxQjmT5CamNqXKJi88LSqVulaCqlIls9QlVF+YF52HEP3AebSZTx+1m79Jw1h3iYnECQfXNe2ZQe4C5mFPFhqjU85LIFLC1rBvhuT3x5Yr41NvUXmPcCczCnmDaC3IWF/OR9TJsxBvyLa+014lKioTRw5dsygAU2IIJGZybcgSfSW5a6SY77TP8UW5AOu/hOTH42rl/Bp52OgzGyD+ZuZ8hOLEVKzZko5UIFs9RSKacgSAQSf5ROOh0eqot6/Eqjn8xWkwB8hoJi55fUjcwndSPRMYnCPiGqulQVqgcFm7QsLctFFuQ7pO4np3TXd6K/wC/N8hKaeA0nZF613poSCzgB2qO2bqwLnMxFvIb+Ngw/BBTFkwlFbc3S58yXI+k8843py5Lbv8A48fp+rX/ABiFDIpZaemZ72A3J2kvRSnVXOatSop55WAPkXNpCnB5mHXfd8oOYJTRASwvYMVHwi5uL6yTQi98htcC5XTXQbzWPFtzy5NPRQAroQv4GUhlzKzlyRlay37IF+c7ekjDPhgNzUJHkF1+ohBKuON1BxALiM7JTZ+r7AAUHLra130AFxeTPDxXDPzfSYmrDYgOoZdj4EfIzbOLsREQE8Y2F57NWIPZPlCVG/fagYsWGQXOXLroO+8oHSXpe1WkyBGVWbUs1/h1so5S8pUDbEHyIMjavAKTG9uZtcA2vvPbhMcbt4sssr6r5eajDkZ4azbsCANzpoPWfSx0ap3vofMX+W0wxnROjUUqyAg76AfS063O3tiTGdKX0fxeBdzeri+yAewyhTe/6eWnfLXT6S4emtqdOu/i9TX53nlHofRp7U0OltRr6NvOPGcL6jNVAGUa5SA4t3WN7znq/d3XSWdae4jioqoxAsRup1077yAwlTtmXVVrtSFxTCFbladMKzBhoG/6kBiMGgq5MrK5F9QQPfv8Jry/WNe/QjTcpmrDcMZh2uwfBgfa03Hhltc/vNbZ0zBnpqAd05VC7Bs3gt2PsIxWArMlqdJyTzK5VHj2rTNyk7amNvTL+JpcKDcnTSa+KcTNBUZqXxtlALopvYm5W+a1hvbu75wistA5VKVa62ATMpyMebkEjNtYX03MmqXDiWOrsb6inhiTfmOsZrHXnMzl1d9NfFuf1D8R4SmJFOr1lKixKnd3fcEpZVGU2Ft+c7sNVeoSxypTU2zAXZiPypfTzJ0Ek/8ASuftGnVvbTrK1OmPZASJtwXRd8+d6lIFVyIqqaiIL62Qix05+c53l9726zj9acGeiDms7sBbWqAfams4+qRs79QaAazNUvULtlFgO2e01tgBLpR4K3OrXPggp0V9Mq3nQ3Rum9i9IORsartUPzNpi8kanHVUwdcIi5HSgrANkLnrtRu4VSxY+c3NgXq6irWa3JaNSx9ahA+UulLhyrsEX+lADp4zd91B3LHzb9pn5Gvjin4bhmIZi1RAFsAtN6mUA86jMmpa1haddLg+Y6/d/JabVW08XY/SbenrLTwL2BBJWxA10YE677CR32c1gKSr2t62pUgXzg2uedpnzrXhEmOi6s4di7FfhFkRF8lA03nRS6K0QQeqQka3YtUbzu0nYmbbWtRx0+HAbaeSgTKrw5GWxBPqfedUSbVWR0LubtisQ4v8JYAeXZAk9g8EKaBdTbYsbn3M6IlttSST6LRESKREQE1YnDB1KtsZtiBXcR0FwztmIe/g+U+41kxQ4ZTRAgXQC2pJPqTqZ1RLupqORuGoe8es0vwrub3EkYlmeU7ZuGN6RD4BxyB8jOLEYQE3ZdfWWSYsgO4vOk5rGLwzpXw8qfF3vjFPgZe+KYK1Mmml35D+9p8t45i66YgZlVW2GZWA125zpOXFzvFVhUyB4pjalTErg+rcU6wydYqFrXGr91htvLTg+jtWvhQ6uEq63Fuwe7cXGhlr4PhGp0URyCyqASP/AJrJlzevS48PvdVXhfRPq6K0UbEBFFrKerzHmxN73PhO/DdDaYObqgSdCalV6h+ZtLTE8+69GoisNwIJ8ORP6Kaj5zqHDxzLN5mw+U64kVoTBIPyj11+s3BbbT2ICasTiFRSzGwUXJmwz5r07xtfHVm4fhiV2V3F+xe2aqxGwAvYbmS3TWOFy3Z07cBxnE47HjIWp4ei12ts1tlY8ye6X0T5hwrFvTSyArbQ5LqGK6ZrbHbukrhektbMAT6Hfzm65YzxdH2q4grgTb8xsdOVpw/ZviWYhW2VXYaW1OUE+0gvtJ4lUcJmOhG3L2mHQ/iK08j9ZYhl0DbrcXBHdGvS79vsMTgo8apNsw/zynUmJU7Ee8y02xPLypdMunf3N6dClSNavUsVW9kC33Y++gj7ZyymM3VuiYUmJUEixIFx3HumcNEREBERAREQEREBF54TKN0y6ZEZsPhrs9jmZN1HPy33hLdRbU4zRNbqBUU1LFsg1IAte9ttxO2UjoHg6NFWqNVRq1T4txkH6LtqT3mXVKgOxB8pamO9f+mU+WdNKYOIc1GPZc27RFlCrktbzb3n1JmtPk/TXEirUqMoJBOmm9gBce0RaufQjEB6ZKsWGWnfUnt2bNv4ZfaWafPvs04oqg0DcM9iunZ7KnMt++W3G9IKdPS+Y9y7epgiUvMKlZV3IHmbSlcU6U4ltKKBfEmw/c/KU7j3AsRikPW4koe8OyqB6GNG30Kt9o+AWu+HNcdbTF2XK2m2xtY7jaceJ+1HDr8C1H9LD5z5Vheh9CgQ33irUf8AMwVVz965iC1vEa+MkqFdKelKmq2/NbM/mXe7H5RpNrpi/tPq5C1HBPUtyzWv62tI3AfaVxDNUarg0CE/hp1qCoo00Y5jm562ErrY+o5te57hdj7azMYZz8TFfAtb/wBRr8pdG174b0/qNfr6VOlqLAVHqEi25slgb6Wm3/XdJC5CDW7ZluLm35wQD6ylUuD9+Y+mUe7a/KdC8Jp81U+ZLfSwjRtLcM6T4erUYvYM19Fq2QenfNOLVBiM1Law3ckm41F9jOChwDDo2daNMN+oUkv7kEyTREAAJKi4tsBrpcADW0JtA9LfxSAdANB585AJwociZd6+Epk6WYnmdR8xNFcrT0FgO+wl2mtqzR4YaYzWN/Oxm7D8Zqgdiq4tyzHT0M38QxTMCadmI5m+UeJtrK7gsBU61VVs7ObaJlJckWC+HnILL/rbG0x2Kmb+oC3yEt/RrB1cRiKdfFEPVy8lACKLkLbxO8gMZ0a+64iijnrGNNXvbsqxJDADntoZZ8HXr4d26lKLI+Vmzs4qM9rGxFwNAOUzLduuUx1Nffa7iezh4TxUV6eYAqQSrKfiRhuptvuDfuIndCEREBERAREQERECudMKmIKLRwyktUuGYaBQLaE8r338JWF6CDCU+uZi9eqbOVJyBQNEA52tudZ9KtIzpCQKBJIFiup85JNXbdztxmP4+faqbg28Z00uJuvj8j8pgagdmX8y2PmDs01BbTbkmaPSV7WLNtzOnvrKlxXDF100+ftJa09sO6BDdGsOUqIt/wAxObX9JuLeplqrYfuIMiursbrcHvm2nin5sLeIP9oJG2o5G6mRJ4oKz9WEulu2xNrDlbxnQ/HHJZFC22zbnzA5esjsTSyLlXsG+ttLxLGc8ctzr9MVw2gNc7L4XDE+4vOanhaZOilv5qjEj/iJuw/D2b4VZ/8AaT9JJ0eBYg7Uan/Ej6w056dNQLG7eA/DT2XU+83pWsOyAo/lAHz3MkaHQ/FN+QL/AFMB9LySw/QKp+eog/pBP1tGzSuZ46yXTD9BKI+Nnf1Cj5C/zktheAUKfw0kv3kZj7mNmnzWlga1U2RGbyBt77SN4jja2FZusoVUyrfO9NjS08VBsPGfaws14nDLURkdQysCrKdiCLEH0Mm10/Ntfp51gCqCdG0pNkJbcNdhcDfS15HPi62OUNQp1K1VWC5Bc3UfmyrYcxrafbk+xjhi1hVWi6EG9lquE8st9vDaW3AcFoULmjRpUidylNUJ87DWNmnx37L+FY2pVanicPVo0wGBZ6RQggDKFJAvr4HfefT+BdCMPhXNRQXqG/bc3IvvlA0HtJ+09kHx37S+L1F47hqSNZOopFxYG+erVGhOo0AlwD6eglY+1/gNRcXQ4iillVFpVbC+TI7OjnuBzMCfKd+E41TemrBgS2gUasT+kLveaFp6Mn8Stba1Mn+rtj6BZYZFdHsA1Old9Hds7D9OgAS/gAPW8lZlSIiAiIgIiICIiAlU+0piOHvb9a3+f97S1zk4rw5a9F6T7OLeIPIj1gfJ+G1yDQqb3pU7+IKi/wDnhJzEYXukBX4FisD+FUo1KtJSerq0kNTsXuKbqvaBF7DTYSa4Ytd6JdqFWmikANUXKWFviC3zADa5AlZYZDENVnhqkMoKMS5CryW5/Mx5LAjOM8dp0EVmOcu5QIpGa6qCxPcACNfGZ4PPjFy01ydku1zeyj++0hek/wBmmIp4ulWDdctU5SlNWPVFUW5v3MV7hyn0fo7wf7tgqtSouVmRiVO6oqnKp9r+slks1W8Mrhl5Y/am1eCvm6tamRV7RI+JipDWv3G1vWWTgfTSjkVquCq0VsL1DTD/AO5suo89RI/h2OWs5dQRqVsdwbDu8xJF2l0zbbd1esNWV1V0IKsAQVN1IOxBm6VXoJUsK9EfDTqBlH6Vqi5UeGYNp4y1SKREQEREBERAREQEREDFkvvqDOehwukjZkpU1PeqAH3AnVEAIiICIiAiIgIiICIiAiIgeWnhSZRA5P4VSzZurS/flE3vSB3APmJsiBjlkd0koFsHXVdSaT28TlOkkoIgfFOhmI/8w5iqT6Mq2+h9pYqtadPGPs2da7YjBOiFvipVL5DrcWK6jc200vMsD0GxNZh96anTpfmp0mLPU27LOQAqnW4Aue8Sol+gWHPVVK52rVLr400GVW8iQxHgRLRMKVIKoVQAAAAALAAaACZyKREQEXieWgLz2IgIiICIiAiIgIiICIiAiIgIiICIiAiIgIiICIiB5aJ7EDwT2IgIiICIiAiIgIiICIiAiIgIiICIiAiIgIi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data:image/jpeg;base64,/9j/4AAQSkZJRgABAQAAAQABAAD/2wCEAAkGBhQSEBUSExQVFBUUFBUVGBYXFBgXEhUUFRYWGhUQFBcZHicfGBojGhQVHy8gIycpLC0sFR4xNTAqNSYrLCkBCQoKDgwOGg8PGikkHCUsKSwpLCw1LTUsKSosLCwsLCkpKSkpKSksLiwpLCkpLCwsLCksLCwsKSwsLCkpKSwpKf/AABEIALsBDgMBIgACEQEDEQH/xAAcAAEAAgMBAQEAAAAAAAAAAAAABQYCAwQBBwj/xAA8EAACAQIEAggDBgUEAwEAAAABAgADEQQSITEFQQYTIlFhcYGRMqGxBxQjQlLRFWJywfAWgpLhM6LxQ//EABgBAQEBAQEAAAAAAAAAAAAAAAABAgME/8QAIhEBAQACAgIDAQEBAQAAAAAAAAECEQNBEiETMVFhcbEi/9oADAMBAAIRAxEAPwD7jERAREQEREBERAREQEREBERAREQEREBERAREQEREBERAREQEREBERAREQEREBERAREQEREBERAREQEREBERAREQEREBMalQAXJsJxY/i6UtDq3JRqZX8XUq1z22yr+lTr6n9p1w4rl7v05Z8sx+nVxPpWAclIF28JH1OM1AAXDC5tz1J5TfQwqoLKLf5zMyekp3ANjfUXse+euY4YzUjy3LLL7rrGDr93/v/ANxlrr+V/Q3nO9Qk3zP6Ow+hngruNqlT/mT9bznZl+RveP8AXYvEaqnUn/cskOH8Q6y4IAI7uch/vbNYMb277f2E6+Brd2bwmc8J4703hlfLW03ECJ5XpIiICIiAiIgIiICIiAiIgIiICIiAiIgIiICImFWqFBJNgIGTG0hsfxUsStPQc2/aRWL4/UxD5KFurU2eodj/ACjvM6Ak9WHD4+8nly5d+sWCUgNeZ3J3MyJnuWJ2cmM8tMogYFZ5aZzAmAH1kvwWl8R8h+8jadP3/wA0EsGCoZEA57nzM5c11jp04pvLbfERPI9ZERAREQEREBERAREQEREBE8vPbwETFqoG5A9ZpbiFMbuvvLq1Nx0ROJuL0/1X8gZoqcdUDRWPkBNTDK9M3PGdpSJAN0mP5aDn5TaONP8AoA07zcec18Wf4z8uKTxOLVBdj6czIPEYhqpu2i8l/eaqlRmbMxufl6TmFatc3VCvKzkNbxuLTvhxzH/XHPkt/wAdiIALAAAchoIJnL97POm3uD/ee/fl53HmpnTVctxvLTy81ri0OzD3mwNeNK8vPDMjMS3v9PEwOKtnqNlF0UHU7M3gO4eM7sBSLvkVWNgO2Qcn9KtztNTYCpWKpTbKpb8Vx8Yp2OidzE2F+QvLTQoKihVACqLADYAbCcuTl8fUdOPi8vdaMPw1VN9SZ2Ty8Xnltt+3qkk+nJxXiiYek1aobIm58zb+8z4dxFK9MVKbBlbYg/KYY56LI1OoUKuCpUkWIO4Ild4XwpeH1UpUyxo1SxAJvlO+UeAvpLJNf097/i3RETKkREBERATRiMWFNrEzfIXpPjeppdba+y+FzN4Y+WWmM7ccdx1Pxa3/AObnyt+85n6R206p/XSVGl0pOUk1e3yTJ2PK834HpY7tlZKdu/Pb6z1fBJ083z29rL/HnO1O3m0xPF6p5KPcziOPHOmfMWYe4mxCrC6k/t5yfHJ0fJb2zfF1WH/kI8gJxPQqtvWb2jE40U97nynEnSeiTYZr/wBM1PXTN9pKlh7CxObxI1mYUTi/jVP+b2nn8YTub2l9p6d94keeLj9J+U8PFf5fnJo2kbzy8jDxE+AmqpxQjmT5CamNqXKJi88LSqVulaCqlIls9QlVF+YF52HEP3AebSZTx+1m79Jw1h3iYnECQfXNe2ZQe4C5mFPFhqjU85LIFLC1rBvhuT3x5Yr41NvUXmPcCczCnmDaC3IWF/OR9TJsxBvyLa+014lKioTRw5dsygAU2IIJGZybcgSfSW5a6SY77TP8UW5AOu/hOTH42rl/Bp52OgzGyD+ZuZ8hOLEVKzZko5UIFs9RSKacgSAQSf5ROOh0eqot6/Eqjn8xWkwB8hoJi55fUjcwndSPRMYnCPiGqulQVqgcFm7QsLctFFuQ7pO4np3TXd6K/wC/N8hKaeA0nZF613poSCzgB2qO2bqwLnMxFvIb+Ngw/BBTFkwlFbc3S58yXI+k8843py5Lbv8A48fp+rX/ABiFDIpZaemZ72A3J2kvRSnVXOatSop55WAPkXNpCnB5mHXfd8oOYJTRASwvYMVHwi5uL6yTQi98htcC5XTXQbzWPFtzy5NPRQAroQv4GUhlzKzlyRlay37IF+c7ekjDPhgNzUJHkF1+ohBKuON1BxALiM7JTZ+r7AAUHLra130AFxeTPDxXDPzfSYmrDYgOoZdj4EfIzbOLsREQE8Y2F57NWIPZPlCVG/fagYsWGQXOXLroO+8oHSXpe1WkyBGVWbUs1/h1so5S8pUDbEHyIMjavAKTG9uZtcA2vvPbhMcbt4sssr6r5eajDkZ4azbsCANzpoPWfSx0ap3vofMX+W0wxnROjUUqyAg76AfS063O3tiTGdKX0fxeBdzeri+yAewyhTe/6eWnfLXT6S4emtqdOu/i9TX53nlHofRp7U0OltRr6NvOPGcL6jNVAGUa5SA4t3WN7znq/d3XSWdae4jioqoxAsRup1077yAwlTtmXVVrtSFxTCFbladMKzBhoG/6kBiMGgq5MrK5F9QQPfv8Jry/WNe/QjTcpmrDcMZh2uwfBgfa03Hhltc/vNbZ0zBnpqAd05VC7Bs3gt2PsIxWArMlqdJyTzK5VHj2rTNyk7amNvTL+JpcKDcnTSa+KcTNBUZqXxtlALopvYm5W+a1hvbu75wistA5VKVa62ATMpyMebkEjNtYX03MmqXDiWOrsb6inhiTfmOsZrHXnMzl1d9NfFuf1D8R4SmJFOr1lKixKnd3fcEpZVGU2Ft+c7sNVeoSxypTU2zAXZiPypfTzJ0Ek/8ASuftGnVvbTrK1OmPZASJtwXRd8+d6lIFVyIqqaiIL62Qix05+c53l9726zj9acGeiDms7sBbWqAfams4+qRs79QaAazNUvULtlFgO2e01tgBLpR4K3OrXPggp0V9Mq3nQ3Rum9i9IORsartUPzNpi8kanHVUwdcIi5HSgrANkLnrtRu4VSxY+c3NgXq6irWa3JaNSx9ahA+UulLhyrsEX+lADp4zd91B3LHzb9pn5Gvjin4bhmIZi1RAFsAtN6mUA86jMmpa1haddLg+Y6/d/JabVW08XY/SbenrLTwL2BBJWxA10YE677CR32c1gKSr2t62pUgXzg2uedpnzrXhEmOi6s4di7FfhFkRF8lA03nRS6K0QQeqQka3YtUbzu0nYmbbWtRx0+HAbaeSgTKrw5GWxBPqfedUSbVWR0LubtisQ4v8JYAeXZAk9g8EKaBdTbYsbn3M6IlttSST6LRESKREQE1YnDB1KtsZtiBXcR0FwztmIe/g+U+41kxQ4ZTRAgXQC2pJPqTqZ1RLupqORuGoe8es0vwrub3EkYlmeU7ZuGN6RD4BxyB8jOLEYQE3ZdfWWSYsgO4vOk5rGLwzpXw8qfF3vjFPgZe+KYK1Mmml35D+9p8t45i66YgZlVW2GZWA125zpOXFzvFVhUyB4pjalTErg+rcU6wydYqFrXGr91htvLTg+jtWvhQ6uEq63Fuwe7cXGhlr4PhGp0URyCyqASP/AJrJlzevS48PvdVXhfRPq6K0UbEBFFrKerzHmxN73PhO/DdDaYObqgSdCalV6h+ZtLTE8+69GoisNwIJ8ORP6Kaj5zqHDxzLN5mw+U64kVoTBIPyj11+s3BbbT2ICasTiFRSzGwUXJmwz5r07xtfHVm4fhiV2V3F+xe2aqxGwAvYbmS3TWOFy3Z07cBxnE47HjIWp4ei12ts1tlY8ye6X0T5hwrFvTSyArbQ5LqGK6ZrbHbukrhektbMAT6Hfzm65YzxdH2q4grgTb8xsdOVpw/ZviWYhW2VXYaW1OUE+0gvtJ4lUcJmOhG3L2mHQ/iK08j9ZYhl0DbrcXBHdGvS79vsMTgo8apNsw/zynUmJU7Ee8y02xPLypdMunf3N6dClSNavUsVW9kC33Y++gj7ZyymM3VuiYUmJUEixIFx3HumcNEREBERAREQEREBF54TKN0y6ZEZsPhrs9jmZN1HPy33hLdRbU4zRNbqBUU1LFsg1IAte9ttxO2UjoHg6NFWqNVRq1T4txkH6LtqT3mXVKgOxB8pamO9f+mU+WdNKYOIc1GPZc27RFlCrktbzb3n1JmtPk/TXEirUqMoJBOmm9gBce0RaufQjEB6ZKsWGWnfUnt2bNv4ZfaWafPvs04oqg0DcM9iunZ7KnMt++W3G9IKdPS+Y9y7epgiUvMKlZV3IHmbSlcU6U4ltKKBfEmw/c/KU7j3AsRikPW4koe8OyqB6GNG30Kt9o+AWu+HNcdbTF2XK2m2xtY7jaceJ+1HDr8C1H9LD5z5Vheh9CgQ33irUf8AMwVVz965iC1vEa+MkqFdKelKmq2/NbM/mXe7H5RpNrpi/tPq5C1HBPUtyzWv62tI3AfaVxDNUarg0CE/hp1qCoo00Y5jm562ErrY+o5te57hdj7azMYZz8TFfAtb/wBRr8pdG174b0/qNfr6VOlqLAVHqEi25slgb6Wm3/XdJC5CDW7ZluLm35wQD6ylUuD9+Y+mUe7a/KdC8Jp81U+ZLfSwjRtLcM6T4erUYvYM19Fq2QenfNOLVBiM1Law3ckm41F9jOChwDDo2daNMN+oUkv7kEyTREAAJKi4tsBrpcADW0JtA9LfxSAdANB585AJwociZd6+Epk6WYnmdR8xNFcrT0FgO+wl2mtqzR4YaYzWN/Oxm7D8Zqgdiq4tyzHT0M38QxTMCadmI5m+UeJtrK7gsBU61VVs7ObaJlJckWC+HnILL/rbG0x2Kmb+oC3yEt/RrB1cRiKdfFEPVy8lACKLkLbxO8gMZ0a+64iijnrGNNXvbsqxJDADntoZZ8HXr4d26lKLI+Vmzs4qM9rGxFwNAOUzLduuUx1Nffa7iezh4TxUV6eYAqQSrKfiRhuptvuDfuIndCEREBERAREQERECudMKmIKLRwyktUuGYaBQLaE8r338JWF6CDCU+uZi9eqbOVJyBQNEA52tudZ9KtIzpCQKBJIFiup85JNXbdztxmP4+faqbg28Z00uJuvj8j8pgagdmX8y2PmDs01BbTbkmaPSV7WLNtzOnvrKlxXDF100+ftJa09sO6BDdGsOUqIt/wAxObX9JuLeplqrYfuIMiursbrcHvm2nin5sLeIP9oJG2o5G6mRJ4oKz9WEulu2xNrDlbxnQ/HHJZFC22zbnzA5esjsTSyLlXsG+ttLxLGc8ctzr9MVw2gNc7L4XDE+4vOanhaZOilv5qjEj/iJuw/D2b4VZ/8AaT9JJ0eBYg7Uan/Ej6w056dNQLG7eA/DT2XU+83pWsOyAo/lAHz3MkaHQ/FN+QL/AFMB9LySw/QKp+eog/pBP1tGzSuZ46yXTD9BKI+Nnf1Cj5C/zktheAUKfw0kv3kZj7mNmnzWlga1U2RGbyBt77SN4jja2FZusoVUyrfO9NjS08VBsPGfaws14nDLURkdQysCrKdiCLEH0Mm10/Ntfp51gCqCdG0pNkJbcNdhcDfS15HPi62OUNQp1K1VWC5Bc3UfmyrYcxrafbk+xjhi1hVWi6EG9lquE8st9vDaW3AcFoULmjRpUidylNUJ87DWNmnx37L+FY2pVanicPVo0wGBZ6RQggDKFJAvr4HfefT+BdCMPhXNRQXqG/bc3IvvlA0HtJ+09kHx37S+L1F47hqSNZOopFxYG+erVGhOo0AlwD6eglY+1/gNRcXQ4iillVFpVbC+TI7OjnuBzMCfKd+E41TemrBgS2gUasT+kLveaFp6Mn8Stba1Mn+rtj6BZYZFdHsA1Old9Hds7D9OgAS/gAPW8lZlSIiAiIgIiICIiAlU+0piOHvb9a3+f97S1zk4rw5a9F6T7OLeIPIj1gfJ+G1yDQqb3pU7+IKi/wDnhJzEYXukBX4FisD+FUo1KtJSerq0kNTsXuKbqvaBF7DTYSa4Ytd6JdqFWmikANUXKWFviC3zADa5AlZYZDENVnhqkMoKMS5CryW5/Mx5LAjOM8dp0EVmOcu5QIpGa6qCxPcACNfGZ4PPjFy01ydku1zeyj++0hek/wBmmIp4ulWDdctU5SlNWPVFUW5v3MV7hyn0fo7wf7tgqtSouVmRiVO6oqnKp9r+slks1W8Mrhl5Y/am1eCvm6tamRV7RI+JipDWv3G1vWWTgfTSjkVquCq0VsL1DTD/AO5suo89RI/h2OWs5dQRqVsdwbDu8xJF2l0zbbd1esNWV1V0IKsAQVN1IOxBm6VXoJUsK9EfDTqBlH6Vqi5UeGYNp4y1SKREQEREBERAREQEREDFkvvqDOehwukjZkpU1PeqAH3AnVEAIiICIiAiIgIiICIiAiIgeWnhSZRA5P4VSzZurS/flE3vSB3APmJsiBjlkd0koFsHXVdSaT28TlOkkoIgfFOhmI/8w5iqT6Mq2+h9pYqtadPGPs2da7YjBOiFvipVL5DrcWK6jc200vMsD0GxNZh96anTpfmp0mLPU27LOQAqnW4Aue8Sol+gWHPVVK52rVLr400GVW8iQxHgRLRMKVIKoVQAAAAALAAaACZyKREQEXieWgLz2IgIiICIiAiIgIiICIiAiIgIiICIiAiIgIiICIiB5aJ7EDwT2IgIiICIiAiIgIiICIiAiIgIiICIiAiIgIiI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69" name="Picture 1" descr="C:\Users\ABC\Desktop\fl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2466975" cy="1847850"/>
          </a:xfrm>
          <a:prstGeom prst="rect">
            <a:avLst/>
          </a:prstGeom>
          <a:noFill/>
        </p:spPr>
      </p:pic>
      <p:pic>
        <p:nvPicPr>
          <p:cNvPr id="32770" name="Picture 2" descr="C:\Users\ABC\Desktop\fl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81000"/>
            <a:ext cx="1828800" cy="2019300"/>
          </a:xfrm>
          <a:prstGeom prst="rect">
            <a:avLst/>
          </a:prstGeom>
          <a:noFill/>
        </p:spPr>
      </p:pic>
      <p:pic>
        <p:nvPicPr>
          <p:cNvPr id="32771" name="Picture 3" descr="C:\Users\ABC\Desktop\fl\images (2).jpg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5114925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Radiology Room Features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X-ray tube(s) and table</a:t>
            </a:r>
          </a:p>
          <a:p>
            <a:pPr eaLnBrk="1" hangingPunct="1"/>
            <a:r>
              <a:rPr lang="en-US" dirty="0" smtClean="0">
                <a:latin typeface="+mj-lt"/>
              </a:rPr>
              <a:t>Chest stand</a:t>
            </a:r>
          </a:p>
          <a:p>
            <a:pPr eaLnBrk="1" hangingPunct="1"/>
            <a:r>
              <a:rPr lang="en-US" dirty="0" smtClean="0">
                <a:latin typeface="+mj-lt"/>
              </a:rPr>
              <a:t>Change room(s)</a:t>
            </a:r>
          </a:p>
          <a:p>
            <a:pPr eaLnBrk="1" hangingPunct="1"/>
            <a:r>
              <a:rPr lang="en-US" dirty="0" smtClean="0">
                <a:latin typeface="+mj-lt"/>
              </a:rPr>
              <a:t>Operator’s console</a:t>
            </a:r>
          </a:p>
          <a:p>
            <a:pPr eaLnBrk="1" hangingPunct="1"/>
            <a:r>
              <a:rPr lang="en-US" dirty="0" smtClean="0">
                <a:latin typeface="+mj-lt"/>
              </a:rPr>
              <a:t>Darkroom and film storage</a:t>
            </a:r>
          </a:p>
          <a:p>
            <a:pPr eaLnBrk="1" hangingPunct="1"/>
            <a:r>
              <a:rPr lang="en-US" dirty="0" smtClean="0">
                <a:latin typeface="+mj-lt"/>
              </a:rPr>
              <a:t>Surrounding areas (use, occupancy)</a:t>
            </a:r>
          </a:p>
          <a:p>
            <a:pPr eaLnBrk="1" hangingPunct="1"/>
            <a:r>
              <a:rPr lang="en-US" dirty="0" smtClean="0">
                <a:latin typeface="+mj-lt"/>
              </a:rPr>
              <a:t>Shielding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Radiology Department Infrastructure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This must include :	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Electrical power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Heating, ventilation and air conditioning (HVAC)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Floor space and floor loading</a:t>
            </a:r>
          </a:p>
          <a:p>
            <a:pPr lvl="1" eaLnBrk="1" hangingPunct="1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Links to other critical areas e.g., emergency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FFF9BD-EB8E-4F33-A469-C616317BA9A5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4746625" cy="762000"/>
          </a:xfrm>
        </p:spPr>
        <p:txBody>
          <a:bodyPr lIns="32415" tIns="16208" rIns="32415" bIns="16208" anchor="t">
            <a:normAutofit fontScale="90000"/>
          </a:bodyPr>
          <a:lstStyle/>
          <a:p>
            <a:pPr eaLnBrk="1" hangingPunct="1"/>
            <a:r>
              <a:rPr lang="en-AU" b="1" dirty="0" smtClean="0">
                <a:solidFill>
                  <a:schemeClr val="tx1"/>
                </a:solidFill>
              </a:rPr>
              <a:t>Radiology Work Area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419600" cy="2590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sz="2400" b="1" dirty="0" smtClean="0">
                <a:latin typeface="+mj-lt"/>
              </a:rPr>
              <a:t>Note :</a:t>
            </a:r>
            <a:endParaRPr lang="en-AU" sz="24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sz="24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sz="2400" dirty="0" smtClean="0">
                <a:latin typeface="+mj-lt"/>
              </a:rPr>
              <a:t>Rack for lead gowns,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sz="2400" dirty="0" smtClean="0">
                <a:latin typeface="+mj-lt"/>
              </a:rPr>
              <a:t>and easy access 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sz="2400" dirty="0" smtClean="0">
                <a:latin typeface="+mj-lt"/>
              </a:rPr>
              <a:t>all work rooms for staff</a:t>
            </a:r>
            <a:endParaRPr lang="en-GB" sz="2400" dirty="0" smtClean="0">
              <a:latin typeface="+mj-lt"/>
            </a:endParaRPr>
          </a:p>
        </p:txBody>
      </p:sp>
      <p:pic>
        <p:nvPicPr>
          <p:cNvPr id="25606" name="Picture 7" descr="C:\TEMP\gowns.T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lum bright="-18000" contrast="12000"/>
          </a:blip>
          <a:srcRect t="6494" b="16451"/>
          <a:stretch>
            <a:fillRect/>
          </a:stretch>
        </p:blipFill>
        <p:spPr bwMode="auto">
          <a:xfrm>
            <a:off x="4786313" y="1524000"/>
            <a:ext cx="395605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cs typeface="Andalus" pitchFamily="18" charset="-78"/>
              </a:rPr>
              <a:t>FLUROSCOPY ROOM</a:t>
            </a:r>
            <a:endParaRPr lang="en-US" sz="3600" b="1" dirty="0">
              <a:solidFill>
                <a:schemeClr val="tx1"/>
              </a:solidFill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32460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 </a:t>
            </a:r>
          </a:p>
          <a:p>
            <a:r>
              <a:rPr lang="en-US" sz="3100" dirty="0" smtClean="0">
                <a:latin typeface="+mj-lt"/>
                <a:cs typeface="Arabic Typesetting" pitchFamily="66" charset="-78"/>
              </a:rPr>
              <a:t>The current x-ray workload in the room does not exceed 50 fluoroscopic (radioscopic) procedures [average fluoroscopy (radioscopy) time is 5 minutes per patient] per week. </a:t>
            </a:r>
          </a:p>
          <a:p>
            <a:endParaRPr lang="en-US" sz="3100" dirty="0" smtClean="0">
              <a:latin typeface="+mj-lt"/>
              <a:cs typeface="Arabic Typesetting" pitchFamily="66" charset="-78"/>
            </a:endParaRPr>
          </a:p>
          <a:p>
            <a:r>
              <a:rPr lang="en-US" sz="3100" dirty="0" smtClean="0">
                <a:latin typeface="+mj-lt"/>
                <a:cs typeface="Arabic Typesetting" pitchFamily="66" charset="-78"/>
              </a:rPr>
              <a:t>The x-ray unit is normally operated in the range 70-100 kVp, and occasionally at up to 125 kVp. </a:t>
            </a:r>
          </a:p>
          <a:p>
            <a:endParaRPr lang="en-US" sz="3100" dirty="0" smtClean="0">
              <a:latin typeface="+mj-lt"/>
              <a:cs typeface="Arabic Typesetting" pitchFamily="66" charset="-78"/>
            </a:endParaRPr>
          </a:p>
          <a:p>
            <a:r>
              <a:rPr lang="en-US" sz="3100" dirty="0" smtClean="0">
                <a:latin typeface="+mj-lt"/>
                <a:cs typeface="Arabic Typesetting" pitchFamily="66" charset="-78"/>
              </a:rPr>
              <a:t>The room containing the unit has dimensions of at least 3m x 4.5m. </a:t>
            </a:r>
          </a:p>
          <a:p>
            <a:endParaRPr lang="en-US" sz="3100" dirty="0" smtClean="0">
              <a:latin typeface="+mj-lt"/>
              <a:cs typeface="Arabic Typesetting" pitchFamily="66" charset="-78"/>
            </a:endParaRPr>
          </a:p>
          <a:p>
            <a:r>
              <a:rPr lang="en-US" sz="3100" dirty="0" smtClean="0">
                <a:latin typeface="+mj-lt"/>
                <a:cs typeface="Arabic Typesetting" pitchFamily="66" charset="-78"/>
              </a:rPr>
              <a:t>Unexposed x-ray film is stored in a film bin, lined with at least 0.8mm lead.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Arabic Typesetting" pitchFamily="66" charset="-78"/>
              </a:rPr>
              <a:t>Shielding is required to provide protection outside the room</a:t>
            </a:r>
          </a:p>
          <a:p>
            <a:endParaRPr lang="en-US" sz="2800" dirty="0" smtClean="0">
              <a:latin typeface="+mj-lt"/>
              <a:cs typeface="Arabic Typesetting" pitchFamily="66" charset="-78"/>
            </a:endParaRPr>
          </a:p>
          <a:p>
            <a:r>
              <a:rPr lang="en-US" sz="2800" dirty="0" smtClean="0">
                <a:latin typeface="+mj-lt"/>
                <a:cs typeface="Arabic Typesetting" pitchFamily="66" charset="-78"/>
              </a:rPr>
              <a:t>(a) For workers to meet the Action Level of 1mSv/year, as specified in the Occupational Health and Safety Regulation.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Arabic Typesetting" pitchFamily="66" charset="-78"/>
              </a:rPr>
              <a:t> </a:t>
            </a:r>
          </a:p>
          <a:p>
            <a:r>
              <a:rPr lang="en-US" sz="2800" dirty="0" smtClean="0">
                <a:latin typeface="+mj-lt"/>
                <a:cs typeface="Arabic Typesetting" pitchFamily="66" charset="-78"/>
              </a:rPr>
              <a:t>(b) For members of the public to not exceed the recommended public dose limit of 1 mSv/year. </a:t>
            </a:r>
          </a:p>
          <a:p>
            <a:endParaRPr lang="en-US" dirty="0">
              <a:latin typeface="+mj-lt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C:\Nikon Camera Files\radiology-pics\DSCN0018.JPG"/>
          <p:cNvPicPr>
            <a:picLocks noChangeAspect="1" noChangeArrowheads="1"/>
          </p:cNvPicPr>
          <p:nvPr/>
        </p:nvPicPr>
        <p:blipFill>
          <a:blip r:embed="rId2">
            <a:lum bright="24000" contrast="24000"/>
          </a:blip>
          <a:srcRect/>
          <a:stretch>
            <a:fillRect/>
          </a:stretch>
        </p:blipFill>
        <p:spPr bwMode="auto">
          <a:xfrm>
            <a:off x="1676400" y="1066800"/>
            <a:ext cx="60198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1" y="381000"/>
            <a:ext cx="4724400" cy="754063"/>
          </a:xfrm>
        </p:spPr>
        <p:txBody>
          <a:bodyPr lIns="32415" tIns="16208" rIns="32415" bIns="16208" anchor="t"/>
          <a:lstStyle/>
          <a:p>
            <a:pPr eaLnBrk="1" hangingPunct="1"/>
            <a:r>
              <a:rPr lang="en-AU" dirty="0" smtClean="0"/>
              <a:t>Fluoroscopy Room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196" t="27477" r="39804" b="42618"/>
          <a:stretch>
            <a:fillRect/>
          </a:stretch>
        </p:blipFill>
        <p:spPr bwMode="auto">
          <a:xfrm>
            <a:off x="6629400" y="1066800"/>
            <a:ext cx="237175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7180" t="26872" r="42006" b="46569"/>
          <a:stretch>
            <a:fillRect/>
          </a:stretch>
        </p:blipFill>
        <p:spPr bwMode="auto">
          <a:xfrm>
            <a:off x="6572263" y="3962400"/>
            <a:ext cx="2428893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981200"/>
            <a:ext cx="6477000" cy="457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b="1" dirty="0" smtClean="0">
              <a:latin typeface="+mj-lt"/>
            </a:endParaRPr>
          </a:p>
          <a:p>
            <a:endParaRPr lang="en-IN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b="1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23cm thick brick walls/35cm in case of residency premises</a:t>
            </a:r>
          </a:p>
          <a:p>
            <a:pPr marL="342900" indent="-342900">
              <a:buFont typeface="+mj-lt"/>
              <a:buAutoNum type="arabicPeriod"/>
            </a:pPr>
            <a:endParaRPr lang="en-IN" sz="2400" b="1" dirty="0" smtClean="0">
              <a:solidFill>
                <a:schemeClr val="tx1"/>
              </a:solidFill>
              <a:latin typeface="+mj-lt"/>
              <a:cs typeface="Arabic Typesetting" pitchFamily="66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b="1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 1.7 mm Lead lined doors </a:t>
            </a:r>
          </a:p>
          <a:p>
            <a:pPr marL="342900" indent="-342900">
              <a:buFont typeface="+mj-lt"/>
              <a:buAutoNum type="arabicPeriod"/>
            </a:pPr>
            <a:endParaRPr lang="en-IN" sz="2400" b="1" dirty="0" smtClean="0">
              <a:solidFill>
                <a:schemeClr val="tx1"/>
              </a:solidFill>
              <a:latin typeface="+mj-lt"/>
              <a:cs typeface="Arabic Typesetting" pitchFamily="66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b="1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 Mobile protective barrier with lead glass viewing window of 1.7 mm </a:t>
            </a:r>
            <a:r>
              <a:rPr lang="en-IN" sz="2400" b="1" dirty="0" err="1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Pb</a:t>
            </a:r>
            <a:r>
              <a:rPr lang="en-IN" sz="2400" b="1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 equivalent </a:t>
            </a:r>
          </a:p>
          <a:p>
            <a:pPr marL="342900" indent="-342900">
              <a:buFont typeface="+mj-lt"/>
              <a:buAutoNum type="arabicPeriod"/>
            </a:pPr>
            <a:endParaRPr lang="en-IN" sz="2400" b="1" dirty="0" smtClean="0">
              <a:solidFill>
                <a:schemeClr val="tx1"/>
              </a:solidFill>
              <a:latin typeface="+mj-lt"/>
              <a:cs typeface="Arabic Typesetting" pitchFamily="66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b="1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One dimension- not less than 3m</a:t>
            </a:r>
          </a:p>
          <a:p>
            <a:pPr marL="342900" indent="-342900">
              <a:buFont typeface="+mj-lt"/>
              <a:buAutoNum type="arabicPeriod"/>
            </a:pPr>
            <a:endParaRPr lang="en-IN" sz="2400" b="1" dirty="0" smtClean="0">
              <a:solidFill>
                <a:schemeClr val="bg1"/>
              </a:solidFill>
              <a:latin typeface="+mj-lt"/>
              <a:cs typeface="Arabic Typesetting" pitchFamily="66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b="1" dirty="0" smtClean="0">
                <a:solidFill>
                  <a:schemeClr val="bg1"/>
                </a:solidFill>
                <a:latin typeface="+mj-lt"/>
                <a:cs typeface="Arabic Typesetting" pitchFamily="66" charset="-78"/>
              </a:rPr>
              <a:t>Total area: 13m2</a:t>
            </a:r>
          </a:p>
          <a:p>
            <a:r>
              <a:rPr lang="en-IN" sz="2800" b="1" dirty="0" smtClean="0">
                <a:solidFill>
                  <a:schemeClr val="bg1"/>
                </a:solidFill>
                <a:latin typeface="+mj-lt"/>
                <a:cs typeface="Arabic Typesetting" pitchFamily="66" charset="-78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8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latin typeface="+mj-lt"/>
                <a:cs typeface="Arabic Typesetting" pitchFamily="66" charset="-78"/>
              </a:rPr>
              <a:t>DENTAL LAYOUT</a:t>
            </a:r>
            <a:endParaRPr lang="en-IN" sz="4000" b="1" dirty="0">
              <a:latin typeface="+mj-lt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4876800" cy="1066800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Mammography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6629400" cy="4800600"/>
          </a:xfrm>
          <a:noFill/>
        </p:spPr>
        <p:txBody>
          <a:bodyPr>
            <a:noAutofit/>
          </a:bodyPr>
          <a:lstStyle/>
          <a:p>
            <a:pPr marL="342900">
              <a:buFont typeface="Wingdings" pitchFamily="2" charset="2"/>
              <a:buChar char="§"/>
            </a:pPr>
            <a:r>
              <a:rPr lang="en-IN" sz="2800" dirty="0" smtClean="0">
                <a:latin typeface="+mj-lt"/>
                <a:cs typeface="Arabic Typesetting" pitchFamily="66" charset="-78"/>
              </a:rPr>
              <a:t> 23cm thick brick walls</a:t>
            </a:r>
          </a:p>
          <a:p>
            <a:pPr marL="342900">
              <a:buFont typeface="Wingdings" pitchFamily="2" charset="2"/>
              <a:buChar char="§"/>
            </a:pPr>
            <a:r>
              <a:rPr lang="en-IN" sz="2800" dirty="0" smtClean="0">
                <a:latin typeface="+mj-lt"/>
                <a:cs typeface="Arabic Typesetting" pitchFamily="66" charset="-78"/>
              </a:rPr>
              <a:t> 1.7 mm Lead lined doors </a:t>
            </a:r>
          </a:p>
          <a:p>
            <a:pPr marL="342900">
              <a:buFont typeface="Wingdings" pitchFamily="2" charset="2"/>
              <a:buChar char="§"/>
            </a:pPr>
            <a:r>
              <a:rPr lang="en-IN" sz="2800" dirty="0" smtClean="0">
                <a:latin typeface="+mj-lt"/>
                <a:cs typeface="Arabic Typesetting" pitchFamily="66" charset="-78"/>
              </a:rPr>
              <a:t> Mobile protective barrier with lead glass viewing window of 1.7 mm Pb equivalent </a:t>
            </a:r>
          </a:p>
          <a:p>
            <a:pPr marL="342900">
              <a:buFont typeface="Wingdings" pitchFamily="2" charset="2"/>
              <a:buChar char="§"/>
            </a:pPr>
            <a:r>
              <a:rPr lang="en-IN" sz="2800" dirty="0" smtClean="0">
                <a:latin typeface="+mj-lt"/>
                <a:cs typeface="Arabic Typesetting" pitchFamily="66" charset="-78"/>
              </a:rPr>
              <a:t> One dimension- not less than 3m</a:t>
            </a:r>
          </a:p>
          <a:p>
            <a:pPr marL="342900">
              <a:buFont typeface="Wingdings" pitchFamily="2" charset="2"/>
              <a:buChar char="§"/>
            </a:pPr>
            <a:r>
              <a:rPr lang="en-IN" sz="2800" dirty="0" smtClean="0">
                <a:latin typeface="+mj-lt"/>
                <a:cs typeface="Arabic Typesetting" pitchFamily="66" charset="-78"/>
              </a:rPr>
              <a:t> Total area: 10m2</a:t>
            </a:r>
            <a:endParaRPr lang="en-IN" sz="2800" dirty="0">
              <a:latin typeface="+mj-lt"/>
              <a:cs typeface="Arabic Typesetting" pitchFamily="66" charset="-78"/>
            </a:endParaRPr>
          </a:p>
        </p:txBody>
      </p:sp>
      <p:pic>
        <p:nvPicPr>
          <p:cNvPr id="18434" name="Picture 2" descr="http://www.industrytap.com/wp-content/uploads/2012/12/Siemens-Mammogram-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954" y="914401"/>
            <a:ext cx="2503045" cy="28193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066800"/>
          </a:xfrm>
        </p:spPr>
        <p:txBody>
          <a:bodyPr/>
          <a:lstStyle/>
          <a:p>
            <a:r>
              <a:rPr lang="en-US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en-US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S</a:t>
            </a:r>
            <a:r>
              <a:rPr lang="en-US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hielding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32511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IN" sz="2800" dirty="0" smtClean="0">
                <a:latin typeface="+mj-lt"/>
                <a:cs typeface="Arabic Typesetting" pitchFamily="66" charset="-78"/>
              </a:rPr>
              <a:t>Appropriate structural shielding shall be provided for </a:t>
            </a:r>
          </a:p>
          <a:p>
            <a:pPr lvl="1"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Walls</a:t>
            </a:r>
          </a:p>
          <a:p>
            <a:pPr lvl="1"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Doors</a:t>
            </a:r>
          </a:p>
          <a:p>
            <a:pPr lvl="1"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ceiling</a:t>
            </a:r>
          </a:p>
          <a:p>
            <a:pPr lvl="1">
              <a:buFont typeface="Wingdings" pitchFamily="2" charset="2"/>
              <a:buChar char="§"/>
            </a:pPr>
            <a:r>
              <a:rPr lang="en-IN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and floor </a:t>
            </a:r>
          </a:p>
          <a:p>
            <a:pPr lvl="1"/>
            <a:endParaRPr lang="en-IN" sz="2800" dirty="0" smtClean="0">
              <a:solidFill>
                <a:schemeClr val="tx1"/>
              </a:solidFill>
              <a:latin typeface="+mj-lt"/>
              <a:cs typeface="Arabic Typesetting" pitchFamily="66" charset="-78"/>
            </a:endParaRPr>
          </a:p>
          <a:p>
            <a:r>
              <a:rPr lang="en-IN" dirty="0" smtClean="0">
                <a:latin typeface="+mj-lt"/>
                <a:cs typeface="Arabic Typesetting" pitchFamily="66" charset="-78"/>
              </a:rPr>
              <a:t>D</a:t>
            </a:r>
            <a:r>
              <a:rPr lang="en-IN" sz="2800" dirty="0" smtClean="0">
                <a:latin typeface="+mj-lt"/>
                <a:cs typeface="Arabic Typesetting" pitchFamily="66" charset="-78"/>
              </a:rPr>
              <a:t>oses received by workers and the public shall not exceed the respective annual effective doses </a:t>
            </a:r>
          </a:p>
          <a:p>
            <a:pPr>
              <a:buNone/>
            </a:pPr>
            <a:endParaRPr lang="en-IN" sz="2800" dirty="0" smtClean="0">
              <a:latin typeface="+mj-lt"/>
              <a:cs typeface="Arabic Typesetting" pitchFamily="66" charset="-78"/>
            </a:endParaRPr>
          </a:p>
          <a:p>
            <a:r>
              <a:rPr lang="en-IN" sz="2800" dirty="0" smtClean="0">
                <a:latin typeface="+mj-lt"/>
                <a:cs typeface="Arabic Typesetting" pitchFamily="66" charset="-78"/>
              </a:rPr>
              <a:t>Appropriate shielding shall also be provided for the dark room (undeveloped X-ray films- not be exposed more than 10 </a:t>
            </a:r>
            <a:r>
              <a:rPr lang="en-IN" sz="2800" dirty="0" err="1" smtClean="0">
                <a:latin typeface="+mj-lt"/>
                <a:cs typeface="Arabic Typesetting" pitchFamily="66" charset="-78"/>
              </a:rPr>
              <a:t>mGy</a:t>
            </a:r>
            <a:r>
              <a:rPr lang="en-IN" sz="2800" dirty="0" smtClean="0">
                <a:latin typeface="+mj-lt"/>
                <a:cs typeface="Arabic Typesetting" pitchFamily="66" charset="-78"/>
              </a:rPr>
              <a:t> per week.)</a:t>
            </a:r>
            <a:endParaRPr lang="en-IN" sz="2800" dirty="0">
              <a:latin typeface="+mj-lt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257800"/>
          </a:xfrm>
          <a:solidFill>
            <a:schemeClr val="bg1">
              <a:alpha val="61000"/>
            </a:schemeClr>
          </a:solidFill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GB" sz="2800" dirty="0" smtClean="0">
              <a:latin typeface="+mj-lt"/>
              <a:cs typeface="Arabic Typesetting" pitchFamily="66" charset="-78"/>
            </a:endParaRPr>
          </a:p>
          <a:p>
            <a:pPr eaLnBrk="1" hangingPunct="1"/>
            <a:r>
              <a:rPr lang="en-GB" sz="2800" dirty="0" smtClean="0">
                <a:latin typeface="+mj-lt"/>
                <a:cs typeface="Arabic Typesetting" pitchFamily="66" charset="-78"/>
              </a:rPr>
              <a:t>To protect:</a:t>
            </a:r>
          </a:p>
          <a:p>
            <a:pPr eaLnBrk="1" hangingPunct="1"/>
            <a:endParaRPr lang="en-GB" sz="2800" dirty="0" smtClean="0">
              <a:latin typeface="+mj-lt"/>
              <a:cs typeface="Arabic Typesetting" pitchFamily="66" charset="-78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the patients (when not being examined)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the X Ray department staff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visitors and the public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persons working adjacent to or near the X Ray facility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Arabic Typesetting" pitchFamily="66" charset="-78"/>
              </a:rPr>
              <a:t>Materials used for shielding</a:t>
            </a:r>
            <a:endParaRPr lang="en-US" dirty="0">
              <a:solidFill>
                <a:schemeClr val="tx1"/>
              </a:solidFill>
              <a:cs typeface="Arabic Typesetting" pitchFamily="66" charset="-7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136136"/>
          </a:xfrm>
          <a:solidFill>
            <a:schemeClr val="bg1">
              <a:alpha val="59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GB" dirty="0" smtClean="0">
              <a:latin typeface="+mj-lt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Lead sheet brick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gypsum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concrete block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leaded glass or acrylic- 30x30 cm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GB" sz="2800" dirty="0" smtClean="0">
              <a:solidFill>
                <a:schemeClr val="tx1"/>
              </a:solidFill>
              <a:latin typeface="+mj-lt"/>
              <a:cs typeface="Arabic Typesetting" pitchFamily="66" charset="-78"/>
            </a:endParaRPr>
          </a:p>
        </p:txBody>
      </p:sp>
      <p:sp>
        <p:nvSpPr>
          <p:cNvPr id="12290" name="AutoShape 2" descr="data:image/jpeg;base64,/9j/4AAQSkZJRgABAQAAAQABAAD/2wCEAAkGBxAPDwwNDw0QEA0NEA8NDQwPDQ8PDQwNFBEXFhYRFRQYHyggGBolGxQUITUhJSksLi4uFx8zODMsOCgtLisBCgoKDg0OGg8QGDccHBwvLSwsLCwvKywsLCwsLCwsLCwsLCwsKywsLCwsLy0sLCwrLDcsLCssLCwsLCsrLCwsLP/AABEIAJwBQwMBIgACEQEDEQH/xAAbAAEAAgMBAQAAAAAAAAAAAAAAAQQCAwUGB//EAEwQAAICAAIDCgoGBwUJAQAAAAABAgMEEQUSMQYTFSFRU3GBkaEyQVJUYXOSsbLRFiJDcsHSFCMzQmKTlIKio8LDNGNkg4Sz0+HxB//EABgBAQEBAQEAAAAAAAAAAAAAAAABAgME/8QAIBEBAAEEAwEAAwAAAAAAAAAAAAECERJREzFB8CEiYf/aAAwDAQACEQMRAD8A+0gAAAAAAQGFdilGMlskk10GWZowX7Kv7qN5i8qAAXkAALyMYSzc15Msl0aqf4mZrq22ffXwRNhqEAAUAAAAAAAAAAAAAAAAAAAAAAAAAAAAAAAAAAAAAAAAAgEBowf7OHR+JuK2jbNaqLyy45x7JtfgWTmoAAAAA107bfvr4Im0r4See+v/AHkl2fV/yosG4QABQAMJ2KObbSyWfG1sAzBynuiwmbW/bHl4E335ErdDhee/w7PkZyja4zp1Acp7osJz/wDh2fIlbosJz69iz5DOna4zp1Ac3h/C8/H2Z/Inh3C8/H2Z/IZU7TGdOiDncOYXn49kvkTw1hufj2S+Rco2Yzp0AUOGcNz8eyXyJ4Xw/PR7/kMo2WnS8Clwvh+fh3jhbD8/DtGUbLSugp8K4fn4e0OFcPz9ftIXgtK4Cnwrh/OKvbQ4Vw/nFX8yIvBaVwFJ6Ww3nNX8yJnRpGiyShC+uUnsjGyLk+oXgtK0ACoAAAAAAAAAAAAAKOiP2S+/b/3GXSpoz9m1yTs+Nls5yAACgAAq6P8AtfW2fEy2VNH/AGvrbPiZbOjMAACh5DdFh1biZ58ca41wy6nL/MevPHzs153WeXZNr7ueS7kjFfTVKqsBX5PeT+gV8neWUSzkqlwfXyPtM1gK+R9pYZlEllV46Or5H2jg6vkfaW0CWFTg6v09pPBsPT2otolAU+D4csu0cHx8qXaXSAKfB0fKl2jg6PlSLgKKT0evLl2mL0bHy5F8xYFDguHLLuNVmjF5Ty6eM6ZrmLDlvRMOV9ww2DjTdh7ot/q7YSefijrJS7mzoMr4mOspx8qE0unIWW73oK+jsRvtNFvOVwm+lx4ywelyAAAAAAAAAAAAAFTR3gS9ZZ8TLRV0d4M/WWfEWjEgACKAACro/wC29bZ8TLZU0f8Aa+ts+Jls6JAAAK+Pu3um6fkwk105cXeeTojlGK5Fkd/dLZlRq85OEepPWfuOFBcSOdfbUMkGAc1SEETkFZIkiJKIJyJyIRkAJBIRGQyJBRjkYtGRDCsDCa2mZjIDQzX+8jZI1vahA9DuVszwyh46bLKupSzXc0dg85uVsysxdXLvdyXSnF/Cj0Z2p6Yq7AAaQAAAAAAAAAAFTR3gz9bZ8RaKujvBs9bZ8RaOcgAAoAAKuj/tvWz+JlsqaP8AtvWz+Jls6JAAAOBumnnOiHIpza6ckvxOdE3aWs18TbyQ1a11LN97NJylpIQBhUkkIyQVKAQQEoyMRmEZokQy8Zs1E9jA1ho2qtcvcZqEeUthVZDLDhHlNFscvHmLF2tmMxJmLIXarDU9ptsNT2iFW9C26mMp5Lq7Kn0rKa9zPXng5W73PD281dXJ/db1X3M94daGavAAG2QAAAAAAAAAAU9HeDb62z3lsqaN8G311vvLZznsAAFAABV0e/23rZ/Ey2VMBtu9ZL3stnRmAN+MFTS12pRfLx6jS6ZcS94lXlYz15Tn5c5T7X/8NqNdUcklyLI2I5NhJBlkZBGSCBFZIAAASAgSmQAMtZ8pi5AgBmYyZJiwMGYyMmQwrCRp8ZuZqltKjTjYa1di8bi8ulcaPb4C/faabV9pXCfW4pnjmd/cjbnhIRe2mdtL6ptruaN09k9O0ADowAAAAAAAAAAClozwbfXW+8uFPRuy311vvLhznsAAFAABUwG271kvey4U8B4V/rH72XDozAcfdNZlVXDnLI5/djnJ+5HYPO7o7M7qoeKFcpdcnl7omaumoc+JmYxM0c2hIlAkgIkIkipAJCBBIAhEgBQxZLICIZiySGFYshkshhJYM1SXGbWa5FGLOpuQsynjav4q7l/ajk++KOWWdA2amNrXiuqnX/ai1Jd2ZqO4NvYAA6sAAAAAAAAAAA5uCxMIb9GU1F79Y8nxcWZdjiIPZZB9E4s8npDGqF1qcW1ryakmuNN5/iao6Qre1SXTHP3GbRtP209qgePrxlXikk+hx/AuVYxfu3voVz92YxL/AMekBxIYuzxWS7Iv3o2LH2LxxfTD5NDCTKFzR/hX+sfvZcKOi5Zqxva5ZvLZmy8aIDyWkLtfEXyWyMlWuiCy9+Z6xvLj5OM8LhsXU3LOyOetLPOSTebbzMVy6UxdaiZoxjfVzkPbRsVtflR9pGLraQErU8pe3/7JShy/32BCMkZKEeX+8SoR5e8gxIZm4LlfaN7XK+0DDMjM270uV9xG9L0kGvMM2b0uV9xDq9L7gNRDNqq9L7hvS9IGohm7e0Q6lygaGQbnV6TDe/Tk+0DSzBm/evT3GLq9PcaRpMFZvduFt8i6Gb/hl9V9zN7h6e4raSqe9WNcbS1l1PMvhHb3oNWFt1665+XCM+1Jm06sAAAAAAAABXx1jUVGPh2PUj17X1I3t9nLsRyZ6RrVspzk/qrUqiot557ZZ7OPpLCS8npLiutg23qzkk3tyUnkVczt4rRFt9tlkK5qNjc05KMYrN7ON7Tk6Yw36GoSxNldMbJOEJWTSU5JOTSfQmzlNM3daaos4e6TSjwtdM1bGpTtVcpzrdkeOEmlkmntS4ypuc3RWYi/eJzw1kXVZbGdELoTSjKC+vGeaWev4m9h6OGGdlcbIqNlNi1oWRcZ1Tjyp7GjRVo2uue+Rw8IWZOLshVGMtVtNrNLZml2Dz8wvc/iV2MstncbViZL9+XtSKyZuwOUrM34FC32fpf7ket+4zCzZ63QlyX6qT/WOMZPj48/GjrnmNG0Tsod0P8AaKrJWV8s039avoaS61HkO7hcfXZGuSnFOxfVg2lJvxrJ8Z3cIWjVPDVy8KuD6YRZtBFVXo3DvbhqX/ya/kYPRGFe3CYf+nq+RdBMY01lO1B6EwnmeG/p6vkRwFg/M8P/ACK/kdAExp0Z1bc7gHB+aU9VUURwDhPNavZyOkBhTozq25vAOF83j1OS/EjgDC8x2WWr8TpgYU6M6tuW9z2F5qXViMQvdIxe53C+Rb1YvFfnOsBhTpeSvcuR9HMNyXL/AKzFfnH0cw/Lf/V4j8x1wTjo0cle3I+jtHl4j+qt+Ye56rnMR/UTOuBx06OSrbj/AEdr5/E/zvmjH6OQ85xP82H5TtAYU6OSrbivc5DzrFe3V+Qxe5teeYr2sP8A+M7gHHSclTgPcz/x2K7MK/8ATI+jD8/xPXDCv/TPQAcdP1zkn6Ied+jEvP7+urDfkInuV1k1LGWtPat7pWa5OJI9GC4QZz9ZqwmHjVXXVHPVrioRzbbyS5WbQDTAAAAAAAADxn/6Ppr9CjhbXBWQztlOlTUbLYxcM1BNbcpN5/w5ePNd/c5jMNisNRjMLFb1fDXg3HKxceTUvHmmmuow3S7mcLpOqNGLrcowlrwlCcq7K5ZZPKS8TTaa2F3RejqsJRThaIalFEVXXDNvKK5W+Nv0st0stHM3Q6Aw2kKf0fF1b5UpKyOUpQnCaTWtGUWmuJtdDZ0wRVfR2Brw1NOGogq6aIKuqtNtRgtizfG+lmdmHhLwq4vpimbQBSu0ZQ1nKuKXS4o5ctG0LfIVxlqzallFpuctnG9uRq3eaRsw9FM69XWlblm03ko1zl36uXQ30noqIpRjkks0nxdBfE9cvBaNshHUjN1wbbaT+s+vau087u50hPRr0fOmeW+2XQk7YxeH1ow3xOyW2K+rLZxvNvxHujRjcFVfB1X013VNpuu2uNkG1seUuLMXTFz9yWm+EMFhsbve97+pZwzbSlGcoNxbSbi3HNNrY0dcxqrjCMYQiowilGMIpRjGK2JJbEZE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xAPDwwNDw0QEA0NEA8NDQwPDQ8PDQwNFBEXFhYRFRQYHyggGBolGxQUITUhJSksLi4uFx8zODMsOCgtLisBCgoKDg0OGg8QGDccHBwvLSwsLCwvKywsLCwsLCwsLCwsLCwsKywsLCwsLy0sLCwrLDcsLCssLCwsLCsrLCwsLP/AABEIAJwBQwMBIgACEQEDEQH/xAAbAAEAAgMBAQAAAAAAAAAAAAAAAQQCAwUGB//EAEwQAAICAAIDCgoGBwUJAQAAAAABAgMEEQUSMQYTFSFRU3GBkaEyQVJUYXOSsbLRFiJDcsHSFCMzQmKTlIKio8LDNGNkg4Sz0+HxB//EABgBAQEBAQEAAAAAAAAAAAAAAAABAgME/8QAIBEBAAEEAwEAAwAAAAAAAAAAAAECERJREzFB8CEiYf/aAAwDAQACEQMRAD8A+0gAAAAAAQGFdilGMlskk10GWZowX7Kv7qN5i8qAAXkAALyMYSzc15Msl0aqf4mZrq22ffXwRNhqEAAUAAAAAAAAAAAAAAAAAAAAAAAAAAAAAAAAAAAAAAAAAgEBowf7OHR+JuK2jbNaqLyy45x7JtfgWTmoAAAAA107bfvr4Im0r4See+v/AHkl2fV/yosG4QABQAMJ2KObbSyWfG1sAzBynuiwmbW/bHl4E335ErdDhee/w7PkZyja4zp1Acp7osJz/wDh2fIlbosJz69iz5DOna4zp1Ac3h/C8/H2Z/Inh3C8/H2Z/IZU7TGdOiDncOYXn49kvkTw1hufj2S+Rco2Yzp0AUOGcNz8eyXyJ4Xw/PR7/kMo2WnS8Clwvh+fh3jhbD8/DtGUbLSugp8K4fn4e0OFcPz9ftIXgtK4Cnwrh/OKvbQ4Vw/nFX8yIvBaVwFJ6Ww3nNX8yJnRpGiyShC+uUnsjGyLk+oXgtK0ACoAAAAAAAAAAAAAKOiP2S+/b/3GXSpoz9m1yTs+Nls5yAACgAAq6P8AtfW2fEy2VNH/AGvrbPiZbOjMAACh5DdFh1biZ58ca41wy6nL/MevPHzs153WeXZNr7ueS7kjFfTVKqsBX5PeT+gV8neWUSzkqlwfXyPtM1gK+R9pYZlEllV46Or5H2jg6vkfaW0CWFTg6v09pPBsPT2otolAU+D4csu0cHx8qXaXSAKfB0fKl2jg6PlSLgKKT0evLl2mL0bHy5F8xYFDguHLLuNVmjF5Ty6eM6ZrmLDlvRMOV9ww2DjTdh7ot/q7YSefijrJS7mzoMr4mOspx8qE0unIWW73oK+jsRvtNFvOVwm+lx4ywelyAAAAAAAAAAAAAFTR3gS9ZZ8TLRV0d4M/WWfEWjEgACKAACro/wC29bZ8TLZU0f8Aa+ts+Jls6JAAAK+Pu3um6fkwk105cXeeTojlGK5Fkd/dLZlRq85OEepPWfuOFBcSOdfbUMkGAc1SEETkFZIkiJKIJyJyIRkAJBIRGQyJBRjkYtGRDCsDCa2mZjIDQzX+8jZI1vahA9DuVszwyh46bLKupSzXc0dg85uVsysxdXLvdyXSnF/Cj0Z2p6Yq7AAaQAAAAAAAAAAFTR3gz9bZ8RaKujvBs9bZ8RaOcgAAoAAKuj/tvWz+JlsqaP8AtvWz+Jls6JAAAOBumnnOiHIpza6ckvxOdE3aWs18TbyQ1a11LN97NJylpIQBhUkkIyQVKAQQEoyMRmEZokQy8Zs1E9jA1ho2qtcvcZqEeUthVZDLDhHlNFscvHmLF2tmMxJmLIXarDU9ptsNT2iFW9C26mMp5Lq7Kn0rKa9zPXng5W73PD281dXJ/db1X3M94daGavAAG2QAAAAAAAAAAU9HeDb62z3lsqaN8G311vvLZznsAAFAABV0e/23rZ/Ey2VMBtu9ZL3stnRmAN+MFTS12pRfLx6jS6ZcS94lXlYz15Tn5c5T7X/8NqNdUcklyLI2I5NhJBlkZBGSCBFZIAAASAgSmQAMtZ8pi5AgBmYyZJiwMGYyMmQwrCRp8ZuZqltKjTjYa1di8bi8ulcaPb4C/faabV9pXCfW4pnjmd/cjbnhIRe2mdtL6ptruaN09k9O0ADowAAAAAAAAAAClozwbfXW+8uFPRuy311vvLhznsAAFAABUwG271kvey4U8B4V/rH72XDozAcfdNZlVXDnLI5/djnJ+5HYPO7o7M7qoeKFcpdcnl7omaumoc+JmYxM0c2hIlAkgIkIkipAJCBBIAhEgBQxZLICIZiySGFYshkshhJYM1SXGbWa5FGLOpuQsynjav4q7l/ajk++KOWWdA2amNrXiuqnX/ai1Jd2ZqO4NvYAA6sAAAAAAAAAAA5uCxMIb9GU1F79Y8nxcWZdjiIPZZB9E4s8npDGqF1qcW1ryakmuNN5/iao6Qre1SXTHP3GbRtP209qgePrxlXikk+hx/AuVYxfu3voVz92YxL/AMekBxIYuzxWS7Iv3o2LH2LxxfTD5NDCTKFzR/hX+sfvZcKOi5Zqxva5ZvLZmy8aIDyWkLtfEXyWyMlWuiCy9+Z6xvLj5OM8LhsXU3LOyOetLPOSTebbzMVy6UxdaiZoxjfVzkPbRsVtflR9pGLraQErU8pe3/7JShy/32BCMkZKEeX+8SoR5e8gxIZm4LlfaN7XK+0DDMjM270uV9xG9L0kGvMM2b0uV9xDq9L7gNRDNqq9L7hvS9IGohm7e0Q6lygaGQbnV6TDe/Tk+0DSzBm/evT3GLq9PcaRpMFZvduFt8i6Gb/hl9V9zN7h6e4raSqe9WNcbS1l1PMvhHb3oNWFt1665+XCM+1Jm06sAAAAAAAABXx1jUVGPh2PUj17X1I3t9nLsRyZ6RrVspzk/qrUqiot557ZZ7OPpLCS8npLiutg23qzkk3tyUnkVczt4rRFt9tlkK5qNjc05KMYrN7ON7Tk6Yw36GoSxNldMbJOEJWTSU5JOTSfQmzlNM3daaos4e6TSjwtdM1bGpTtVcpzrdkeOEmlkmntS4ypuc3RWYi/eJzw1kXVZbGdELoTSjKC+vGeaWev4m9h6OGGdlcbIqNlNi1oWRcZ1Tjyp7GjRVo2uue+Rw8IWZOLshVGMtVtNrNLZml2Dz8wvc/iV2MstncbViZL9+XtSKyZuwOUrM34FC32fpf7ket+4zCzZ63QlyX6qT/WOMZPj48/GjrnmNG0Tsod0P8AaKrJWV8s039avoaS61HkO7hcfXZGuSnFOxfVg2lJvxrJ8Z3cIWjVPDVy8KuD6YRZtBFVXo3DvbhqX/ya/kYPRGFe3CYf+nq+RdBMY01lO1B6EwnmeG/p6vkRwFg/M8P/ACK/kdAExp0Z1bc7gHB+aU9VUURwDhPNavZyOkBhTozq25vAOF83j1OS/EjgDC8x2WWr8TpgYU6M6tuW9z2F5qXViMQvdIxe53C+Rb1YvFfnOsBhTpeSvcuR9HMNyXL/AKzFfnH0cw/Lf/V4j8x1wTjo0cle3I+jtHl4j+qt+Ye56rnMR/UTOuBx06OSrbj/AEdr5/E/zvmjH6OQ85xP82H5TtAYU6OSrbivc5DzrFe3V+Qxe5teeYr2sP8A+M7gHHSclTgPcz/x2K7MK/8ATI+jD8/xPXDCv/TPQAcdP1zkn6Ied+jEvP7+urDfkInuV1k1LGWtPat7pWa5OJI9GC4QZz9ZqwmHjVXXVHPVrioRzbbyS5WbQDTAAAAAAAADxn/6Ppr9CjhbXBWQztlOlTUbLYxcM1BNbcpN5/w5ePNd/c5jMNisNRjMLFb1fDXg3HKxceTUvHmmmuow3S7mcLpOqNGLrcowlrwlCcq7K5ZZPKS8TTaa2F3RejqsJRThaIalFEVXXDNvKK5W+Nv0st0stHM3Q6Aw2kKf0fF1b5UpKyOUpQnCaTWtGUWmuJtdDZ0wRVfR2Brw1NOGogq6aIKuqtNtRgtizfG+lmdmHhLwq4vpimbQBSu0ZQ1nKuKXS4o5ctG0LfIVxlqzallFpuctnG9uRq3eaRsw9FM69XWlblm03ko1zl36uXQ30noqIpRjkks0nxdBfE9cvBaNshHUjN1wbbaT+s+vau087u50hPRr0fOmeW+2XQk7YxeH1ow3xOyW2K+rLZxvNvxHujRjcFVfB1X013VNpuu2uNkG1seUuLMXTFz9yWm+EMFhsbve97+pZwzbSlGcoNxbSbi3HNNrY0dcxqrjCMYQiowilGMIpRjGK2JJbEZE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://marshield.com/wp-content/uploads/2013/04/LeadAcryl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343400"/>
            <a:ext cx="4015740" cy="1943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33400"/>
            <a:ext cx="86106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ROOM LAYOUT FOR AN X-RAY INSTALLATION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+mj-lt"/>
                <a:cs typeface="Times New Roman" pitchFamily="18" charset="0"/>
              </a:rPr>
              <a:t>Location :</a:t>
            </a:r>
          </a:p>
          <a:p>
            <a:pPr marL="0" indent="0">
              <a:buNone/>
            </a:pPr>
            <a:endParaRPr lang="en-US" b="1" i="1" u="sng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Shall be located as far away as feasible from areas of high occupancy places/departments. 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In case the installation is located in a residential complex, it shall be ensured that:-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dirty="0" smtClean="0">
                <a:latin typeface="+mj-lt"/>
                <a:cs typeface="Times New Roman" pitchFamily="18" charset="0"/>
              </a:rPr>
              <a:t> Walls of the x-ray rooms on which primary x-ray beam     falls are not less than </a:t>
            </a:r>
            <a:r>
              <a:rPr lang="en-US" b="1" i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35 cm thick brick </a:t>
            </a:r>
            <a:r>
              <a:rPr lang="en-US" dirty="0" smtClean="0">
                <a:latin typeface="+mj-lt"/>
                <a:cs typeface="Times New Roman" pitchFamily="18" charset="0"/>
              </a:rPr>
              <a:t>or equivalent.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Walls of the x-ray room on which scattered x-ray fall are not 	less than </a:t>
            </a:r>
            <a:r>
              <a:rPr lang="en-US" b="1" i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23 cm thick brick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>
                <a:latin typeface="+mj-lt"/>
                <a:cs typeface="Times New Roman" pitchFamily="18" charset="0"/>
              </a:rPr>
              <a:t>There is a shielding equivalent to at least </a:t>
            </a:r>
            <a:r>
              <a:rPr lang="en-US" b="1" i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23 cm thick brick 	or 1.7 mm lead </a:t>
            </a:r>
            <a:r>
              <a:rPr lang="en-US" dirty="0" smtClean="0">
                <a:latin typeface="+mj-lt"/>
                <a:cs typeface="Times New Roman" pitchFamily="18" charset="0"/>
              </a:rPr>
              <a:t>in front of the door(s) and windows of the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X-ray room.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72216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715000" cy="6400800"/>
          </a:xfrm>
          <a:noFill/>
        </p:spPr>
        <p:txBody>
          <a:bodyPr>
            <a:normAutofit fontScale="77500" lnSpcReduction="20000"/>
          </a:bodyPr>
          <a:lstStyle/>
          <a:p>
            <a:pPr algn="ctr" eaLnBrk="1" hangingPunct="1">
              <a:buNone/>
            </a:pPr>
            <a:r>
              <a:rPr lang="en-US" sz="4100" dirty="0" smtClean="0">
                <a:latin typeface="+mj-lt"/>
                <a:cs typeface="Arabic Typesetting" pitchFamily="66" charset="-78"/>
              </a:rPr>
              <a:t>S</a:t>
            </a:r>
            <a:r>
              <a:rPr lang="en-US" sz="4100" dirty="0" smtClean="0">
                <a:latin typeface="+mj-lt"/>
                <a:cs typeface="Arabic Typesetting" pitchFamily="66" charset="-78"/>
              </a:rPr>
              <a:t>hielding </a:t>
            </a:r>
            <a:r>
              <a:rPr lang="en-US" sz="4100" dirty="0" smtClean="0">
                <a:latin typeface="+mj-lt"/>
                <a:cs typeface="Arabic Typesetting" pitchFamily="66" charset="-78"/>
              </a:rPr>
              <a:t>from secondary radiation:</a:t>
            </a:r>
          </a:p>
          <a:p>
            <a:pPr eaLnBrk="1" hangingPunct="1"/>
            <a:endParaRPr lang="en-US" dirty="0" smtClean="0">
              <a:latin typeface="+mj-lt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Mainly used for scattering radiation </a:t>
            </a: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collimation shutters of x-ray tube 0.5-0.35mm</a:t>
            </a:r>
          </a:p>
          <a:p>
            <a:pPr>
              <a:buNone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Protective drape: at least 0.25 mm Pb.</a:t>
            </a: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Protective apron:0.5mmPb</a:t>
            </a: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Lead shield:0.5mm Pb</a:t>
            </a: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Lead protective gloves.</a:t>
            </a: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Always wear a film badge or TLD monitor.</a:t>
            </a: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Lead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Glasse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: .75mmPb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endParaRPr lang="en-US" sz="3300" dirty="0" smtClean="0">
              <a:latin typeface="+mj-lt"/>
              <a:cs typeface="Arabic Typesetting" pitchFamily="66" charset="-78"/>
            </a:endParaRPr>
          </a:p>
          <a:p>
            <a:endParaRPr lang="en-IN" dirty="0" smtClean="0">
              <a:latin typeface="+mj-lt"/>
            </a:endParaRPr>
          </a:p>
        </p:txBody>
      </p:sp>
      <p:pic>
        <p:nvPicPr>
          <p:cNvPr id="5121" name="Picture 1" descr="C:\Users\ABC\Desktop\fl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33400"/>
            <a:ext cx="1905000" cy="1905000"/>
          </a:xfrm>
          <a:prstGeom prst="rect">
            <a:avLst/>
          </a:prstGeom>
          <a:noFill/>
        </p:spPr>
      </p:pic>
      <p:pic>
        <p:nvPicPr>
          <p:cNvPr id="5122" name="Picture 2" descr="C:\Users\ABC\Desktop\fl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14400"/>
            <a:ext cx="1435847" cy="1181100"/>
          </a:xfrm>
          <a:prstGeom prst="rect">
            <a:avLst/>
          </a:prstGeom>
          <a:noFill/>
        </p:spPr>
      </p:pic>
      <p:pic>
        <p:nvPicPr>
          <p:cNvPr id="5123" name="Picture 3" descr="C:\Users\ABC\Desktop\fl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2275" y="4357694"/>
            <a:ext cx="2371725" cy="1924050"/>
          </a:xfrm>
          <a:prstGeom prst="rect">
            <a:avLst/>
          </a:prstGeom>
          <a:noFill/>
        </p:spPr>
      </p:pic>
      <p:sp>
        <p:nvSpPr>
          <p:cNvPr id="5125" name="AutoShape 5" descr="data:image/jpeg;base64,/9j/4AAQSkZJRgABAQAAAQABAAD/2wCEAAkGBhMQEBUUExQUFRUWFRQXGBUXFRQYFBUUFxgVFxcWFBcXHSYeFxkkGhQVHy8gJCcpLCwsFR4xNTAqNSYrLCkBCQoKDgwOGg8PGiwkHyQtKSkqKSwsLCwtKSwsLCwsKiwsLCksKSwsLCwpMikpKSwsKSkpLCwsLCwsKSwpLCwsKf/AABEIANMA7gMBIgACEQEDEQH/xAAcAAABBQEBAQAAAAAAAAAAAAAAAwQFBgcCAQj/xABEEAABAgMFBAcFBgQFBAMAAAABAAIDBBEFEiExQQZRYXEHEyKBkaGxMnLB0fAUI0JSkuEzgrLCJFNiovElc3SjQ0Rk/8QAGgEAAgMBAQAAAAAAAAAAAAAAAAMBAgQFBv/EACwRAAICAQQBAgUEAwEAAAAAAAABAgMRBBIhMVEiQRMjYXGBFDKR0UKxwTP/2gAMAwEAAhEDEQA/ANxQhCABCEIAFTtsOkWFIksYOsi6itGt4OO/gp+37T+zS8SJq1ppz0XzjMTD5yauA1LiSTnz/wCUmyeOENrgn2XiH0uzTnH2BnRt0UFdRvpxK4snpQnYcWsWkRhOLaNBA4UyKjIOyDWZk5Kv29ZzpZwe0m7vGYKzq1t4TNMqsLLR9H2Pa8OahCJDNQdNQdxT9Yz0XbTlkbq3nB1ARpuDgPDxWzLVXPcjJOO1ghCEwoCEIQAIQhAAhCEAcRYwaKuIAGpwCazNswYbbzojAN5cB9ZqudIU++HDaAQGmpO+uXhisdmp97nFpJp2hSuGlPVJlbh4GxrysmmWv0swml7YQc5zTSoLbpG8HGqqp6XpoOOOFcqAkeOaooaWv+vFE3A11FDTeMR5ZdwVd2WW24NQs7pniNIEeE2I0/jh1afAkivDBaNYG0kCeh9ZAfeGrTg9h3Obp6HRfNctEw3g6KU2etuLJR2xYRxbmPwvYcS1w1B8s1Km12Q4Z6PpRCY2NarJqAyND9l4rxB1B4g1HcnycuRIIQhSAIQhAAhCEACEIQBS+lGYuylN9T4D5lYnsU4CaeT+EO8jjngFq3TDMXYYH+kepPwCyvo6gMiTERr9WV50cCfge5Y5/wCTNda/ai8Q7UbFhOewezhQkeZaTgoCbjfaIbmHMg/hcG8KOqa99FZRLQ2Q3tYKY4neUxlwBUUp3ZrJlI2uLfbKbs7NOhxW6PhuoRvA/ao8F9L2dMiLCY8ZOa0+IXzJaL+rtA0wOBp4U9Fv2wU1elrp/A4ge6cR8Vsqfq+6MFq4+xZkIQtZmBCEIAEIQgAQhCAKX0nyZfKtI0cB3Z/BZBOStCDqQfE/IrcttP4AqWht8A1rmQaUpl34LK7SkMaUyNR3/uPNYbniZsqWYFVmoVQ1+mR4cPI+CXjwqta8ZjA88fWnmnr5cCoOTvI7/j4ptAdQmG7I4V4/hPiAqbgwRbW0OH1liOGRS782OGRwPP69UlNsLXciPD/nBOobQW0/NiOf16K7fuVwab0P2xjElicP4rPIPA8j4rT1g2wk4YU9Adl2rp914oR4reAn0yyseBNiwz1CEJ4sEIQgAQhCABCEIAzfphky6ExwGAwP13rErHnjKTLYmNA6jhvYcHDn8QvpjbKQ62TiClaNrTUgEE040C+dLUkm3zdNa15147q/ErLLibT6ZojzFNexpEIB7OsY+/DcKtH4TXEOqKHhQ+Cjwy4S8nSm5oHAfHNMdgLOimVrDvOY4vDgCKw4rXGoLSfZcy4ajWtVKzmzsV47ZDG6kkE9zW4eJCySg09qNyti45Zn8R3X2jWmBc0cmt1PcPNbH0cWyHx4sMHAU8TQj64rLbQiQpd5uUO92F49+uOmSlOju3RLTQcXVbEiAOND2WjEE7sx3VTo5ck/Bkn015PoRC5Y8EVBqOC6W8yAhCEACEIQAIQvCgCobQWiIsQszazwJyJ444Kpz0MOOGfqrttBZENjTEaLpcaOxNMcqNJwxpkqnGYACuZcmpcnUq2yhwUi1wQTTLUelNxzUcYl4CuY147j5Ky2nLB554U+SrE5KPhOqBeGo3j4FEHngVOLixWdZeaHb8Hc9/x8UzgVpd/E3EdycykcUIr2XYcWu0ruKSituvad+Hfl8ipXgr9SXsqLSLDeNSD3ggn4+K+hJd95oO8Ar50knUIG5wI5FfQFhxr8vDdvY30T6H6mhVy4Q/QhC1mcEIQgAQhCABCF4UAQG1m0LZaCWinWPa4NB5UJprSoWAzDaRgRlex5ZfLwWn9Is2HzLmgYw4bG3tBfq4kHlTyWYGH2olNQWj3j8h6rLNOU9qHwajFtlz6J3vZDis/C54eMMnOGIHCgHerRbsrehuJeG3QSXOIoAMycKAKiWDtY+Tg3BLXjvvgA88Co63dp5qeFyK4MhVr1UOtDTK+44u9OC1R01kvThmZ3wjymRbobYr3vqS2pukgYgalvGhXMlEunAUG/j3ck/htDWYjPQbtyRjwAQxoq285raDiccfrNNlpnTLdjhIpHURtjtb5Zomw9vWg6HeaWOgNwa2Neq/hDc0FzRxNRwK02zp0xWXi0sORaS0kHm05fVAqRYTg2C1rcA3ADlgrHZU8GGhyJ8DvSN7k8saopLCJ9CAhWAEIQgAQhCAIzaID7O80rSh5GoxWbWhMblrMRwAN6lNa0p31VYtG3bNgE3upLtzGBx8hTzSZ6d2vgdXqFUsMp9jWFEjdu7QaE4CvDf3JWc2Fe8n7xjeNHHy1TmL0my7SQyFFIGWDGjgKXsAoJ3SyQ435Uhu9sS8QORaAfEKXoXBZkmQ9cpvEWgi9GAxP2g1/0wqA86vxVTtWSMMvhu9ph01G8cCMe4q9ynSTJxPae6HwfDcPNpcEx2ufKzMIRGzMIOaDdN9pDq5tcB2vLBKlDwTGfkp0CP7LvH68Vvux0W9KM4Fw8/wB183SsR4rgbu/QL6C6NJi/Z7Hf6nDvFKohBxmTKSlEtaEIWoQCEIQAIQhAAuXLpeOQBiu180XzUUHR7hrjTs/BVrqe1yy+auG38qGzN4ZOGPOpxVYC6em01cUprs5mp1FjzB9CU0OwUyl4VSn8dtWkJKEAAtxhzhHDm3ngaBN5qNR8N2jYjCfHFLPjAVAzOZTSZZeYQM9OYxSb+YOI6jiabNXs8XcFLQ3KtbP2o2PDZEBzaKjUOGDh4qyQ8RgvPI7xYbJnbwuk4jLiP2UkqlAiFpBBoe9WWTmhEbXXUbimJlWOEIQrEAmk/Mua0hl0v0vVuj3qYpxEiXRVRExGvElQBjls7UTExFiNiv7THuaQMG4Ejst0GCinPrmnO0jLtpTQyrELv1AO/uTK8u1pXmpM4+pXzGjmIaVKjmwTFqXE0rgE+j4gptIOwLdQfJTbzOMZdckVemDkuzwWc36JXbJBg0r3lOF6Cp+DX4RX40/J3CbSlMFedhdtmSTTBit+7c69ebm1xABq3UYDLzVGCVBwUWVRmsNE12yg8o+h7OtKHMQw+E8PadRv3EZg8CnSwXZLaeLJzUMMNWRXsY9hycCQKjc4VzW7w33gCMiAVybYbJOJ1qp747jtCEJYwEIQgASM1FusceCWURbM2PZ3HHcoYGe7dNqGu4uHofmqjVW3a+MHQTvD2/HLgqfEdRdjSvNSORql8xiNon7p3L4hEGTe4dlpdQDIHBc2ifu3ch6hKwp58MG6aVFMhWneOA8ExuW57e8Lv8ikltWfL/4NHQHV9l36TmmsdpERgyxPDTVPXz8Q5vd/xkmkdxMRhOJqce5Jm5uPqx7dfcfBLPH1/wBEtY5iiIyCxzmtjRoWRIIdeaHUp+YEV5LZ5+xjCJdDxZnTVv7LNNiZDrbRlSch1kSnuNFP91PBbbRc++KUmkb6G3BZKi11U7kpgw3V01G8Ja1rMu9tgw1G79kyhwTTtft4LL0x5aIUQOFRku1CWTHuvu6O9QFLx4l0JieSBlPRq8go4uBB3gVSszFz4FM+sx+stQq5JMg2vfW0YjtHMYacmhv9ijnaKU21YBPN/wC3/fEUXVdjQvNf5OXrFiz8HpTGLLkOvNz3J6SuKrVZBTWGZYSceUJQZoHA9k8U6omU5doMKuOApmuxLRYAF8YajUfusrv+HLZJ5+v9mhUfEjvhx9P6HYXYXANRUarsLV2Zhay4VZyV4x2eRB+C32xI16EBqDT4/FYTYcO9OQKfhL3/AKW4edFs1hzVHluhIH82J/ZcbVP5z/B19MvlIsCF4vUkeCEJrN2iyEQHmhNaYE5ckdEpZ6O5uPcaTXFUm3J7GlVJWvtCx7awyDhlr3gqvyci6aitFMA+ndXXkPQKFzyQ+CLt6XcZQvOV9gHnryBVQjuwC0bpW/w8nBZD1ikniGsIJI3VcOSymNajSMRQ+S6OnujGO2XBg1FUpSyh1aA+7PIHwIXEWJUefcm8a12UpQnfhoo/7cR7JqNAQbw+aZLU1xlnIqOnm48r3JIOSdaxWjcCT34KPNqHQAKX2Xsx8y/AXWBw6yLrj+Ful4+ValIs1db4zwPr0088Lk0voxlA6ac4ZQYV2u90QilOFIbvFaXFihoJcaAarN9lWNkC8wiXmJQExDXBhdSl2lMXFPLZnnzTmEm7cJLQ1zgA44Xs8TSo4VO9c+3URk3JHRr004pRZaZu0w9tG5an4cFHkqsWJOxXzcRhdVkJl0gU7T30cK4VBa0GvdvVzs6TvmpyHmdyonuIa28CtlyZrfOWnHil52NiBuTuK+6PRQ01FTOio1jxc+ZTJz11FiVKj7Un2wITnvIAaNd+g8VQkzba6NfnzT8LKebz/cmFUlMTXXTEWIdT8vku6rtaJbazk6t5sB5XNaL0pGMC6jGirnkADfUgU8aBabJqEXIRXDc1Esmw9ida50y8YA3YY/1Uxd3VoOJO5Sm0VnC6TRWOybNECAyEKdloBO92bj3uJK4tSTvQ3civOuTb3M7iWFhGYSwwpuLh5pwxIQm0dEG55SzMl3qHmuLOLcsWMnNj5e9NOd+SGGj3nur5BtVpMnEDHNpoa86KlbOwuqh0/E83nb6ZNHgArXKPXFulusbOvVHbBIuzHVFRqulG2NM3m3TplyUkoRYQnY9yG5w0aTlXIblnVoz7ojg57jU9kjgaUy4gLSyFl3SnHhy/Vwpdt2PFJcS2tQzIANyBc4/7SlWxclwPpsjDtFZhbQOhx4kNsKJHcHEBornU6NBJwO4KwWfHtt7SIEsyACSS97Wh2P8A3T6NWiWNYMKWY24wNcGipqSS6naJJzJNanM1UnRXjFpYFzlueT5+2yk54Rrk3MdY5rA6gcS1t/QABoB7IOA3KvQrMGFSTXuV56RolZp/5nPqeDGC4wf1O7wqvDC6dNEGk2cy2+SbSGkSzWUGGvFIRLMYDl5lSUUeSRmHLS6a/CM6tn5IyPJUNWivD5K/WBGuwIIFB9y6JQZVLgCeJo5U4KQk7Sc3PtAQ3QwMqNca9+K5+p0jmvR/B0dLq41v5n8l8s6X62M1l4NvG40uyrQvpQamnkrtJ7KQmAXi554mgPcMR4rEG2rEZFhRg41guhuDam665TPiQKV4rfrGtVk1AZGhmrXtBG8HItPEEEHksf6d1PEuzW9T8X9nQ1kNmIMAm40AHQADxOZ71KhoAwwXSQmo10c1bGBY2no/koWbjp1NRaBRb3VKq2SjnHTEqldIDy5z4DqC4WnmboJ7qOotNsKQJPWHIVAHHIlZp0lYT8Tkz+gLTpa1KT3eDPqJuKWPJQpYADiCQef/AAQnFUk3N3vfAJQFdOniCRgt5k2eqZ2Csvr5kxiOxC9njEOXgKn9KgHkvc2Ez23kAY0z3nRa3s7ZLZWAyGzGmLnD8TzmfrQBYdbdl7F+TXpKsepkkGryKyrSF1eQ4rnG0yKZZdjx27np3ZUg6PGhwm5vc1orljqeC82khXLQmG7yx3i1p+JVn6L7O62dv6QmF38zuw31ce5dimeKM+Dl2wzfg9lYD2xC17SCCQRuI3qwSkRSW2tn0pGayujyPIu7sK8lByEUHQjvXJkdNFnsqYuvG44eP7qyKmwHK1SUe+wHXXmFMWDFokQNBJNABUnQAZkrI9koZtW2Ik28EwoRD2g5YdmC3wBfzbxVr6Vbd+zSDmA0fHPVjfdOMQ/pw/nS3RlYX2WQYSKPi/eu39r2B3Np3kqxBbV4vV4VIHz5b0718xFifme4jlU08kxhpSbFHu953qUiF3ILCOLN5Z64pCKlXOSMVWKLsTBSjCkl2wquC7FxktS6L5u5Lw6fw4jnQnjSHMsyPARId3+Zo/OssaVf+iSbDnzMs7J7WRmjcQQ1xG416s14LFq48JmrSS5aNYTC0cwlbOiRCz71oa4OIqHVa8DJ4ypXcRga811OQbzTTPRYDoFZnZjGiTk4BiPDRmdd3FeR4VCmkxPmAWuaaOvADv38EvssXiWgCGwNGQWK9JUb/qMYburH/rb81p+zG2EOdDwOy9hN5ta4fmadQsT282iEzOxosL2CQGkjEhrWtrwBpXvWqixQeWZ7q3NYRXJiYLXupqUj1r3kAVJJoAMyToAM0nEiEmpzT+W2em4mLIEY8bjhTvNEqVjfTeBigl7cj4bETNy88Q4e5sSKxrj44DvKjovWyzqCIGnfCjNP9DlJwej+dfnCDffewfElSct0VR3e3FhM4C88+gHmlDCIlNt52HlHc73w1/mRXzUxKdKUdvtw4b+V5vzCl5PopgtxiRYj+ADWD4nzUjD6PZMCnVk8S99fVRwBn9rbSmZmTHMMMq1rS0OJyFK1Izy8Fp3QxGa4TD60/hNoaD/Md35jwVY2l6P4cOA+JADrzReu3iQWjPA1NabjomGxc2ZdkR2jjDGG7tZ8iU+E5bdnsKlCO7f7m8T87BuOa9zSCCCK1JBwWfwcHkUGB0+ahItrPcacSO/6oe9SVlRnUofrgqT4LosMBysNhRMHN5H4fJVuCVOWG43jT8vxCouyWVvbTY2an5+AXXDKsLQQHUc1pIMQuBzJpQUrpxWgtFAvUJhALiIcDyK7XEX2TyKAPnefH3r/AHnepTaqXn3feP8AePqmtV3V0cOXYOKTcV0VzVSUE3NXrERSvGFQN7QuCrF0eTfVWpLnR/WQz/M0kf7mhVsOT+wo/Vzcs/8ALMQT3F4B8ikahZrZfTvFiPotC8C9XJOuVi3pZ8Ml7W3mnHD8PNVKeilxvPo0NxxIA881qiqu0uxxmnXmOaCc7wOGVKUz1VXx0SsPsxpkYwgXwI7mxbzgWhtOw4EdkgnHEgg6EckhHkmwwABjU1JxOGHctXsPorZBiNiRogiUNbgbRpOlSTiO7RZnbbgY0S77LXPI5XifiFq0kOW2J1k+Eoj3YCwmRY8SM9oIhEBgOV84k01IAH6uS0YNVW6OqCVI1Ly44HM0HfgFbRCP00/FY5PLHJYWBMtH0PkinHxSghH6aPmuupP0AoJEqFe46hKfZkfZwN6AOWKizGznUTEVjPYdde0aXH3gWdzmGnMK+hnEqPhRmNtWBDiCrY0CKxtcAIjHNeMQcSReGWo3q0XhkMrktY7txOXOmleI3qwyFjPw7DvAq+wpRjfZaByCWVmskLgrMvYESmNG8z8lLWZZhhVJIJOGGVFIIQkTkEIQpIBcRvZPI+i7Scf2Xcj6IA+c54/eP953qmpS8677x3M+qbkrvI4D7CqFzVeFynIYOYhXjSuXIBVR+OBYFdGNdo78rmu/S4FcBczAq0jfQeJCpb+x/YpX/wCi+59PNNRVdJOA2jWjcAPJKLinbBCEIAZ2vM9VLxX/AJYb3eDTRfP1qQi1t38RoXc3ZDuHqt32pdSUi11AHiQsWlZf7ROsbneeXHkPorVW9tUpGW1brIovuytldTLMBzIqeZUs5oSjWUC5cFhNYkQKnnvKKD6K7IXiMEibgAlKhcarwjFQB09tR6c1GbQShfCEVgJiwHNjwwMy+H2iz+Zt5veFKXV6HUNaoAtErMNiMa9pq1zWuad7XAEHwKVUNsvEAguhj/4YjmDgzB8MDgGRGDuUymlQQhCABCEIAElNHsO913olVxFhBzS05EEHkcCgD5tnf4jveKbkq77R9GEWHFPUR2lpxAig3sa4Fza150Cr0fYieZpAdye74hdNayv3OW9JPPBDkrklPomzU6M4TO6IPilY2yU+yE2IZbsONARFhHHHStdCrfqqvJK01i9iJKAnYsGcP/1n/rh/NKw9lp52Use+JCH9yj9TV5L/AAJ+Bowqb2MsUzk/BhgVYxzYsQ6BjCCAfedQd6d2L0Zz0waO6qC0UqXPvuFdzWVqe8LXNk9kYNnQbkOrnOoYkR3tPdx3AaDSuuaTdqVKO2JarTOM90idCEIWE3AhCEAV3buNdk38SB9d9Fmew8G9OvdmGNuDmM/MuV+6SpkMlmk5AueRvuNJp40VR2CoPw0qwEuAoSRUkneSapspYrUfPIpLNjl4Lu44JFw4+nxRCjhzajihzgsw44pxPl8l6Fw56Lygk9cV4dEFFcEAKNXYKRYUqEAK2HMXZ6LD/wAyXhRQOLHxIbj4GF4KzqkNidXakma/xIU3CPGghxR5tPirumLoqCEIUgCEIQAIQhAFft4HrB7o9SoZ4Vg2hg1DTzHxHxUEYQGqW+ywxmYGCmI8P/AQgfz1/rKZRRUKWjQr0kw/lPxc34oRJDMhABKQ2YoursYKCCY2fPacOHof3U6oGw/4h90+oU8rx6KghCFYAQhCAM56ZJwsgQgM3OAocsw41GopDp3pnsu8vguiEAPcCOzlXvOCbdM0esxLw9zHvPeQ0ejk72VdSA1TJ8IquyfgtusA3BcucueswXJclDDqq9ASYKVYVAHRSRcvYkYJJpUAOIaWam7ClOsUgMLZN2Ys+J+WcazujQ4jD5gK/BZZtzPmEJM//tgu/QSf7lqYTF0VPUIQpAEIQgAQhCAI63R91/MPiq44IQqMlHB0U5BH+Dd/N6hCFESWQgXVF4hQBKWD/FPulWFCFePRUEIQrACEIQBivS2f+ps/8eH/AFxFK7MfwQhCJdAiZcugvEJRY6co+2o7mw2UJFXUNDSooUIVWSiKgzj2igPkE4h2jE/N5D5IQoRdjmHOvOvkFLSpwqhCsUZTulU0ZKkf5rj3/drZwvUJ3sha9wQhC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AutoShape 7" descr="data:image/jpeg;base64,/9j/4AAQSkZJRgABAQAAAQABAAD/2wCEAAkGBhMQEBUUExQUFRUWFRQXGBUXFRQYFBUUFxgVFxcWFBcXHSYeFxkkGhQVHy8gJCcpLCwsFR4xNTAqNSYrLCkBCQoKDgwOGg8PGiwkHyQtKSkqKSwsLCwtKSwsLCwsKiwsLCksKSwsLCwpMikpKSwsKSkpLCwsLCwsKSwpLCwsKf/AABEIANMA7gMBIgACEQEDEQH/xAAcAAABBQEBAQAAAAAAAAAAAAAAAwQFBgcCAQj/xABEEAABAgMFBAcFBgQFBAMAAAABAAIDBBEFEiExQQZRYXEHEyKBkaGxMnLB0fAUI0JSkuEzgrLCJFNiovElc3SjQ0Rk/8QAGgEAAgMBAQAAAAAAAAAAAAAAAAMBAgQFBv/EACwRAAICAQQBAgUEAwEAAAAAAAABAgMRBBIhMVEiQRMjYXGBFDKR0UKxwTP/2gAMAwEAAhEDEQA/ANxQhCABCEIAFTtsOkWFIksYOsi6itGt4OO/gp+37T+zS8SJq1ppz0XzjMTD5yauA1LiSTnz/wCUmyeOENrgn2XiH0uzTnH2BnRt0UFdRvpxK4snpQnYcWsWkRhOLaNBA4UyKjIOyDWZk5Kv29ZzpZwe0m7vGYKzq1t4TNMqsLLR9H2Pa8OahCJDNQdNQdxT9Yz0XbTlkbq3nB1ARpuDgPDxWzLVXPcjJOO1ghCEwoCEIQAIQhAAhCEAcRYwaKuIAGpwCazNswYbbzojAN5cB9ZqudIU++HDaAQGmpO+uXhisdmp97nFpJp2hSuGlPVJlbh4GxrysmmWv0swml7YQc5zTSoLbpG8HGqqp6XpoOOOFcqAkeOaooaWv+vFE3A11FDTeMR5ZdwVd2WW24NQs7pniNIEeE2I0/jh1afAkivDBaNYG0kCeh9ZAfeGrTg9h3Obp6HRfNctEw3g6KU2etuLJR2xYRxbmPwvYcS1w1B8s1Km12Q4Z6PpRCY2NarJqAyND9l4rxB1B4g1HcnycuRIIQhSAIQhAAhCEACEIQBS+lGYuylN9T4D5lYnsU4CaeT+EO8jjngFq3TDMXYYH+kepPwCyvo6gMiTERr9WV50cCfge5Y5/wCTNda/ai8Q7UbFhOewezhQkeZaTgoCbjfaIbmHMg/hcG8KOqa99FZRLQ2Q3tYKY4neUxlwBUUp3ZrJlI2uLfbKbs7NOhxW6PhuoRvA/ao8F9L2dMiLCY8ZOa0+IXzJaL+rtA0wOBp4U9Fv2wU1elrp/A4ge6cR8Vsqfq+6MFq4+xZkIQtZmBCEIAEIQgAQhCAKX0nyZfKtI0cB3Z/BZBOStCDqQfE/IrcttP4AqWht8A1rmQaUpl34LK7SkMaUyNR3/uPNYbniZsqWYFVmoVQ1+mR4cPI+CXjwqta8ZjA88fWnmnr5cCoOTvI7/j4ptAdQmG7I4V4/hPiAqbgwRbW0OH1liOGRS782OGRwPP69UlNsLXciPD/nBOobQW0/NiOf16K7fuVwab0P2xjElicP4rPIPA8j4rT1g2wk4YU9Adl2rp914oR4reAn0yyseBNiwz1CEJ4sEIQgAQhCABCEIAzfphky6ExwGAwP13rErHnjKTLYmNA6jhvYcHDn8QvpjbKQ62TiClaNrTUgEE040C+dLUkm3zdNa15147q/ErLLibT6ZojzFNexpEIB7OsY+/DcKtH4TXEOqKHhQ+Cjwy4S8nSm5oHAfHNMdgLOimVrDvOY4vDgCKw4rXGoLSfZcy4ajWtVKzmzsV47ZDG6kkE9zW4eJCySg09qNyti45Zn8R3X2jWmBc0cmt1PcPNbH0cWyHx4sMHAU8TQj64rLbQiQpd5uUO92F49+uOmSlOju3RLTQcXVbEiAOND2WjEE7sx3VTo5ck/Bkn015PoRC5Y8EVBqOC6W8yAhCEACEIQAIQvCgCobQWiIsQszazwJyJ444Kpz0MOOGfqrttBZENjTEaLpcaOxNMcqNJwxpkqnGYACuZcmpcnUq2yhwUi1wQTTLUelNxzUcYl4CuY147j5Ky2nLB554U+SrE5KPhOqBeGo3j4FEHngVOLixWdZeaHb8Hc9/x8UzgVpd/E3EdycykcUIr2XYcWu0ruKSituvad+Hfl8ipXgr9SXsqLSLDeNSD3ggn4+K+hJd95oO8Ar50knUIG5wI5FfQFhxr8vDdvY30T6H6mhVy4Q/QhC1mcEIQgAQhCABCF4UAQG1m0LZaCWinWPa4NB5UJprSoWAzDaRgRlex5ZfLwWn9Is2HzLmgYw4bG3tBfq4kHlTyWYGH2olNQWj3j8h6rLNOU9qHwajFtlz6J3vZDis/C54eMMnOGIHCgHerRbsrehuJeG3QSXOIoAMycKAKiWDtY+Tg3BLXjvvgA88Co63dp5qeFyK4MhVr1UOtDTK+44u9OC1R01kvThmZ3wjymRbobYr3vqS2pukgYgalvGhXMlEunAUG/j3ck/htDWYjPQbtyRjwAQxoq285raDiccfrNNlpnTLdjhIpHURtjtb5Zomw9vWg6HeaWOgNwa2Neq/hDc0FzRxNRwK02zp0xWXi0sORaS0kHm05fVAqRYTg2C1rcA3ADlgrHZU8GGhyJ8DvSN7k8saopLCJ9CAhWAEIQgAQhCAIzaID7O80rSh5GoxWbWhMblrMRwAN6lNa0p31VYtG3bNgE3upLtzGBx8hTzSZ6d2vgdXqFUsMp9jWFEjdu7QaE4CvDf3JWc2Fe8n7xjeNHHy1TmL0my7SQyFFIGWDGjgKXsAoJ3SyQ435Uhu9sS8QORaAfEKXoXBZkmQ9cpvEWgi9GAxP2g1/0wqA86vxVTtWSMMvhu9ph01G8cCMe4q9ynSTJxPae6HwfDcPNpcEx2ufKzMIRGzMIOaDdN9pDq5tcB2vLBKlDwTGfkp0CP7LvH68Vvux0W9KM4Fw8/wB183SsR4rgbu/QL6C6NJi/Z7Hf6nDvFKohBxmTKSlEtaEIWoQCEIQAIQhAAuXLpeOQBiu180XzUUHR7hrjTs/BVrqe1yy+auG38qGzN4ZOGPOpxVYC6em01cUprs5mp1FjzB9CU0OwUyl4VSn8dtWkJKEAAtxhzhHDm3ngaBN5qNR8N2jYjCfHFLPjAVAzOZTSZZeYQM9OYxSb+YOI6jiabNXs8XcFLQ3KtbP2o2PDZEBzaKjUOGDh4qyQ8RgvPI7xYbJnbwuk4jLiP2UkqlAiFpBBoe9WWTmhEbXXUbimJlWOEIQrEAmk/Mua0hl0v0vVuj3qYpxEiXRVRExGvElQBjls7UTExFiNiv7THuaQMG4Ejst0GCinPrmnO0jLtpTQyrELv1AO/uTK8u1pXmpM4+pXzGjmIaVKjmwTFqXE0rgE+j4gptIOwLdQfJTbzOMZdckVemDkuzwWc36JXbJBg0r3lOF6Cp+DX4RX40/J3CbSlMFedhdtmSTTBit+7c69ebm1xABq3UYDLzVGCVBwUWVRmsNE12yg8o+h7OtKHMQw+E8PadRv3EZg8CnSwXZLaeLJzUMMNWRXsY9hycCQKjc4VzW7w33gCMiAVybYbJOJ1qp747jtCEJYwEIQgASM1FusceCWURbM2PZ3HHcoYGe7dNqGu4uHofmqjVW3a+MHQTvD2/HLgqfEdRdjSvNSORql8xiNon7p3L4hEGTe4dlpdQDIHBc2ifu3ch6hKwp58MG6aVFMhWneOA8ExuW57e8Lv8ikltWfL/4NHQHV9l36TmmsdpERgyxPDTVPXz8Q5vd/xkmkdxMRhOJqce5Jm5uPqx7dfcfBLPH1/wBEtY5iiIyCxzmtjRoWRIIdeaHUp+YEV5LZ5+xjCJdDxZnTVv7LNNiZDrbRlSch1kSnuNFP91PBbbRc++KUmkb6G3BZKi11U7kpgw3V01G8Ja1rMu9tgw1G79kyhwTTtft4LL0x5aIUQOFRku1CWTHuvu6O9QFLx4l0JieSBlPRq8go4uBB3gVSszFz4FM+sx+stQq5JMg2vfW0YjtHMYacmhv9ijnaKU21YBPN/wC3/fEUXVdjQvNf5OXrFiz8HpTGLLkOvNz3J6SuKrVZBTWGZYSceUJQZoHA9k8U6omU5doMKuOApmuxLRYAF8YajUfusrv+HLZJ5+v9mhUfEjvhx9P6HYXYXANRUarsLV2Zhay4VZyV4x2eRB+C32xI16EBqDT4/FYTYcO9OQKfhL3/AKW4edFs1hzVHluhIH82J/ZcbVP5z/B19MvlIsCF4vUkeCEJrN2iyEQHmhNaYE5ckdEpZ6O5uPcaTXFUm3J7GlVJWvtCx7awyDhlr3gqvyci6aitFMA+ndXXkPQKFzyQ+CLt6XcZQvOV9gHnryBVQjuwC0bpW/w8nBZD1ikniGsIJI3VcOSymNajSMRQ+S6OnujGO2XBg1FUpSyh1aA+7PIHwIXEWJUefcm8a12UpQnfhoo/7cR7JqNAQbw+aZLU1xlnIqOnm48r3JIOSdaxWjcCT34KPNqHQAKX2Xsx8y/AXWBw6yLrj+Ful4+ValIs1db4zwPr0088Lk0voxlA6ac4ZQYV2u90QilOFIbvFaXFihoJcaAarN9lWNkC8wiXmJQExDXBhdSl2lMXFPLZnnzTmEm7cJLQ1zgA44Xs8TSo4VO9c+3URk3JHRr004pRZaZu0w9tG5an4cFHkqsWJOxXzcRhdVkJl0gU7T30cK4VBa0GvdvVzs6TvmpyHmdyonuIa28CtlyZrfOWnHil52NiBuTuK+6PRQ01FTOio1jxc+ZTJz11FiVKj7Un2wITnvIAaNd+g8VQkzba6NfnzT8LKebz/cmFUlMTXXTEWIdT8vku6rtaJbazk6t5sB5XNaL0pGMC6jGirnkADfUgU8aBabJqEXIRXDc1Esmw9ida50y8YA3YY/1Uxd3VoOJO5Sm0VnC6TRWOybNECAyEKdloBO92bj3uJK4tSTvQ3civOuTb3M7iWFhGYSwwpuLh5pwxIQm0dEG55SzMl3qHmuLOLcsWMnNj5e9NOd+SGGj3nur5BtVpMnEDHNpoa86KlbOwuqh0/E83nb6ZNHgArXKPXFulusbOvVHbBIuzHVFRqulG2NM3m3TplyUkoRYQnY9yG5w0aTlXIblnVoz7ojg57jU9kjgaUy4gLSyFl3SnHhy/Vwpdt2PFJcS2tQzIANyBc4/7SlWxclwPpsjDtFZhbQOhx4kNsKJHcHEBornU6NBJwO4KwWfHtt7SIEsyACSS97Wh2P8A3T6NWiWNYMKWY24wNcGipqSS6naJJzJNanM1UnRXjFpYFzlueT5+2yk54Rrk3MdY5rA6gcS1t/QABoB7IOA3KvQrMGFSTXuV56RolZp/5nPqeDGC4wf1O7wqvDC6dNEGk2cy2+SbSGkSzWUGGvFIRLMYDl5lSUUeSRmHLS6a/CM6tn5IyPJUNWivD5K/WBGuwIIFB9y6JQZVLgCeJo5U4KQk7Sc3PtAQ3QwMqNca9+K5+p0jmvR/B0dLq41v5n8l8s6X62M1l4NvG40uyrQvpQamnkrtJ7KQmAXi554mgPcMR4rEG2rEZFhRg41guhuDam665TPiQKV4rfrGtVk1AZGhmrXtBG8HItPEEEHksf6d1PEuzW9T8X9nQ1kNmIMAm40AHQADxOZ71KhoAwwXSQmo10c1bGBY2no/koWbjp1NRaBRb3VKq2SjnHTEqldIDy5z4DqC4WnmboJ7qOotNsKQJPWHIVAHHIlZp0lYT8Tkz+gLTpa1KT3eDPqJuKWPJQpYADiCQef/AAQnFUk3N3vfAJQFdOniCRgt5k2eqZ2Csvr5kxiOxC9njEOXgKn9KgHkvc2Ez23kAY0z3nRa3s7ZLZWAyGzGmLnD8TzmfrQBYdbdl7F+TXpKsepkkGryKyrSF1eQ4rnG0yKZZdjx27np3ZUg6PGhwm5vc1orljqeC82khXLQmG7yx3i1p+JVn6L7O62dv6QmF38zuw31ce5dimeKM+Dl2wzfg9lYD2xC17SCCQRuI3qwSkRSW2tn0pGayujyPIu7sK8lByEUHQjvXJkdNFnsqYuvG44eP7qyKmwHK1SUe+wHXXmFMWDFokQNBJNABUnQAZkrI9koZtW2Ik28EwoRD2g5YdmC3wBfzbxVr6Vbd+zSDmA0fHPVjfdOMQ/pw/nS3RlYX2WQYSKPi/eu39r2B3Np3kqxBbV4vV4VIHz5b0718xFifme4jlU08kxhpSbFHu953qUiF3ILCOLN5Z64pCKlXOSMVWKLsTBSjCkl2wquC7FxktS6L5u5Lw6fw4jnQnjSHMsyPARId3+Zo/OssaVf+iSbDnzMs7J7WRmjcQQ1xG416s14LFq48JmrSS5aNYTC0cwlbOiRCz71oa4OIqHVa8DJ4ypXcRga811OQbzTTPRYDoFZnZjGiTk4BiPDRmdd3FeR4VCmkxPmAWuaaOvADv38EvssXiWgCGwNGQWK9JUb/qMYburH/rb81p+zG2EOdDwOy9hN5ta4fmadQsT282iEzOxosL2CQGkjEhrWtrwBpXvWqixQeWZ7q3NYRXJiYLXupqUj1r3kAVJJoAMyToAM0nEiEmpzT+W2em4mLIEY8bjhTvNEqVjfTeBigl7cj4bETNy88Q4e5sSKxrj44DvKjovWyzqCIGnfCjNP9DlJwej+dfnCDffewfElSct0VR3e3FhM4C88+gHmlDCIlNt52HlHc73w1/mRXzUxKdKUdvtw4b+V5vzCl5PopgtxiRYj+ADWD4nzUjD6PZMCnVk8S99fVRwBn9rbSmZmTHMMMq1rS0OJyFK1Izy8Fp3QxGa4TD60/hNoaD/Md35jwVY2l6P4cOA+JADrzReu3iQWjPA1NabjomGxc2ZdkR2jjDGG7tZ8iU+E5bdnsKlCO7f7m8T87BuOa9zSCCCK1JBwWfwcHkUGB0+ahItrPcacSO/6oe9SVlRnUofrgqT4LosMBysNhRMHN5H4fJVuCVOWG43jT8vxCouyWVvbTY2an5+AXXDKsLQQHUc1pIMQuBzJpQUrpxWgtFAvUJhALiIcDyK7XEX2TyKAPnefH3r/AHnepTaqXn3feP8AePqmtV3V0cOXYOKTcV0VzVSUE3NXrERSvGFQN7QuCrF0eTfVWpLnR/WQz/M0kf7mhVsOT+wo/Vzcs/8ALMQT3F4B8ikahZrZfTvFiPotC8C9XJOuVi3pZ8Ml7W3mnHD8PNVKeilxvPo0NxxIA881qiqu0uxxmnXmOaCc7wOGVKUz1VXx0SsPsxpkYwgXwI7mxbzgWhtOw4EdkgnHEgg6EckhHkmwwABjU1JxOGHctXsPorZBiNiRogiUNbgbRpOlSTiO7RZnbbgY0S77LXPI5XifiFq0kOW2J1k+Eoj3YCwmRY8SM9oIhEBgOV84k01IAH6uS0YNVW6OqCVI1Ly44HM0HfgFbRCP00/FY5PLHJYWBMtH0PkinHxSghH6aPmuupP0AoJEqFe46hKfZkfZwN6AOWKizGznUTEVjPYdde0aXH3gWdzmGnMK+hnEqPhRmNtWBDiCrY0CKxtcAIjHNeMQcSReGWo3q0XhkMrktY7txOXOmleI3qwyFjPw7DvAq+wpRjfZaByCWVmskLgrMvYESmNG8z8lLWZZhhVJIJOGGVFIIQkTkEIQpIBcRvZPI+i7Scf2Xcj6IA+c54/eP953qmpS8677x3M+qbkrvI4D7CqFzVeFynIYOYhXjSuXIBVR+OBYFdGNdo78rmu/S4FcBczAq0jfQeJCpb+x/YpX/wCi+59PNNRVdJOA2jWjcAPJKLinbBCEIAZ2vM9VLxX/AJYb3eDTRfP1qQi1t38RoXc3ZDuHqt32pdSUi11AHiQsWlZf7ROsbneeXHkPorVW9tUpGW1brIovuytldTLMBzIqeZUs5oSjWUC5cFhNYkQKnnvKKD6K7IXiMEibgAlKhcarwjFQB09tR6c1GbQShfCEVgJiwHNjwwMy+H2iz+Zt5veFKXV6HUNaoAtErMNiMa9pq1zWuad7XAEHwKVUNsvEAguhj/4YjmDgzB8MDgGRGDuUymlQQhCABCEIAElNHsO913olVxFhBzS05EEHkcCgD5tnf4jveKbkq77R9GEWHFPUR2lpxAig3sa4Fza150Cr0fYieZpAdye74hdNayv3OW9JPPBDkrklPomzU6M4TO6IPilY2yU+yE2IZbsONARFhHHHStdCrfqqvJK01i9iJKAnYsGcP/1n/rh/NKw9lp52Use+JCH9yj9TV5L/AAJ+Bowqb2MsUzk/BhgVYxzYsQ6BjCCAfedQd6d2L0Zz0waO6qC0UqXPvuFdzWVqe8LXNk9kYNnQbkOrnOoYkR3tPdx3AaDSuuaTdqVKO2JarTOM90idCEIWE3AhCEAV3buNdk38SB9d9Fmew8G9OvdmGNuDmM/MuV+6SpkMlmk5AueRvuNJp40VR2CoPw0qwEuAoSRUkneSapspYrUfPIpLNjl4Lu44JFw4+nxRCjhzajihzgsw44pxPl8l6Fw56Lygk9cV4dEFFcEAKNXYKRYUqEAK2HMXZ6LD/wAyXhRQOLHxIbj4GF4KzqkNidXakma/xIU3CPGghxR5tPirumLoqCEIUgCEIQAIQhAFft4HrB7o9SoZ4Vg2hg1DTzHxHxUEYQGqW+ywxmYGCmI8P/AQgfz1/rKZRRUKWjQr0kw/lPxc34oRJDMhABKQ2YoursYKCCY2fPacOHof3U6oGw/4h90+oU8rx6KghCFYAQhCAM56ZJwsgQgM3OAocsw41GopDp3pnsu8vguiEAPcCOzlXvOCbdM0esxLw9zHvPeQ0ejk72VdSA1TJ8IquyfgtusA3BcucueswXJclDDqq9ASYKVYVAHRSRcvYkYJJpUAOIaWam7ClOsUgMLZN2Ys+J+WcazujQ4jD5gK/BZZtzPmEJM//tgu/QSf7lqYTF0VPUIQpAEIQgAQhCAI63R91/MPiq44IQqMlHB0U5BH+Dd/N6hCFESWQgXVF4hQBKWD/FPulWFCFePRUEIQrACEIQBivS2f+ps/8eH/AFxFK7MfwQhCJdAiZcugvEJRY6co+2o7mw2UJFXUNDSooUIVWSiKgzj2igPkE4h2jE/N5D5IQoRdjmHOvOvkFLSpwqhCsUZTulU0ZKkf5rj3/drZwvUJ3sha9wQhC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 descr="http://blog.universalmedicalinc.com/wp-content/uploads/sites/136/gallery/postimages/non-lead-apr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357430"/>
            <a:ext cx="1368425" cy="1995494"/>
          </a:xfrm>
          <a:prstGeom prst="rect">
            <a:avLst/>
          </a:prstGeom>
          <a:noFill/>
        </p:spPr>
      </p:pic>
      <p:sp>
        <p:nvSpPr>
          <p:cNvPr id="5131" name="AutoShape 11" descr="data:image/jpeg;base64,/9j/4AAQSkZJRgABAQAAAQABAAD/2wCEAAkGBxQSEhQTEhQUFhQVFBQVGRgWGBUWFxgUFBQXFhcUFBgYHSkgGBolHhQUITEhJSorLi4uFx8zODQsNygtLisBCgoKDg0OFA8PFCscFBwsLCwsLDcsLCwsLCwsLCwsLCwsLCwrLCw3NywsNywrNzc3NyssNysrNyssKyw3LCssLP/AABEIAJQBVAMBIgACEQEDEQH/xAAcAAEAAQUBAQAAAAAAAAAAAAAABwIEBQYIAwH/xABKEAABAwIBBwcIBgcGBwAAAAABAAIDBBEFBgcSITFBYSIyUXGBkaETQlKCkrHB0RQjM0NichVTk6Ky4fAIF1SDwtIWJERzs8Px/8QAFgEBAQEAAAAAAAAAAAAAAAAAAAEC/8QAFhEBAQEAAAAAAAAAAAAAAAAAABEB/9oADAMBAAIRAxEAPwCcUREBERAREQEREBERARfCbbV4PrY27ZGDrc0fFBcIsfJjlM3bUQj/ADGfNeDsp6MbamD9o35oMuiw3/FdF/ioPbb81U3KejOyqg/aM+aDLosfHjdM7m1EB6pGfNXUdXG7mvYepwPuQeyIiAiIgIiICIiAiIgIiICIiAiIgIiICIiAiIgIiICIiAiIgK1rsRjh57gCdg2k9i95ZQ0XcQAN5NgocyryjH0mVzHB4DyNW4DUNXVZBI8mU7PNY7rNvctYykzl/RCzSY1weSOTe4I6QXLB4RlAyTj7wtJy8wqZpbJrkh0ydMeZfY2Qead19h8FMVvNXnXlNjExuiRflCx6rXKxdRnQrTsLB6o+S0wN5LfyhebgqjZajOFXu+/I/KLLGVGVta/nVMvtFYhwVIYSguZcVmdzpZD1uKtnzOO1zj2lbnk5m0q6mzngQRnzpAdIj8LNvfZSRgmbCigsZGunf0yHk34MGq3XdBAkNO+Q2a1zj0NBce4LL0mRldJzaWb1mFg732XSdJRxxDRjYxjehjQ0dwXug54hzYYi77gD80kXwcvcZqMQ9CP9o1dAIg58fmrxEbImHqkZ8SFaTZv8TZ/08nquY7+Fy6ORBzNJS4lT6yKyO28iVo79iqp8tsRi2VUurc6zv4gul1ZV2EQTfawxP/MxpPeQgg2jzt4hHzzFIPxMt4tIWwYdnpJ+2pO2N9v3XD4raMVzWUEx0msfE7cY3HRv+R1x3WWh5Q5qamEF8DhO0a9Q0Xj1N/YUVvuG50aCWwc98JP61hA7xcLbKHEYphpQyMkHSxwd322LlaRjmEgggg2IdqsR0hV01Y+N2lG9zHDewlpRHWCKAsEzn10FhIWzs6JNT7fmHxUiZP50aOos2QmCQ7pObfg4fGyDeUVEUgcA5pBB1ggggjgQq0BERAREQEREBERAREQEREBERAREQFrOWeVkdCGhzmNfIDYvNmi2radV+uy2ZQf/AGjCQ+m4sd4O/mFcGRqMoHSu+seSTrGlsIO9m4jqWHxnBxNy4yA+3Y7gfmvfDYGvo6cWBaYItouOYFaOa+M/Vu1ei8kjsdtHbfsUg06qMkL+UHMcN/8AW0LYMFyuI5E1rEWvtBB3OG8K+nqIpx5Odmi47L272uGo9hWsYvk2+K74eWzo3hBs9ZgkcwL6Yhrj5l+QdX3Z83qOrqWszwlpLXAhw1EHUQeKssJxt8J1E2G1p2jqW94TilNUmMzMEmgRcElrrDzSRrI4IMZkvkZUVzvq26MYOuR1w0dIHpHgPBTHkvkRS0QDmt8pKPvHgE3/AADYzs18VlsGroZYx5DRDWgDQADdEdGiNgWQQEREBERAREQEREBERAREQazlbkTT140njQmtqkaNfrjzh48VC2VGQtVRkl7C+P8AWR3Lbfi3t7V0evhCDkhzbbl8v0tHiulMWyDoKglz6drXHzo7xm/SQ3UT1hYCXM9RE6pKgDo0oz72IIoybyoqqNwMEjg2+uN3LYew+9dH4NVPlgikkZ5N72Nc5noki9tawOT+b6ipHB7IzJINjpTpkHpa3U0Hja62pAREQEREBERAREQEREBERAREQEREBRJ/aIodKlgmA5j3t9tocP8AxqW1qedPDfpGGVDbXLGiUf5Zu793SVwRnkPUeUw+A72B0Z9RxA8LL3q2LXs09V9XUQHax4kHU4aLv4G962msagwM7dRBFx0HWFbw1jo9TTdvouP8Lj7nd6vakayspkvkY+v0n+UEcbHBpNi5xNgSGjUNhGsneNqDU8Sw+GquW/VyjsN+IWtOdJTvs+7TucNh610pX5v6OWnZDoFpjbZkrTaUE6yS7zrkkkHV1KKcrclJ6TSbUs8rT7BO0arHZ5Qayw+CCwydyxfG4XcWuGxwUu5O5cxygNmsD6Y5p6xuXOddh7oeUzlxHtI+YVzh2KvjsWOuOgqDrSN4cAWkEHYRrB6iqlz/AJN5xHwG2kWje062H5KS8IzjU8oHlOSelp0m/MdxQbqixUGUdK/ZMztOj71cfpeD9dF7bfmgvUWKnykpWc6eMetf3LC12cigj+9Lz+Ef7rINvRRnV54qccyJzuJdbwA+KxU+eV/mQsHXc/FBMKKEZM8FQdjIx2fMrxOduq/D7LfkgnRFBX97FV0t9lnyVbc7VT0t9lvyQTkihSPO7PvDD6o+BVzHnfk3sZ3H/cgmJFE0ed7pYzud81dxZ2WHaxveQgk5FHcedKM/dj2v5K5ZnKiP3f7/APJBvaLTI84UJ8w9jgfgruLLmmO3THYD8UG0IsLFlXSO++A6wR8FdNxynIuJo/aF+7agyCLHDHaf9czvsqXZQUw++Z3oMmiwc+VtIzbKD1A/ELDVucqlZzQ5x7B80G6oosr86rjqijaOJu4/ALW67LWrnuPKEDoGodwQTPiGNQQfaytaei93dw1rVcRzhN1inj0vxP1D2Rt71HeHUEtQ8NAc9x3DX28BxUh4JkDYA1DvUZ/qd8u9RWElxqonN5JHW9FvJb3BSDkzPp07Lkktu031nUbgHsIWCy1w6Knoy6JjWuD2WO08bk61fZAlxpi5wPKffXvtGxt+9pTBsiIiqConiD2uY4Xa4FpHSCLEKtEHLmFMOH4w6F+oOe+A333NmHtIYfWUgVrdqw39oPAjHURVkYt5QAEjdJHYX7W6PsFX2G4iKmnjmHnsBPB41OHeCqMdVhS5m+pwyhittfpvPWXn4ADsUT1jVKGbSs8pRNbfXE97D1X0x4PHcg2tUvYCCCAQRYg6wQdoI3qpFBGOWObIHSloAGk63QE2Y7jETzDw2dSg7GYBBIbAtcCQ9hFrEGxBG4g3XXxC5ozy04GJVVtV/JntMLCfig1touvoZbZq6tS+04u0dQXoWqj42eQbJHj1iq3Vcu+V9vzFUWXnS0LpXtadbnuDWNvqNzYADZ0ayg8ZKm55znnhdyrjp5Xc2O35iB7lKuEZnaggeWnjiHoxgvPaeSAe0rZqPNBRN+0fPKeLmtHgL+KggpuGSHnSxN8fivQYQ3zqnusuiaXNxhseymB/O+V/g5xHgsjDklQs5tHTX6fJRk95F1RzQMJg31D1U3B6b9e7vK6hZg1ONQghA4RsHwVX6Kg/Uxfs2fJBzEzAqY7Jz3legyZiOyoPeulZMDpnc6ngPXFGfeFZy5HUDttHTdkTGnvaAg53OSF+bOe8L4cj5N01+5TzUZuMOeb/AEfRP4JJmeDX28Fj581dKdcctTH1SNcP3mk+KCEX5J1I2PaexW0mT9U3zWnvU0T5s52/Y11+EsQP7zXfBYrEcmcRp2ue6OKdjQSTE+ztEaydB4BPULoIlNBUt2xHsKNEo2tkHZf3LaZMrAdTY9fFY+qxB8m02HQNSKxENc/c86t2/wAVcDEJfSVpXU5BDxtHiF7xAOAI2HWg9hiUvpIcRl9IqjyaeTRFX6SluOWej+u5euHzzT1EcDXPJefN1kDaTbgAT2b14sguW9fwKv4acMJcDY2IuNRsdouNyg+mncDaTT0htDidR6l9DQNyodKBqCuMPo3zOAAOs2AAuSTuAQecYLjZo7VvmR+Q0k4D5Lsi23I5TvyD4+9bHkdkA2ICSpALtoj2gfn6Tw2da34BFWeF4XFTs0ImBo3neeLjvV6iIizxXDY6iMxSglpIOokG43ghe9LTNjY1jBZrRYDgvVEBERAREQa7l9k+K6ilhsC+2nH/ANxuwdou31lz/m+xMxSSUcmrSJcy+qzxzm6+kDvaV1EoIz05Cvim/SFKCGF2lJo7Y5b309XmuOu+51+lArVsuanEQyeWBx+1aHN/NHe4HEh1/UUdYRlI2oboSWZONRbsDrecz5K+pa90E0czOdG8OHG20HgRcdq0OiUVnhGJR1MLJojdrxfiDvaegg3B6leLI+Erl3ORiQqKupmbzXPIbxawBjT2hoPap9zi419EoZXg2e8eSZ06T9RI6m6R7FzLXHSexnRyj2bPFUXtHHyQN9gFcy0LwC4sdYbTY2HWdy98FZytL0fDipszdYQWxiV43b/Sdt7r2UogIhURTllRE5psQCWkbnCzgR7Pgplzn5AsdG6rpGBr23dJG0anN3vaBscNpA2i+/bCVc0jRePMKtE95I5z4ptGKrAikNgJPunHj+rJ46uO5SIuUI5A4AjYQpczR5XF1qGd1yATC47bNFzEemwBI4AjcEglNERQEREBERAREQEREHN2XGBCmr5omczS02joZIA4N7LlvqrExkXsGlxD2NPRyxfwCz2UFf8ASq6pnGtrpS1m8aEdo2kcCGg9qxrHvbyiWxt03E+kWgaDLjfc/ALSqX09onOlAB5Wrhu8LLC4SORfcXG3Ur7G3eThbE0kl2q+89JVNPHotA6AgqDF7NYAqGqmWRRFbZNfUPef5KmSZWzH6z2LYclsnJauUMjbc7STzWt9JxUHjk/gUlTI1jGlzjsHxPQFOWSeSUdG0E2fMRrduHBnQOO0+CvMm8noqOPQjF3G2k885x+A4LLoCIiAiIgIiICIiAiIgKmRgcC1wBBBBBFwQdoI3hVIghbOFmd0iZ8OGvnGG9iN/wBS47vwnsO5Rd+lJ6dxiqWOu02NwQ9vBwPxXXSwuUeStJXNtUwtcQLB45MjfyvGu3DZwQQtkBl99EebHykDzd8Y1OB2abAdjuGw26ip1wjF4aqMSQSNe09B1g9Dm7WngVDWUeYx7SX0UwfvDJOQ/se3kuPWGqP2unoZi2SSeGZnmnTjf3ixc3iDY8VRIeePHxPUtgYbspwdK2wyu5w9UADr0lFlIdJzn9JsOof0VVVVZkBa24vznHbxtxWfyKyakrZ2wxN5LbF7vNYwb3H+roNozf5NPqXNFrMuHPduDdtuJNgLcT0KdqeEMaGtFg0WCtcGwtlLE2KMam7Tvcd7jxV8oCgLOlkj9Dn8pG3/AJacm1tkb9pj4DeOFxuU+qwx3CY6uB8Eou14tfe13mubxB1oOUKJ+g4xnpuPiFl6GrdDIyWM2fG5r29bTcdmpfMrMn5aSZ0Ug5cZuCNj2ea9vD/5uKsaefSHHf8ANXB1bhla2eGOZnNkY146nAH4q5Wg5msW8rRGEnlU7y3j5N/LYeq5ePVW/KAiIgIiICIiAtczg4z9EoZpAbPcPJR9OnJquOIGk71VsahDOvjn0msFOw3iprg22GZ3P9kWbwOkrg1CNujHo6WgXckHadI7Lf1uXnB5MnUHOBa06TtgbGdFmj03Ic5VSSEnUwck6Ie7YLi73WO0AC3WVZYnWOYzRuNJxIaBsaNgA4AfFVVu+Tysxd5rNQ61d3VrSxhjQP6uvXSUHqXq3ebqolb1kNm7lq9GWfSip9o3PkH4AdjfxHsuiMHkbk1LWTaEY1C2k881o6T8BvU/4BgkVHEI4hxc485zul3y3KvA8FhpIhFAzRbck7y5x2ucTtKyCgIiICIiAiIgIiICIiAiIgIiICIiAsfjGCU9WzQqYY5W7g9oNuLTtaeIWQRBH78z2GaV2smaPREryP3rnxW4YJgsFJGIqeNsbOFySelzjrceJWQRAREQEREGtZc5JMxCG2pszLmN/QTtY7pYfDb184Y5hUtLK5rmFj2Gzmn+tbTtBXWiwGVmScFey0o0ZGizJGgaTeB9Jv4T4HWggvNvla2iqRI7S8k9uhK0bQCdT7b9E69Wu17dC6Pgma9rXsIc1wDmuBuCCLgg7wuasrsg6ihcXPadC+qaO5YejS9E8Hdl1b4BlhX0OqGUll+Y7lM9l3N9Wyo6hRQjSZ7p2j66jY49LHOZ4HSWRiz5xefRyjqeD72BIJdRRX/fjSf4ep7mf7lQ7PjTbqac9ZaPmkEroogfnxb5lE89clv/AFrG1meqrdqipIWHpkc99uNho3SCSc4GVjcPpyQQaiQFsLTr5W+Rw9BtwT06hvXPxkIBJdy3XcXO1m5Ny49J13615Ynjbp5XT1UvlJXbeAGxjWjmtFzYcTvJJx8uIl19Bm23Kdw2WVVeVFQwAlznOtojXw822/XrPGw3KyjcXu8o/buHQPmvJsZJ0nHSPHYOoLOYLk7VVRAp4JHj0gLM7XmzR3oLEOWQwfCZqqQRwRue49GwDpcdjRxKknJnM8dT66T/ACoj/FIfcB2qUcLwuGmYI4I2xsG5otc9LjtceJUqNIyNzYxU+jLVaM0osQ37ph6jzzxOrhvUhoigIiICIiAiIgIiICIiAiIgIiICIiAiIgIiICIiAiIgIiICIiD49oIIIBB1EHWCOK0zHc2FBU3LWOgefOgOgPYILO4BboiCF6/MlKD9RWtI6JYiD7TXH3LDTZoMUbsfSu6pHj+KMLoFEHOcuazFhsihd+WVn+qy+MzX4udXkYxxMsdvAkro1FaOeGZpcVO36O3rlPwYVcw5lMQd9pPStHB0r/DyYU/IlEJ0WYp/3tYwDoZCfeX/AAWwUGZejZ9pLPJwuxg8G38VJiKUa5heQmH09jHSxkjzpAZTfpBkJt2LYmtAFgLAbgvq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AutoShape 13" descr="data:image/jpeg;base64,/9j/4AAQSkZJRgABAQAAAQABAAD/2wCEAAkGBxQSEhQTEhQUFhQVFBQVGRgWGBUWFxgUFBQXFhcUFBgYHSkgGBolHhQUITEhJSorLi4uFx8zODQsNygtLisBCgoKDg0OFA8PFCscFBwsLCwsLDcsLCwsLCwsLCwsLCwsLCwrLCw3NywsNywrNzc3NyssNysrNyssKyw3LCssLP/AABEIAJQBVAMBIgACEQEDEQH/xAAcAAEAAQUBAQAAAAAAAAAAAAAABwIEBQYIAwH/xABKEAABAwIBBwcIBgcGBwAAAAABAAIDBBEFBgcSITFBYSIyUXGBkaETQlKCkrHB0RQjM0NichVTk6Ky4fAIF1SDwtIWJERzs8Px/8QAFgEBAQEAAAAAAAAAAAAAAAAAAAEC/8QAFhEBAQEAAAAAAAAAAAAAAAAAABEB/9oADAMBAAIRAxEAPwCcUREBERAREQEREBERARfCbbV4PrY27ZGDrc0fFBcIsfJjlM3bUQj/ADGfNeDsp6MbamD9o35oMuiw3/FdF/ioPbb81U3KejOyqg/aM+aDLosfHjdM7m1EB6pGfNXUdXG7mvYepwPuQeyIiAiIgIiICIiAiIgIiICIiAiIgIiICIiAiIgIiICIiAiIgK1rsRjh57gCdg2k9i95ZQ0XcQAN5NgocyryjH0mVzHB4DyNW4DUNXVZBI8mU7PNY7rNvctYykzl/RCzSY1weSOTe4I6QXLB4RlAyTj7wtJy8wqZpbJrkh0ydMeZfY2Qead19h8FMVvNXnXlNjExuiRflCx6rXKxdRnQrTsLB6o+S0wN5LfyhebgqjZajOFXu+/I/KLLGVGVta/nVMvtFYhwVIYSguZcVmdzpZD1uKtnzOO1zj2lbnk5m0q6mzngQRnzpAdIj8LNvfZSRgmbCigsZGunf0yHk34MGq3XdBAkNO+Q2a1zj0NBce4LL0mRldJzaWb1mFg732XSdJRxxDRjYxjehjQ0dwXug54hzYYi77gD80kXwcvcZqMQ9CP9o1dAIg58fmrxEbImHqkZ8SFaTZv8TZ/08nquY7+Fy6ORBzNJS4lT6yKyO28iVo79iqp8tsRi2VUurc6zv4gul1ZV2EQTfawxP/MxpPeQgg2jzt4hHzzFIPxMt4tIWwYdnpJ+2pO2N9v3XD4raMVzWUEx0msfE7cY3HRv+R1x3WWh5Q5qamEF8DhO0a9Q0Xj1N/YUVvuG50aCWwc98JP61hA7xcLbKHEYphpQyMkHSxwd322LlaRjmEgggg2IdqsR0hV01Y+N2lG9zHDewlpRHWCKAsEzn10FhIWzs6JNT7fmHxUiZP50aOos2QmCQ7pObfg4fGyDeUVEUgcA5pBB1ggggjgQq0BERAREQEREBERAREQEREBERAREQFrOWeVkdCGhzmNfIDYvNmi2radV+uy2ZQf/AGjCQ+m4sd4O/mFcGRqMoHSu+seSTrGlsIO9m4jqWHxnBxNy4yA+3Y7gfmvfDYGvo6cWBaYItouOYFaOa+M/Vu1ei8kjsdtHbfsUg06qMkL+UHMcN/8AW0LYMFyuI5E1rEWvtBB3OG8K+nqIpx5Odmi47L272uGo9hWsYvk2+K74eWzo3hBs9ZgkcwL6Yhrj5l+QdX3Z83qOrqWszwlpLXAhw1EHUQeKssJxt8J1E2G1p2jqW94TilNUmMzMEmgRcElrrDzSRrI4IMZkvkZUVzvq26MYOuR1w0dIHpHgPBTHkvkRS0QDmt8pKPvHgE3/AADYzs18VlsGroZYx5DRDWgDQADdEdGiNgWQQEREBERAREQEREBERAREQazlbkTT140njQmtqkaNfrjzh48VC2VGQtVRkl7C+P8AWR3Lbfi3t7V0evhCDkhzbbl8v0tHiulMWyDoKglz6drXHzo7xm/SQ3UT1hYCXM9RE6pKgDo0oz72IIoybyoqqNwMEjg2+uN3LYew+9dH4NVPlgikkZ5N72Nc5noki9tawOT+b6ipHB7IzJINjpTpkHpa3U0Hja62pAREQEREBERAREQEREBERAREQEREBRJ/aIodKlgmA5j3t9tocP8AxqW1qedPDfpGGVDbXLGiUf5Zu793SVwRnkPUeUw+A72B0Z9RxA8LL3q2LXs09V9XUQHax4kHU4aLv4G962msagwM7dRBFx0HWFbw1jo9TTdvouP8Lj7nd6vakayspkvkY+v0n+UEcbHBpNi5xNgSGjUNhGsneNqDU8Sw+GquW/VyjsN+IWtOdJTvs+7TucNh610pX5v6OWnZDoFpjbZkrTaUE6yS7zrkkkHV1KKcrclJ6TSbUs8rT7BO0arHZ5Qayw+CCwydyxfG4XcWuGxwUu5O5cxygNmsD6Y5p6xuXOddh7oeUzlxHtI+YVzh2KvjsWOuOgqDrSN4cAWkEHYRrB6iqlz/AJN5xHwG2kWje062H5KS8IzjU8oHlOSelp0m/MdxQbqixUGUdK/ZMztOj71cfpeD9dF7bfmgvUWKnykpWc6eMetf3LC12cigj+9Lz+Ef7rINvRRnV54qccyJzuJdbwA+KxU+eV/mQsHXc/FBMKKEZM8FQdjIx2fMrxOduq/D7LfkgnRFBX97FV0t9lnyVbc7VT0t9lvyQTkihSPO7PvDD6o+BVzHnfk3sZ3H/cgmJFE0ed7pYzud81dxZ2WHaxveQgk5FHcedKM/dj2v5K5ZnKiP3f7/APJBvaLTI84UJ8w9jgfgruLLmmO3THYD8UG0IsLFlXSO++A6wR8FdNxynIuJo/aF+7agyCLHDHaf9czvsqXZQUw++Z3oMmiwc+VtIzbKD1A/ELDVucqlZzQ5x7B80G6oosr86rjqijaOJu4/ALW67LWrnuPKEDoGodwQTPiGNQQfaytaei93dw1rVcRzhN1inj0vxP1D2Rt71HeHUEtQ8NAc9x3DX28BxUh4JkDYA1DvUZ/qd8u9RWElxqonN5JHW9FvJb3BSDkzPp07Lkktu031nUbgHsIWCy1w6Knoy6JjWuD2WO08bk61fZAlxpi5wPKffXvtGxt+9pTBsiIiqConiD2uY4Xa4FpHSCLEKtEHLmFMOH4w6F+oOe+A333NmHtIYfWUgVrdqw39oPAjHURVkYt5QAEjdJHYX7W6PsFX2G4iKmnjmHnsBPB41OHeCqMdVhS5m+pwyhittfpvPWXn4ADsUT1jVKGbSs8pRNbfXE97D1X0x4PHcg2tUvYCCCAQRYg6wQdoI3qpFBGOWObIHSloAGk63QE2Y7jETzDw2dSg7GYBBIbAtcCQ9hFrEGxBG4g3XXxC5ozy04GJVVtV/JntMLCfig1touvoZbZq6tS+04u0dQXoWqj42eQbJHj1iq3Vcu+V9vzFUWXnS0LpXtadbnuDWNvqNzYADZ0ayg8ZKm55znnhdyrjp5Xc2O35iB7lKuEZnaggeWnjiHoxgvPaeSAe0rZqPNBRN+0fPKeLmtHgL+KggpuGSHnSxN8fivQYQ3zqnusuiaXNxhseymB/O+V/g5xHgsjDklQs5tHTX6fJRk95F1RzQMJg31D1U3B6b9e7vK6hZg1ONQghA4RsHwVX6Kg/Uxfs2fJBzEzAqY7Jz3legyZiOyoPeulZMDpnc6ngPXFGfeFZy5HUDttHTdkTGnvaAg53OSF+bOe8L4cj5N01+5TzUZuMOeb/AEfRP4JJmeDX28Fj581dKdcctTH1SNcP3mk+KCEX5J1I2PaexW0mT9U3zWnvU0T5s52/Y11+EsQP7zXfBYrEcmcRp2ue6OKdjQSTE+ztEaydB4BPULoIlNBUt2xHsKNEo2tkHZf3LaZMrAdTY9fFY+qxB8m02HQNSKxENc/c86t2/wAVcDEJfSVpXU5BDxtHiF7xAOAI2HWg9hiUvpIcRl9IqjyaeTRFX6SluOWej+u5euHzzT1EcDXPJefN1kDaTbgAT2b14sguW9fwKv4acMJcDY2IuNRsdouNyg+mncDaTT0htDidR6l9DQNyodKBqCuMPo3zOAAOs2AAuSTuAQecYLjZo7VvmR+Q0k4D5Lsi23I5TvyD4+9bHkdkA2ICSpALtoj2gfn6Tw2da34BFWeF4XFTs0ImBo3neeLjvV6iIizxXDY6iMxSglpIOokG43ghe9LTNjY1jBZrRYDgvVEBERAREQa7l9k+K6ilhsC+2nH/ANxuwdou31lz/m+xMxSSUcmrSJcy+qzxzm6+kDvaV1EoIz05Cvim/SFKCGF2lJo7Y5b309XmuOu+51+lArVsuanEQyeWBx+1aHN/NHe4HEh1/UUdYRlI2oboSWZONRbsDrecz5K+pa90E0czOdG8OHG20HgRcdq0OiUVnhGJR1MLJojdrxfiDvaegg3B6leLI+Erl3ORiQqKupmbzXPIbxawBjT2hoPap9zi419EoZXg2e8eSZ06T9RI6m6R7FzLXHSexnRyj2bPFUXtHHyQN9gFcy0LwC4sdYbTY2HWdy98FZytL0fDipszdYQWxiV43b/Sdt7r2UogIhURTllRE5psQCWkbnCzgR7Pgplzn5AsdG6rpGBr23dJG0anN3vaBscNpA2i+/bCVc0jRePMKtE95I5z4ptGKrAikNgJPunHj+rJ46uO5SIuUI5A4AjYQpczR5XF1qGd1yATC47bNFzEemwBI4AjcEglNERQEREBERAREQEREHN2XGBCmr5omczS02joZIA4N7LlvqrExkXsGlxD2NPRyxfwCz2UFf8ASq6pnGtrpS1m8aEdo2kcCGg9qxrHvbyiWxt03E+kWgaDLjfc/ALSqX09onOlAB5Wrhu8LLC4SORfcXG3Ur7G3eThbE0kl2q+89JVNPHotA6AgqDF7NYAqGqmWRRFbZNfUPef5KmSZWzH6z2LYclsnJauUMjbc7STzWt9JxUHjk/gUlTI1jGlzjsHxPQFOWSeSUdG0E2fMRrduHBnQOO0+CvMm8noqOPQjF3G2k885x+A4LLoCIiAiIgIiICIiAiIgKmRgcC1wBBBBBFwQdoI3hVIghbOFmd0iZ8OGvnGG9iN/wBS47vwnsO5Rd+lJ6dxiqWOu02NwQ9vBwPxXXSwuUeStJXNtUwtcQLB45MjfyvGu3DZwQQtkBl99EebHykDzd8Y1OB2abAdjuGw26ip1wjF4aqMSQSNe09B1g9Dm7WngVDWUeYx7SX0UwfvDJOQ/se3kuPWGqP2unoZi2SSeGZnmnTjf3ixc3iDY8VRIeePHxPUtgYbspwdK2wyu5w9UADr0lFlIdJzn9JsOof0VVVVZkBa24vznHbxtxWfyKyakrZ2wxN5LbF7vNYwb3H+roNozf5NPqXNFrMuHPduDdtuJNgLcT0KdqeEMaGtFg0WCtcGwtlLE2KMam7Tvcd7jxV8oCgLOlkj9Dn8pG3/AJacm1tkb9pj4DeOFxuU+qwx3CY6uB8Eou14tfe13mubxB1oOUKJ+g4xnpuPiFl6GrdDIyWM2fG5r29bTcdmpfMrMn5aSZ0Ug5cZuCNj2ea9vD/5uKsaefSHHf8ANXB1bhla2eGOZnNkY146nAH4q5Wg5msW8rRGEnlU7y3j5N/LYeq5ePVW/KAiIgIiICIiAtczg4z9EoZpAbPcPJR9OnJquOIGk71VsahDOvjn0msFOw3iprg22GZ3P9kWbwOkrg1CNujHo6WgXckHadI7Lf1uXnB5MnUHOBa06TtgbGdFmj03Ic5VSSEnUwck6Ie7YLi73WO0AC3WVZYnWOYzRuNJxIaBsaNgA4AfFVVu+Tysxd5rNQ61d3VrSxhjQP6uvXSUHqXq3ebqolb1kNm7lq9GWfSip9o3PkH4AdjfxHsuiMHkbk1LWTaEY1C2k881o6T8BvU/4BgkVHEI4hxc485zul3y3KvA8FhpIhFAzRbck7y5x2ucTtKyCgIiICIiAiIgIiICIiAiIgIiICIiAsfjGCU9WzQqYY5W7g9oNuLTtaeIWQRBH78z2GaV2smaPREryP3rnxW4YJgsFJGIqeNsbOFySelzjrceJWQRAREQEREGtZc5JMxCG2pszLmN/QTtY7pYfDb184Y5hUtLK5rmFj2Gzmn+tbTtBXWiwGVmScFey0o0ZGizJGgaTeB9Jv4T4HWggvNvla2iqRI7S8k9uhK0bQCdT7b9E69Wu17dC6Pgma9rXsIc1wDmuBuCCLgg7wuasrsg6ihcXPadC+qaO5YejS9E8Hdl1b4BlhX0OqGUll+Y7lM9l3N9Wyo6hRQjSZ7p2j66jY49LHOZ4HSWRiz5xefRyjqeD72BIJdRRX/fjSf4ep7mf7lQ7PjTbqac9ZaPmkEroogfnxb5lE89clv/AFrG1meqrdqipIWHpkc99uNho3SCSc4GVjcPpyQQaiQFsLTr5W+Rw9BtwT06hvXPxkIBJdy3XcXO1m5Ny49J13615Ynjbp5XT1UvlJXbeAGxjWjmtFzYcTvJJx8uIl19Bm23Kdw2WVVeVFQwAlznOtojXw822/XrPGw3KyjcXu8o/buHQPmvJsZJ0nHSPHYOoLOYLk7VVRAp4JHj0gLM7XmzR3oLEOWQwfCZqqQRwRue49GwDpcdjRxKknJnM8dT66T/ACoj/FIfcB2qUcLwuGmYI4I2xsG5otc9LjtceJUqNIyNzYxU+jLVaM0osQ37ph6jzzxOrhvUhoigIiICIiAiIgIiICIiAiIgIiICIiAiIgIiICIiAiIgIiICIiD49oIIIBB1EHWCOK0zHc2FBU3LWOgefOgOgPYILO4BboiCF6/MlKD9RWtI6JYiD7TXH3LDTZoMUbsfSu6pHj+KMLoFEHOcuazFhsihd+WVn+qy+MzX4udXkYxxMsdvAkro1FaOeGZpcVO36O3rlPwYVcw5lMQd9pPStHB0r/DyYU/IlEJ0WYp/3tYwDoZCfeX/AAWwUGZejZ9pLPJwuxg8G38VJiKUa5heQmH09jHSxkjzpAZTfpBkJt2LYmtAFgLAbgvq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5" name="Picture 15" descr="http://www.x-rayleadaprons.com/images/products/Atomik_Bl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643182"/>
            <a:ext cx="1600200" cy="69982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112264"/>
            <a:ext cx="8458200" cy="47457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Design Certification</a:t>
            </a: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Type Approval / No Objection Certificate</a:t>
            </a: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Approval of Layout</a:t>
            </a: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Registration of X-ray Equipment</a:t>
            </a: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Commissioning of X-ray Equipment</a:t>
            </a: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Inspection of X-ray Installations</a:t>
            </a: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Decommissioning of X-ray Installations</a:t>
            </a: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Certification of RSO</a:t>
            </a: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Certification of Service Engineers</a:t>
            </a:r>
          </a:p>
          <a:p>
            <a:r>
              <a:rPr lang="en-US" sz="2400" dirty="0" smtClean="0">
                <a:latin typeface="+mj-lt"/>
                <a:cs typeface="Times New Roman" pitchFamily="18" charset="0"/>
              </a:rPr>
              <a:t>Penalties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REGULATORY CONTROLS</a:t>
            </a:r>
          </a:p>
        </p:txBody>
      </p:sp>
      <p:pic>
        <p:nvPicPr>
          <p:cNvPr id="7" name="Picture 6" descr="C:\Users\Ac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"/>
            <a:ext cx="1295400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73015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5344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abic Typesetting" pitchFamily="66" charset="-78"/>
              </a:rPr>
              <a:t>AERB APPROVAL CERTIFICATION FOR RADIOLOGY  MACHINERY  </a:t>
            </a:r>
            <a:endParaRPr lang="en-US" sz="2800" b="1" dirty="0">
              <a:solidFill>
                <a:srgbClr val="FF0000"/>
              </a:solidFill>
              <a:cs typeface="Arabic Typesetting" pitchFamily="66" charset="-78"/>
            </a:endParaRPr>
          </a:p>
        </p:txBody>
      </p:sp>
      <p:pic>
        <p:nvPicPr>
          <p:cNvPr id="6" name="Content Placeholder 5" descr="certificate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8437708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40" t="10507" r="18287" b="5193"/>
          <a:stretch/>
        </p:blipFill>
        <p:spPr bwMode="auto">
          <a:xfrm>
            <a:off x="-3629" y="-29029"/>
            <a:ext cx="9147629" cy="688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419600" y="2133600"/>
            <a:ext cx="327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457173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95" t="10985" r="17004" b="89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276600" y="23622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503835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2743200"/>
            <a:ext cx="3505200" cy="106984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Arial Narrow" pitchFamily="34" charset="0"/>
              </a:rPr>
              <a:t>Thank you</a:t>
            </a:r>
            <a:endParaRPr lang="en-US" sz="4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703637"/>
            <a:ext cx="8229600" cy="2849563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+mj-lt"/>
                <a:cs typeface="Times New Roman" pitchFamily="18" charset="0"/>
              </a:rPr>
              <a:t>Layout:</a:t>
            </a:r>
          </a:p>
          <a:p>
            <a:pPr marL="0" indent="0">
              <a:buNone/>
            </a:pPr>
            <a:endParaRPr lang="en-US" b="1" i="1" u="sng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The room housing an x-ray unit shall have an appropriate area to   facilitate easy movement of staff, patient positioning.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Appropriate structural shielding shall be provided for walls, doors, ceiling and floor of the room housing the X-ray.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Appropriate shielding shall also be provided for the dark room to ensure that the undeveloped X-ray films are not exposed to more than </a:t>
            </a:r>
            <a:r>
              <a:rPr lang="en-US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  <a:r>
              <a:rPr lang="el-GR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μ</a:t>
            </a:r>
            <a:r>
              <a:rPr lang="en-US" b="1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Gy</a:t>
            </a:r>
            <a:r>
              <a:rPr lang="en-US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per week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82127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+mj-lt"/>
                <a:cs typeface="Times New Roman" pitchFamily="18" charset="0"/>
              </a:rPr>
              <a:t>Room Size:</a:t>
            </a:r>
          </a:p>
          <a:p>
            <a:pPr>
              <a:buNone/>
            </a:pPr>
            <a:endParaRPr lang="en-US" b="1" i="1" u="sng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The room housing an X-ray unit shall be not less than </a:t>
            </a:r>
            <a:r>
              <a:rPr lang="en-US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18 m square </a:t>
            </a:r>
            <a:r>
              <a:rPr lang="en-US" dirty="0" smtClean="0">
                <a:latin typeface="+mj-lt"/>
                <a:cs typeface="Times New Roman" pitchFamily="18" charset="0"/>
              </a:rPr>
              <a:t>for general purpose radiography and conventional fluoroscopy.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The size of room housing the gantry of the CT unit shall not be less than </a:t>
            </a:r>
            <a:r>
              <a:rPr lang="en-US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25 m square</a:t>
            </a:r>
            <a:r>
              <a:rPr lang="en-US" dirty="0" smtClean="0">
                <a:latin typeface="+mj-lt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Also, not more than one unit of any type shall be installed in the same room, and any single dimension should not be less than </a:t>
            </a:r>
            <a:r>
              <a:rPr lang="en-US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 m</a:t>
            </a:r>
            <a:r>
              <a:rPr lang="en-US" dirty="0" smtClean="0">
                <a:latin typeface="+mj-lt"/>
                <a:cs typeface="Times New Roman" pitchFamily="18" charset="0"/>
              </a:rPr>
              <a:t>.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Floor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325112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  <a:cs typeface="Arabic Typesetting" pitchFamily="66" charset="-78"/>
              </a:rPr>
              <a:t>Maximum Radiation received by the floor</a:t>
            </a:r>
          </a:p>
          <a:p>
            <a:endParaRPr lang="en-US" sz="2800" dirty="0" smtClean="0">
              <a:latin typeface="+mj-lt"/>
              <a:cs typeface="Arabic Typesetting" pitchFamily="66" charset="-78"/>
            </a:endParaRPr>
          </a:p>
          <a:p>
            <a:r>
              <a:rPr lang="en-US" sz="2800" dirty="0" smtClean="0">
                <a:latin typeface="+mj-lt"/>
                <a:cs typeface="Arabic Typesetting" pitchFamily="66" charset="-78"/>
              </a:rPr>
              <a:t>Usually located in the ground floor, so much shielding not required</a:t>
            </a:r>
          </a:p>
          <a:p>
            <a:endParaRPr lang="en-US" sz="2800" dirty="0" smtClean="0">
              <a:latin typeface="+mj-lt"/>
              <a:cs typeface="Arabic Typesetting" pitchFamily="66" charset="-78"/>
            </a:endParaRPr>
          </a:p>
          <a:p>
            <a:r>
              <a:rPr lang="en-US" sz="2800" dirty="0" smtClean="0">
                <a:latin typeface="+mj-lt"/>
                <a:cs typeface="Arabic Typesetting" pitchFamily="66" charset="-78"/>
              </a:rPr>
              <a:t>It is required if a basement unit is present</a:t>
            </a:r>
          </a:p>
          <a:p>
            <a:endParaRPr lang="en-US" sz="2800" dirty="0" smtClean="0">
              <a:latin typeface="+mj-lt"/>
              <a:cs typeface="Arabic Typesetting" pitchFamily="66" charset="-78"/>
            </a:endParaRPr>
          </a:p>
          <a:p>
            <a:r>
              <a:rPr lang="en-US" sz="2800" dirty="0" smtClean="0">
                <a:latin typeface="+mj-lt"/>
                <a:cs typeface="Arabic Typesetting" pitchFamily="66" charset="-78"/>
              </a:rPr>
              <a:t>Usually use tiles- easily cleaned</a:t>
            </a:r>
            <a:endParaRPr lang="en-US" sz="2800" dirty="0">
              <a:latin typeface="+mj-lt"/>
              <a:cs typeface="Arabic Typesetting" pitchFamily="66" charset="-78"/>
            </a:endParaRPr>
          </a:p>
        </p:txBody>
      </p:sp>
      <p:pic>
        <p:nvPicPr>
          <p:cNvPr id="30722" name="Picture 2" descr="https://encrypted-tbn3.gstatic.com/images?q=tbn:ANd9GcQa_Z4mDddC7QhuA8ozSRkAUFFUdgSB-Hw25wchOkrdKtEVRpBy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5029200"/>
            <a:ext cx="2847975" cy="1609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+mj-lt"/>
                <a:cs typeface="Times New Roman" pitchFamily="18" charset="0"/>
              </a:rPr>
              <a:t>Control Panel:</a:t>
            </a:r>
          </a:p>
          <a:p>
            <a:pPr marL="0" indent="0">
              <a:buNone/>
            </a:pPr>
            <a:endParaRPr lang="en-US" b="1" i="1" u="sng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The control panel of diagnostic X-ray equipment operating at 125 </a:t>
            </a:r>
            <a:r>
              <a:rPr lang="en-US" dirty="0" err="1" smtClean="0">
                <a:latin typeface="+mj-lt"/>
                <a:cs typeface="Times New Roman" pitchFamily="18" charset="0"/>
              </a:rPr>
              <a:t>kVp</a:t>
            </a:r>
            <a:r>
              <a:rPr lang="en-US" dirty="0" smtClean="0">
                <a:latin typeface="+mj-lt"/>
                <a:cs typeface="Times New Roman" pitchFamily="18" charset="0"/>
              </a:rPr>
              <a:t> or above shall be installed in a separate with direct viewing and oral communication facilities.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In case of X-ray equipment operating up to 125 </a:t>
            </a:r>
            <a:r>
              <a:rPr lang="en-US" dirty="0" err="1" smtClean="0">
                <a:latin typeface="+mj-lt"/>
                <a:cs typeface="Times New Roman" pitchFamily="18" charset="0"/>
              </a:rPr>
              <a:t>kVp</a:t>
            </a:r>
            <a:r>
              <a:rPr lang="en-US" dirty="0" smtClean="0">
                <a:latin typeface="+mj-lt"/>
                <a:cs typeface="Times New Roman" pitchFamily="18" charset="0"/>
              </a:rPr>
              <a:t>, the control panel can be located in the X-ray room.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The distance between control panel and X-ray unit/chest stand shall be not less than 3 m for general purpose fixed X-ray equipment.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1" descr="C:\Users\ABC\Desktop\fl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760" y="0"/>
            <a:ext cx="1920239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5488"/>
            <a:ext cx="8610600" cy="470611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latin typeface="+mj-lt"/>
                <a:cs typeface="Times New Roman" pitchFamily="18" charset="0"/>
              </a:rPr>
              <a:t>Warning Light and Placard:</a:t>
            </a:r>
          </a:p>
          <a:p>
            <a:pPr marL="0" indent="0">
              <a:buNone/>
            </a:pPr>
            <a:endParaRPr lang="en-US" b="1" i="1" u="sng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Red light shall be provided outside the X-ray room and kept “ON” when the unit is in use.</a:t>
            </a:r>
          </a:p>
          <a:p>
            <a:endParaRPr lang="en-US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An appropriate warning placard as indicated in Appendix-II shall also be posted outside the X-ray room.</a:t>
            </a: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1" descr="C:\Users\ABC\Desktop\fl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04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68" t="10985" r="31953" b="6250"/>
          <a:stretch/>
        </p:blipFill>
        <p:spPr bwMode="auto">
          <a:xfrm>
            <a:off x="-13856" y="0"/>
            <a:ext cx="9157855" cy="635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232514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6b47707b9fc2eb85757bcc554178b653f4d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5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2902</TotalTime>
  <Words>1106</Words>
  <Application>Microsoft Office PowerPoint</Application>
  <PresentationFormat>On-screen Show (4:3)</PresentationFormat>
  <Paragraphs>191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Theme5</vt:lpstr>
      <vt:lpstr>  X-ray room design and shielding  </vt:lpstr>
      <vt:lpstr>Radiology Department Infrastructure</vt:lpstr>
      <vt:lpstr>ROOM LAYOUT FOR AN X-RAY INSTALLATION</vt:lpstr>
      <vt:lpstr>Slide 4</vt:lpstr>
      <vt:lpstr>Slide 5</vt:lpstr>
      <vt:lpstr>Floor design</vt:lpstr>
      <vt:lpstr>Slide 7</vt:lpstr>
      <vt:lpstr>Slide 8</vt:lpstr>
      <vt:lpstr>Slide 9</vt:lpstr>
      <vt:lpstr>Slide 10</vt:lpstr>
      <vt:lpstr>Slide 11</vt:lpstr>
      <vt:lpstr>In presence of Dark Room</vt:lpstr>
      <vt:lpstr>Slide 13</vt:lpstr>
      <vt:lpstr>Slide 14</vt:lpstr>
      <vt:lpstr>Slide 15</vt:lpstr>
      <vt:lpstr>Slide 16</vt:lpstr>
      <vt:lpstr>Slide 17</vt:lpstr>
      <vt:lpstr>Parts of the department</vt:lpstr>
      <vt:lpstr>Radiology Room Features</vt:lpstr>
      <vt:lpstr>Radiology Work Area</vt:lpstr>
      <vt:lpstr>FLUROSCOPY ROOM</vt:lpstr>
      <vt:lpstr>Slide 22</vt:lpstr>
      <vt:lpstr>Slide 23</vt:lpstr>
      <vt:lpstr>Fluoroscopy Room</vt:lpstr>
      <vt:lpstr>Slide 25</vt:lpstr>
      <vt:lpstr>Mammography </vt:lpstr>
      <vt:lpstr> Shielding</vt:lpstr>
      <vt:lpstr>Slide 28</vt:lpstr>
      <vt:lpstr>Materials used for shielding</vt:lpstr>
      <vt:lpstr>Slide 30</vt:lpstr>
      <vt:lpstr>REGULATORY CONTROLS</vt:lpstr>
      <vt:lpstr>AERB APPROVAL CERTIFICATION FOR RADIOLOGY  MACHINERY  </vt:lpstr>
      <vt:lpstr>Slide 33</vt:lpstr>
      <vt:lpstr>Slide 34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room design and shielding</dc:title>
  <dc:creator>lenovo</dc:creator>
  <cp:lastModifiedBy>Passang</cp:lastModifiedBy>
  <cp:revision>89</cp:revision>
  <dcterms:created xsi:type="dcterms:W3CDTF">2012-10-31T04:29:57Z</dcterms:created>
  <dcterms:modified xsi:type="dcterms:W3CDTF">2020-08-17T07:12:02Z</dcterms:modified>
</cp:coreProperties>
</file>