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8" r:id="rId2"/>
    <p:sldId id="279" r:id="rId3"/>
    <p:sldId id="280" r:id="rId4"/>
    <p:sldId id="283" r:id="rId5"/>
    <p:sldId id="285" r:id="rId6"/>
    <p:sldId id="294" r:id="rId7"/>
    <p:sldId id="286" r:id="rId8"/>
    <p:sldId id="287" r:id="rId9"/>
    <p:sldId id="284" r:id="rId10"/>
    <p:sldId id="299" r:id="rId11"/>
    <p:sldId id="288" r:id="rId12"/>
    <p:sldId id="292" r:id="rId13"/>
    <p:sldId id="298" r:id="rId14"/>
    <p:sldId id="297" r:id="rId15"/>
    <p:sldId id="282" r:id="rId16"/>
    <p:sldId id="293" r:id="rId17"/>
    <p:sldId id="295" r:id="rId18"/>
    <p:sldId id="277" r:id="rId19"/>
    <p:sldId id="276" r:id="rId20"/>
    <p:sldId id="272" r:id="rId21"/>
    <p:sldId id="261" r:id="rId22"/>
    <p:sldId id="273" r:id="rId23"/>
    <p:sldId id="274" r:id="rId24"/>
    <p:sldId id="262" r:id="rId25"/>
    <p:sldId id="281"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27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65CFA-7966-46A9-9DAA-F0894A322E62}" type="datetimeFigureOut">
              <a:rPr lang="en-US" smtClean="0"/>
              <a:pPr/>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6D45A-DAC6-4A10-A7A4-766C22D493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E6D45A-DAC6-4A10-A7A4-766C22D493A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17" name="Footer Placeholder 16"/>
          <p:cNvSpPr>
            <a:spLocks noGrp="1"/>
          </p:cNvSpPr>
          <p:nvPr>
            <p:ph type="ftr" sz="quarter" idx="11"/>
          </p:nvPr>
        </p:nvSpPr>
        <p:spPr/>
        <p:txBody>
          <a:bodyPr/>
          <a:lstStyle>
            <a:extLst/>
          </a:lstStyle>
          <a:p>
            <a:endParaRPr lang="en-IN" dirty="0"/>
          </a:p>
        </p:txBody>
      </p:sp>
      <p:sp>
        <p:nvSpPr>
          <p:cNvPr id="29" name="Slide Number Placeholder 28"/>
          <p:cNvSpPr>
            <a:spLocks noGrp="1"/>
          </p:cNvSpPr>
          <p:nvPr>
            <p:ph type="sldNum" sz="quarter" idx="12"/>
          </p:nvPr>
        </p:nvSpPr>
        <p:spPr/>
        <p:txBody>
          <a:bodyPr/>
          <a:lstStyle>
            <a:extLst/>
          </a:lstStyle>
          <a:p>
            <a:fld id="{38B422C7-2399-403B-B5C2-FDF84B8DCCD2}" type="slidenum">
              <a:rPr lang="en-IN" smtClean="0"/>
              <a:pPr/>
              <a:t>‹#›</a:t>
            </a:fld>
            <a:endParaRPr lang="en-IN"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8B422C7-2399-403B-B5C2-FDF84B8DCCD2}"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8B422C7-2399-403B-B5C2-FDF84B8DCCD2}"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8B422C7-2399-403B-B5C2-FDF84B8DCCD2}"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8B422C7-2399-403B-B5C2-FDF84B8DCCD2}" type="slidenum">
              <a:rPr lang="en-IN" smtClean="0"/>
              <a:pPr/>
              <a:t>‹#›</a:t>
            </a:fld>
            <a:endParaRPr lang="en-IN"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38B422C7-2399-403B-B5C2-FDF84B8DCCD2}"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8" name="Footer Placeholder 7"/>
          <p:cNvSpPr>
            <a:spLocks noGrp="1"/>
          </p:cNvSpPr>
          <p:nvPr>
            <p:ph type="ftr" sz="quarter" idx="11"/>
          </p:nvPr>
        </p:nvSpPr>
        <p:spPr/>
        <p:txBody>
          <a:bodyPr/>
          <a:lstStyle>
            <a:extLst/>
          </a:lstStyle>
          <a:p>
            <a:endParaRPr lang="en-IN" dirty="0"/>
          </a:p>
        </p:txBody>
      </p:sp>
      <p:sp>
        <p:nvSpPr>
          <p:cNvPr id="9" name="Slide Number Placeholder 8"/>
          <p:cNvSpPr>
            <a:spLocks noGrp="1"/>
          </p:cNvSpPr>
          <p:nvPr>
            <p:ph type="sldNum" sz="quarter" idx="12"/>
          </p:nvPr>
        </p:nvSpPr>
        <p:spPr/>
        <p:txBody>
          <a:bodyPr/>
          <a:lstStyle>
            <a:extLst/>
          </a:lstStyle>
          <a:p>
            <a:fld id="{38B422C7-2399-403B-B5C2-FDF84B8DCCD2}" type="slidenum">
              <a:rPr lang="en-IN" smtClean="0"/>
              <a:pPr/>
              <a:t>‹#›</a:t>
            </a:fld>
            <a:endParaRPr lang="en-IN"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4" name="Footer Placeholder 3"/>
          <p:cNvSpPr>
            <a:spLocks noGrp="1"/>
          </p:cNvSpPr>
          <p:nvPr>
            <p:ph type="ftr" sz="quarter" idx="11"/>
          </p:nvPr>
        </p:nvSpPr>
        <p:spPr/>
        <p:txBody>
          <a:bodyPr/>
          <a:lstStyle>
            <a:extLst/>
          </a:lstStyle>
          <a:p>
            <a:endParaRPr lang="en-IN" dirty="0"/>
          </a:p>
        </p:txBody>
      </p:sp>
      <p:sp>
        <p:nvSpPr>
          <p:cNvPr id="5" name="Slide Number Placeholder 4"/>
          <p:cNvSpPr>
            <a:spLocks noGrp="1"/>
          </p:cNvSpPr>
          <p:nvPr>
            <p:ph type="sldNum" sz="quarter" idx="12"/>
          </p:nvPr>
        </p:nvSpPr>
        <p:spPr/>
        <p:txBody>
          <a:bodyPr/>
          <a:lstStyle>
            <a:extLst/>
          </a:lstStyle>
          <a:p>
            <a:fld id="{38B422C7-2399-403B-B5C2-FDF84B8DCCD2}"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3" name="Footer Placeholder 2"/>
          <p:cNvSpPr>
            <a:spLocks noGrp="1"/>
          </p:cNvSpPr>
          <p:nvPr>
            <p:ph type="ftr" sz="quarter" idx="11"/>
          </p:nvPr>
        </p:nvSpPr>
        <p:spPr/>
        <p:txBody>
          <a:bodyPr/>
          <a:lstStyle>
            <a:extLst/>
          </a:lstStyle>
          <a:p>
            <a:endParaRPr lang="en-IN" dirty="0"/>
          </a:p>
        </p:txBody>
      </p:sp>
      <p:sp>
        <p:nvSpPr>
          <p:cNvPr id="4" name="Slide Number Placeholder 3"/>
          <p:cNvSpPr>
            <a:spLocks noGrp="1"/>
          </p:cNvSpPr>
          <p:nvPr>
            <p:ph type="sldNum" sz="quarter" idx="12"/>
          </p:nvPr>
        </p:nvSpPr>
        <p:spPr/>
        <p:txBody>
          <a:bodyPr/>
          <a:lstStyle>
            <a:extLst/>
          </a:lstStyle>
          <a:p>
            <a:fld id="{38B422C7-2399-403B-B5C2-FDF84B8DCCD2}"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04FFCF-89D2-4DBE-9026-C405D9B92642}" type="datetimeFigureOut">
              <a:rPr lang="en-US" smtClean="0"/>
              <a:pPr/>
              <a:t>8/14/2020</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38B422C7-2399-403B-B5C2-FDF84B8DCCD2}"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E304FFCF-89D2-4DBE-9026-C405D9B92642}" type="datetimeFigureOut">
              <a:rPr lang="en-US" smtClean="0"/>
              <a:pPr/>
              <a:t>8/14/2020</a:t>
            </a:fld>
            <a:endParaRPr lang="en-IN"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IN"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38B422C7-2399-403B-B5C2-FDF84B8DCCD2}"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304FFCF-89D2-4DBE-9026-C405D9B92642}" type="datetimeFigureOut">
              <a:rPr lang="en-US" smtClean="0"/>
              <a:pPr/>
              <a:t>8/14/2020</a:t>
            </a:fld>
            <a:endParaRPr lang="en-IN"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N"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8B422C7-2399-403B-B5C2-FDF84B8DCCD2}" type="slidenum">
              <a:rPr lang="en-IN" smtClean="0"/>
              <a:pPr/>
              <a:t>‹#›</a:t>
            </a:fld>
            <a:endParaRPr lang="en-IN"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059548"/>
          </a:xfrm>
        </p:spPr>
        <p:txBody>
          <a:bodyPr/>
          <a:lstStyle/>
          <a:p>
            <a:r>
              <a:rPr lang="en-IN" sz="4400" b="1" dirty="0" smtClean="0">
                <a:latin typeface="Bernard MT Condensed" pitchFamily="18" charset="0"/>
                <a:ea typeface="Arial Unicode MS" pitchFamily="34" charset="-128"/>
                <a:cs typeface="Arial Unicode MS" pitchFamily="34" charset="-128"/>
              </a:rPr>
              <a:t>Image characteristics</a:t>
            </a:r>
            <a:endParaRPr lang="en-IN" sz="4400" b="1" dirty="0">
              <a:latin typeface="Bernard MT Condensed" pitchFamily="18" charset="0"/>
              <a:ea typeface="Arial Unicode MS" pitchFamily="34" charset="-128"/>
              <a:cs typeface="Arial Unicode MS" pitchFamily="34" charset="-128"/>
            </a:endParaRPr>
          </a:p>
        </p:txBody>
      </p:sp>
      <p:sp>
        <p:nvSpPr>
          <p:cNvPr id="3" name="Content Placeholder 2"/>
          <p:cNvSpPr>
            <a:spLocks noGrp="1"/>
          </p:cNvSpPr>
          <p:nvPr>
            <p:ph idx="1"/>
          </p:nvPr>
        </p:nvSpPr>
        <p:spPr>
          <a:xfrm>
            <a:off x="914400" y="1928802"/>
            <a:ext cx="7872442" cy="1571636"/>
          </a:xfrm>
        </p:spPr>
        <p:txBody>
          <a:bodyPr>
            <a:normAutofit fontScale="25000" lnSpcReduction="20000"/>
          </a:bodyPr>
          <a:lstStyle/>
          <a:p>
            <a:pPr algn="ctr">
              <a:buNone/>
            </a:pPr>
            <a:r>
              <a:rPr lang="en-US" sz="16000" dirty="0" smtClean="0"/>
              <a:t>Definition of  Reflected, Transmitted and Emitted light images  </a:t>
            </a:r>
          </a:p>
          <a:p>
            <a:pPr algn="ctr">
              <a:buNone/>
            </a:pPr>
            <a:endParaRPr lang="en-US" sz="4800" dirty="0" smtClean="0"/>
          </a:p>
          <a:p>
            <a:pPr algn="ctr">
              <a:buNone/>
            </a:pPr>
            <a:r>
              <a:rPr lang="en-US" sz="4800" dirty="0" smtClean="0"/>
              <a:t>                </a:t>
            </a:r>
          </a:p>
          <a:p>
            <a:pPr algn="ctr">
              <a:buNone/>
            </a:pPr>
            <a:endParaRPr lang="en-US" sz="4800" dirty="0" smtClean="0"/>
          </a:p>
          <a:p>
            <a:pPr algn="r">
              <a:buNone/>
            </a:pPr>
            <a:r>
              <a:rPr lang="en-US" sz="4800" dirty="0" smtClean="0"/>
              <a:t>                   </a:t>
            </a:r>
            <a:endParaRPr lang="en-IN"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2" end="2"/>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4" end="4"/>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 name="Picture 2" descr="11082011406.jpg"/>
          <p:cNvPicPr>
            <a:picLocks noChangeAspect="1"/>
          </p:cNvPicPr>
          <p:nvPr/>
        </p:nvPicPr>
        <p:blipFill>
          <a:blip r:embed="rId2"/>
          <a:srcRect t="19859" b="18653"/>
          <a:stretch>
            <a:fillRect/>
          </a:stretch>
        </p:blipFill>
        <p:spPr>
          <a:xfrm>
            <a:off x="357158" y="0"/>
            <a:ext cx="864399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unsharpness</a:t>
            </a:r>
            <a:endParaRPr lang="en-IN" dirty="0"/>
          </a:p>
        </p:txBody>
      </p:sp>
      <p:sp>
        <p:nvSpPr>
          <p:cNvPr id="3" name="Content Placeholder 2"/>
          <p:cNvSpPr>
            <a:spLocks noGrp="1"/>
          </p:cNvSpPr>
          <p:nvPr>
            <p:ph idx="1"/>
          </p:nvPr>
        </p:nvSpPr>
        <p:spPr/>
        <p:txBody>
          <a:bodyPr/>
          <a:lstStyle/>
          <a:p>
            <a:r>
              <a:rPr lang="en-US" dirty="0" smtClean="0"/>
              <a:t>Quantitive measure of the loss of edge detail which is due geometrical properties of the object.</a:t>
            </a:r>
          </a:p>
          <a:p>
            <a:r>
              <a:rPr lang="en-US" dirty="0" smtClean="0"/>
              <a:t>Image unsharpness may be express in several ways-:</a:t>
            </a:r>
          </a:p>
          <a:p>
            <a:r>
              <a:rPr lang="en-US" dirty="0" smtClean="0"/>
              <a:t>Edge spread function; </a:t>
            </a:r>
          </a:p>
          <a:p>
            <a:r>
              <a:rPr lang="en-US" dirty="0" smtClean="0"/>
              <a:t>Point spread function; </a:t>
            </a:r>
          </a:p>
          <a:p>
            <a:r>
              <a:rPr lang="en-US" dirty="0" smtClean="0"/>
              <a:t>Line spread function;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p:tgtEl>
                                          <p:spTgt spid="3">
                                            <p:txEl>
                                              <p:pRg st="0" end="0"/>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1" end="1"/>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p:tgtEl>
                                          <p:spTgt spid="3">
                                            <p:txEl>
                                              <p:pRg st="2" end="2"/>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p:tgtEl>
                                          <p:spTgt spid="3">
                                            <p:txEl>
                                              <p:pRg st="3" end="3"/>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0" nodeType="clickEffect">
                                  <p:stCondLst>
                                    <p:cond delay="0"/>
                                  </p:stCondLst>
                                  <p:childTnLst>
                                    <p:anim calcmode="lin" valueType="num">
                                      <p:cBhvr additive="base">
                                        <p:cTn id="5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3" dur="500"/>
                                        <p:tgtEl>
                                          <p:spTgt spid="3">
                                            <p:txEl>
                                              <p:pRg st="4" end="4"/>
                                            </p:txEl>
                                          </p:spTgt>
                                        </p:tgtEl>
                                        <p:attrNameLst>
                                          <p:attrName>ppt_y</p:attrName>
                                        </p:attrNameLst>
                                      </p:cBhvr>
                                      <p:tavLst>
                                        <p:tav tm="0">
                                          <p:val>
                                            <p:strVal val="ppt_y"/>
                                          </p:val>
                                        </p:tav>
                                        <p:tav tm="100000">
                                          <p:val>
                                            <p:strVal val="1+ppt_h/2"/>
                                          </p:val>
                                        </p:tav>
                                      </p:tavLst>
                                    </p:anim>
                                    <p:set>
                                      <p:cBhvr>
                                        <p:cTn id="5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0" nodeType="clickEffect">
                                  <p:stCondLst>
                                    <p:cond delay="0"/>
                                  </p:stCondLst>
                                  <p:childTnLst>
                                    <p:anim calcmode="lin" valueType="num">
                                      <p:cBhvr additive="base">
                                        <p:cTn id="58" dur="500"/>
                                        <p:tgtEl>
                                          <p:spTgt spid="2"/>
                                        </p:tgtEl>
                                        <p:attrNameLst>
                                          <p:attrName>ppt_x</p:attrName>
                                        </p:attrNameLst>
                                      </p:cBhvr>
                                      <p:tavLst>
                                        <p:tav tm="0">
                                          <p:val>
                                            <p:strVal val="ppt_x"/>
                                          </p:val>
                                        </p:tav>
                                        <p:tav tm="100000">
                                          <p:val>
                                            <p:strVal val="ppt_x"/>
                                          </p:val>
                                        </p:tav>
                                      </p:tavLst>
                                    </p:anim>
                                    <p:anim calcmode="lin" valueType="num">
                                      <p:cBhvr additive="base">
                                        <p:cTn id="59" dur="500"/>
                                        <p:tgtEl>
                                          <p:spTgt spid="2"/>
                                        </p:tgtEl>
                                        <p:attrNameLst>
                                          <p:attrName>ppt_y</p:attrName>
                                        </p:attrNameLst>
                                      </p:cBhvr>
                                      <p:tavLst>
                                        <p:tav tm="0">
                                          <p:val>
                                            <p:strVal val="ppt_y"/>
                                          </p:val>
                                        </p:tav>
                                        <p:tav tm="100000">
                                          <p:val>
                                            <p:strVal val="1+ppt_h/2"/>
                                          </p:val>
                                        </p:tav>
                                      </p:tavLst>
                                    </p:anim>
                                    <p:set>
                                      <p:cBhvr>
                                        <p:cTn id="6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pic>
        <p:nvPicPr>
          <p:cNvPr id="5" name="Picture 4" descr="http://books.google.com/books?id=jpwNLOhYRzgC&amp;pg=PA11&amp;img=1&amp;zoom=3&amp;hl=hu&amp;sig=ACfU3U3Ncp0zB-tUYsH5FHaYwmvsrEtq8Q&amp;w=350"/>
          <p:cNvPicPr/>
          <p:nvPr/>
        </p:nvPicPr>
        <p:blipFill>
          <a:blip r:embed="rId2"/>
          <a:srcRect t="54545"/>
          <a:stretch>
            <a:fillRect/>
          </a:stretch>
        </p:blipFill>
        <p:spPr bwMode="auto">
          <a:xfrm>
            <a:off x="500034" y="214290"/>
            <a:ext cx="8429652" cy="66437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 name="Picture 2" descr="11082011404.jpg"/>
          <p:cNvPicPr>
            <a:picLocks noChangeAspect="1"/>
          </p:cNvPicPr>
          <p:nvPr/>
        </p:nvPicPr>
        <p:blipFill>
          <a:blip r:embed="rId2"/>
          <a:stretch>
            <a:fillRect/>
          </a:stretch>
        </p:blipFill>
        <p:spPr>
          <a:xfrm>
            <a:off x="428596" y="142852"/>
            <a:ext cx="8715404" cy="6715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3" name="Picture 2" descr="11082011403.jpg"/>
          <p:cNvPicPr>
            <a:picLocks noChangeAspect="1"/>
          </p:cNvPicPr>
          <p:nvPr/>
        </p:nvPicPr>
        <p:blipFill>
          <a:blip r:embed="rId2"/>
          <a:stretch>
            <a:fillRect/>
          </a:stretch>
        </p:blipFill>
        <p:spPr>
          <a:xfrm>
            <a:off x="357158" y="214290"/>
            <a:ext cx="8786842" cy="6643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Bernard MT Condensed" pitchFamily="18" charset="0"/>
              </a:rPr>
              <a:t>Resolution</a:t>
            </a:r>
            <a:r>
              <a:rPr lang="en-US" dirty="0" smtClean="0"/>
              <a:t/>
            </a:r>
            <a:br>
              <a:rPr lang="en-US" dirty="0" smtClean="0"/>
            </a:br>
            <a:endParaRPr lang="en-US" dirty="0"/>
          </a:p>
        </p:txBody>
      </p:sp>
      <p:sp>
        <p:nvSpPr>
          <p:cNvPr id="3" name="Content Placeholder 2"/>
          <p:cNvSpPr>
            <a:spLocks noGrp="1"/>
          </p:cNvSpPr>
          <p:nvPr>
            <p:ph idx="1"/>
          </p:nvPr>
        </p:nvSpPr>
        <p:spPr>
          <a:xfrm>
            <a:off x="785786" y="1500174"/>
            <a:ext cx="7772400" cy="4857784"/>
          </a:xfrm>
        </p:spPr>
        <p:txBody>
          <a:bodyPr/>
          <a:lstStyle/>
          <a:p>
            <a:r>
              <a:rPr lang="en-US" b="1" dirty="0" smtClean="0"/>
              <a:t>The act, process, or capability of distinguishing between two separate but adjacent parts, objects, or sources of light or between two nearly equal wavelengths.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transfer function(MTF) </a:t>
            </a:r>
            <a:endParaRPr lang="en-IN" dirty="0"/>
          </a:p>
        </p:txBody>
      </p:sp>
      <p:sp>
        <p:nvSpPr>
          <p:cNvPr id="3" name="Content Placeholder 2"/>
          <p:cNvSpPr>
            <a:spLocks noGrp="1"/>
          </p:cNvSpPr>
          <p:nvPr>
            <p:ph idx="1"/>
          </p:nvPr>
        </p:nvSpPr>
        <p:spPr>
          <a:xfrm>
            <a:off x="914400" y="2357430"/>
            <a:ext cx="7772400" cy="3998130"/>
          </a:xfrm>
        </p:spPr>
        <p:txBody>
          <a:bodyPr/>
          <a:lstStyle/>
          <a:p>
            <a:r>
              <a:rPr lang="en-US" dirty="0" smtClean="0"/>
              <a:t>It is the test of resolution of an image system</a:t>
            </a:r>
          </a:p>
          <a:p>
            <a:r>
              <a:rPr lang="en-US" dirty="0" smtClean="0"/>
              <a:t>It assessing modulation of structure into the density or lamination in the image.</a:t>
            </a:r>
          </a:p>
          <a:p>
            <a:r>
              <a:rPr lang="en-US" dirty="0" smtClean="0"/>
              <a:t>So magnitude  of modulation in an image and object are compared.</a:t>
            </a:r>
          </a:p>
          <a:p>
            <a:r>
              <a:rPr lang="en-US" dirty="0" smtClean="0"/>
              <a:t>As spatial frequency increases, MTF decreases.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curve between MTF and spatial frequency </a:t>
            </a:r>
            <a:br>
              <a:rPr lang="en-US" dirty="0" smtClean="0"/>
            </a:br>
            <a:endParaRPr lang="en-IN" dirty="0"/>
          </a:p>
        </p:txBody>
      </p:sp>
      <p:pic>
        <p:nvPicPr>
          <p:cNvPr id="4" name="Content Placeholder 3" descr="11082011401.jpg"/>
          <p:cNvPicPr>
            <a:picLocks noGrp="1" noChangeAspect="1"/>
          </p:cNvPicPr>
          <p:nvPr>
            <p:ph idx="1"/>
          </p:nvPr>
        </p:nvPicPr>
        <p:blipFill>
          <a:blip r:embed="rId2" cstate="print"/>
          <a:stretch>
            <a:fillRect/>
          </a:stretch>
        </p:blipFill>
        <p:spPr>
          <a:xfrm>
            <a:off x="428596" y="2071678"/>
            <a:ext cx="8491574"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b="1" dirty="0" smtClean="0">
                <a:latin typeface="Bernard MT Condensed" pitchFamily="18" charset="0"/>
              </a:rPr>
              <a:t>Reflected light</a:t>
            </a:r>
            <a:endParaRPr lang="en-IN" sz="4400" b="1" dirty="0">
              <a:latin typeface="Bernard MT Condensed" pitchFamily="18" charset="0"/>
            </a:endParaRPr>
          </a:p>
        </p:txBody>
      </p:sp>
      <p:sp>
        <p:nvSpPr>
          <p:cNvPr id="3" name="Content Placeholder 2"/>
          <p:cNvSpPr>
            <a:spLocks noGrp="1"/>
          </p:cNvSpPr>
          <p:nvPr>
            <p:ph idx="1"/>
          </p:nvPr>
        </p:nvSpPr>
        <p:spPr>
          <a:xfrm>
            <a:off x="914400" y="1571612"/>
            <a:ext cx="7772400" cy="4783948"/>
          </a:xfrm>
        </p:spPr>
        <p:txBody>
          <a:bodyPr>
            <a:normAutofit/>
          </a:bodyPr>
          <a:lstStyle/>
          <a:p>
            <a:r>
              <a:rPr lang="en-IN" b="1" dirty="0" smtClean="0"/>
              <a:t>Reflected light is any light that has been bounced off of an object before we see it. Moonlight is actually sunlight that has been bounced off the surface of the moon. </a:t>
            </a:r>
          </a:p>
          <a:p>
            <a:r>
              <a:rPr lang="en-IN" dirty="0" smtClean="0"/>
              <a:t> </a:t>
            </a:r>
          </a:p>
        </p:txBody>
      </p:sp>
      <p:pic>
        <p:nvPicPr>
          <p:cNvPr id="5" name="Picture 4" descr="Spectroscope_use.jpg"/>
          <p:cNvPicPr>
            <a:picLocks noChangeAspect="1"/>
          </p:cNvPicPr>
          <p:nvPr/>
        </p:nvPicPr>
        <p:blipFill>
          <a:blip r:embed="rId2"/>
          <a:stretch>
            <a:fillRect/>
          </a:stretch>
        </p:blipFill>
        <p:spPr>
          <a:xfrm>
            <a:off x="357158" y="4000480"/>
            <a:ext cx="8786842" cy="285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557"/>
            <a:ext cx="8229600" cy="1143000"/>
          </a:xfrm>
        </p:spPr>
        <p:txBody>
          <a:bodyPr>
            <a:normAutofit fontScale="90000"/>
          </a:bodyPr>
          <a:lstStyle/>
          <a:p>
            <a:r>
              <a:rPr lang="en-US" b="1" dirty="0" smtClean="0"/>
              <a:t>Viewing of reflected light from a surfaces;</a:t>
            </a:r>
          </a:p>
        </p:txBody>
      </p:sp>
      <p:sp>
        <p:nvSpPr>
          <p:cNvPr id="3" name="Content Placeholder 2"/>
          <p:cNvSpPr>
            <a:spLocks noGrp="1"/>
          </p:cNvSpPr>
          <p:nvPr>
            <p:ph idx="1"/>
          </p:nvPr>
        </p:nvSpPr>
        <p:spPr>
          <a:xfrm>
            <a:off x="457200" y="1689119"/>
            <a:ext cx="8229600" cy="4525963"/>
          </a:xfrm>
        </p:spPr>
        <p:txBody>
          <a:bodyPr>
            <a:normAutofit/>
          </a:bodyPr>
          <a:lstStyle/>
          <a:p>
            <a:r>
              <a:rPr lang="en-US" b="1" dirty="0" smtClean="0"/>
              <a:t>The surfaces contains pigments which reflect varying amounts of light incident upon them. Any text and illustration of the book are all viewed by reflected light and the absorbent pigment used is ink. In radiography are also viewed by reflected light.</a:t>
            </a:r>
          </a:p>
          <a:p>
            <a:r>
              <a:rPr lang="en-US" b="1" dirty="0" smtClean="0"/>
              <a:t>Light falling on dark pigment is mostly absorbed and little reflected or white pigment is mostly reflected, little absorbed.</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3"/>
            <a:ext cx="7772400" cy="345168"/>
          </a:xfrm>
        </p:spPr>
        <p:txBody>
          <a:bodyPr/>
          <a:lstStyle/>
          <a:p>
            <a:endParaRPr lang="en-US" dirty="0"/>
          </a:p>
        </p:txBody>
      </p:sp>
      <p:sp>
        <p:nvSpPr>
          <p:cNvPr id="3" name="Content Placeholder 2"/>
          <p:cNvSpPr>
            <a:spLocks noGrp="1"/>
          </p:cNvSpPr>
          <p:nvPr>
            <p:ph idx="1"/>
          </p:nvPr>
        </p:nvSpPr>
        <p:spPr/>
        <p:txBody>
          <a:bodyPr/>
          <a:lstStyle/>
          <a:p>
            <a:r>
              <a:rPr lang="en-US" sz="4000" b="1" dirty="0" smtClean="0"/>
              <a:t>Image</a:t>
            </a:r>
            <a:endParaRPr lang="en-US" sz="4000" dirty="0" smtClean="0"/>
          </a:p>
          <a:p>
            <a:pPr>
              <a:buFont typeface="Wingdings" pitchFamily="2" charset="2"/>
              <a:buChar char="Ø"/>
            </a:pPr>
            <a:r>
              <a:rPr lang="en-US" b="1" dirty="0" smtClean="0"/>
              <a:t>Real image</a:t>
            </a:r>
          </a:p>
          <a:p>
            <a:pPr>
              <a:buFont typeface="Wingdings" pitchFamily="2" charset="2"/>
              <a:buChar char="Ø"/>
            </a:pPr>
            <a:r>
              <a:rPr lang="en-US" b="1" dirty="0" smtClean="0"/>
              <a:t>Imaginary image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2416870"/>
          </a:xfrm>
        </p:spPr>
        <p:txBody>
          <a:bodyPr/>
          <a:lstStyle/>
          <a:p>
            <a:r>
              <a:rPr lang="en-IN" sz="4400" dirty="0" smtClean="0">
                <a:solidFill>
                  <a:schemeClr val="tx1"/>
                </a:solidFill>
                <a:latin typeface="Bernard MT Condensed" pitchFamily="18" charset="0"/>
              </a:rPr>
              <a:t>Transmitted light</a:t>
            </a:r>
            <a:r>
              <a:rPr lang="en-IN" sz="2800" dirty="0" smtClean="0">
                <a:solidFill>
                  <a:schemeClr val="tx1"/>
                </a:solidFill>
              </a:rPr>
              <a:t> that has been </a:t>
            </a:r>
            <a:r>
              <a:rPr lang="en-IN" sz="2800" b="1" dirty="0" smtClean="0">
                <a:solidFill>
                  <a:schemeClr val="tx1"/>
                </a:solidFill>
              </a:rPr>
              <a:t>transmitted </a:t>
            </a:r>
            <a:r>
              <a:rPr lang="en-IN" sz="2800" dirty="0" smtClean="0">
                <a:solidFill>
                  <a:schemeClr val="tx1"/>
                </a:solidFill>
              </a:rPr>
              <a:t>through a transparent medium. </a:t>
            </a:r>
            <a:r>
              <a:rPr lang="en-IN" dirty="0" smtClean="0">
                <a:solidFill>
                  <a:schemeClr val="tx1"/>
                </a:solidFill>
              </a:rPr>
              <a:t/>
            </a:r>
            <a:br>
              <a:rPr lang="en-IN" dirty="0" smtClean="0">
                <a:solidFill>
                  <a:schemeClr val="tx1"/>
                </a:solidFill>
              </a:rPr>
            </a:br>
            <a:endParaRPr lang="en-IN" dirty="0">
              <a:solidFill>
                <a:schemeClr val="tx1"/>
              </a:solidFill>
            </a:endParaRPr>
          </a:p>
        </p:txBody>
      </p:sp>
      <p:sp>
        <p:nvSpPr>
          <p:cNvPr id="3" name="Content Placeholder 2"/>
          <p:cNvSpPr>
            <a:spLocks noGrp="1"/>
          </p:cNvSpPr>
          <p:nvPr>
            <p:ph idx="1"/>
          </p:nvPr>
        </p:nvSpPr>
        <p:spPr>
          <a:xfrm>
            <a:off x="214282" y="3500438"/>
            <a:ext cx="8929718" cy="4143404"/>
          </a:xfrm>
        </p:spPr>
        <p:txBody>
          <a:bodyPr/>
          <a:lstStyle/>
          <a:p>
            <a:pPr>
              <a:buNone/>
            </a:pPr>
            <a:endParaRPr lang="en-IN" dirty="0" smtClean="0"/>
          </a:p>
        </p:txBody>
      </p:sp>
      <p:pic>
        <p:nvPicPr>
          <p:cNvPr id="4" name="Picture 3" descr="t.jpg"/>
          <p:cNvPicPr>
            <a:picLocks noChangeAspect="1"/>
          </p:cNvPicPr>
          <p:nvPr/>
        </p:nvPicPr>
        <p:blipFill>
          <a:blip r:embed="rId2"/>
          <a:stretch>
            <a:fillRect/>
          </a:stretch>
        </p:blipFill>
        <p:spPr>
          <a:xfrm>
            <a:off x="357158" y="2928934"/>
            <a:ext cx="8786842" cy="3929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nodePh="1">
                                  <p:stCondLst>
                                    <p:cond delay="0"/>
                                  </p:stCondLst>
                                  <p:endCondLst>
                                    <p:cond evt="begin" delay="0">
                                      <p:tn val="5"/>
                                    </p:cond>
                                  </p:end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772400" cy="914400"/>
          </a:xfrm>
        </p:spPr>
        <p:txBody>
          <a:bodyPr/>
          <a:lstStyle/>
          <a:p>
            <a:r>
              <a:rPr lang="en-US" b="1" dirty="0" smtClean="0"/>
              <a:t>Viewing by light transmitted through a samitransparent layer;</a:t>
            </a:r>
          </a:p>
        </p:txBody>
      </p:sp>
      <p:sp>
        <p:nvSpPr>
          <p:cNvPr id="3" name="Content Placeholder 2"/>
          <p:cNvSpPr>
            <a:spLocks noGrp="1"/>
          </p:cNvSpPr>
          <p:nvPr>
            <p:ph idx="1"/>
          </p:nvPr>
        </p:nvSpPr>
        <p:spPr>
          <a:xfrm>
            <a:off x="928662" y="2143116"/>
            <a:ext cx="7772400" cy="4572000"/>
          </a:xfrm>
        </p:spPr>
        <p:txBody>
          <a:bodyPr>
            <a:normAutofit/>
          </a:bodyPr>
          <a:lstStyle/>
          <a:p>
            <a:r>
              <a:rPr lang="en-US" b="1" dirty="0" smtClean="0"/>
              <a:t>The layer contain pigment which transmit varying amounts or colors of the light incident upon them. The image on a conventional radiograph is viewed by transmitted light. In this case light-absorbing pigment is metallic silver.</a:t>
            </a:r>
          </a:p>
          <a:p>
            <a:r>
              <a:rPr lang="en-US" b="1" dirty="0" smtClean="0"/>
              <a:t>Light falling on pigment free transmitted area is mostly transmitted but less is in pigment.</a:t>
            </a:r>
          </a:p>
          <a:p>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b="1" dirty="0" smtClean="0">
                <a:latin typeface="Bernard MT Condensed" pitchFamily="18" charset="0"/>
              </a:rPr>
              <a:t>Emitted light</a:t>
            </a:r>
            <a:endParaRPr lang="en-IN" sz="4400" b="1" dirty="0">
              <a:latin typeface="Bernard MT Condensed" pitchFamily="18" charset="0"/>
            </a:endParaRPr>
          </a:p>
        </p:txBody>
      </p:sp>
      <p:sp>
        <p:nvSpPr>
          <p:cNvPr id="3" name="Content Placeholder 2"/>
          <p:cNvSpPr>
            <a:spLocks noGrp="1"/>
          </p:cNvSpPr>
          <p:nvPr>
            <p:ph idx="1"/>
          </p:nvPr>
        </p:nvSpPr>
        <p:spPr/>
        <p:txBody>
          <a:bodyPr/>
          <a:lstStyle/>
          <a:p>
            <a:r>
              <a:rPr lang="en-IN" b="1" dirty="0" smtClean="0"/>
              <a:t>Emitted light is a light from the sun, it's light from anything that makes the light itself. There are many different ways to make emitted light. </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357166"/>
            <a:ext cx="7772400" cy="914400"/>
          </a:xfrm>
        </p:spPr>
        <p:txBody>
          <a:bodyPr/>
          <a:lstStyle/>
          <a:p>
            <a:r>
              <a:rPr lang="en-US" b="1" dirty="0" smtClean="0"/>
              <a:t>Viewing by light emitted from a fluorescent layer;</a:t>
            </a:r>
          </a:p>
        </p:txBody>
      </p:sp>
      <p:sp>
        <p:nvSpPr>
          <p:cNvPr id="64" name="Content Placeholder 63"/>
          <p:cNvSpPr>
            <a:spLocks noGrp="1"/>
          </p:cNvSpPr>
          <p:nvPr>
            <p:ph idx="1"/>
          </p:nvPr>
        </p:nvSpPr>
        <p:spPr>
          <a:xfrm>
            <a:off x="928662" y="2071678"/>
            <a:ext cx="7772400" cy="4572000"/>
          </a:xfrm>
        </p:spPr>
        <p:txBody>
          <a:bodyPr/>
          <a:lstStyle/>
          <a:p>
            <a:pPr>
              <a:buNone/>
            </a:pPr>
            <a:r>
              <a:rPr lang="en-US" dirty="0" smtClean="0"/>
              <a:t> </a:t>
            </a:r>
          </a:p>
          <a:p>
            <a:endParaRPr lang="en-US" dirty="0" smtClean="0"/>
          </a:p>
          <a:p>
            <a:pPr>
              <a:buNone/>
            </a:pPr>
            <a:r>
              <a:rPr lang="en-US" dirty="0" smtClean="0"/>
              <a:t>                   </a:t>
            </a:r>
            <a:r>
              <a:rPr lang="en-US" sz="1800" dirty="0" smtClean="0"/>
              <a:t>      HIB</a:t>
            </a:r>
          </a:p>
          <a:p>
            <a:pPr>
              <a:buNone/>
            </a:pPr>
            <a:endParaRPr lang="en-US" sz="1800" dirty="0" smtClean="0"/>
          </a:p>
          <a:p>
            <a:pPr>
              <a:buNone/>
            </a:pPr>
            <a:r>
              <a:rPr lang="en-US" sz="1800" dirty="0" smtClean="0"/>
              <a:t>                                                                                          </a:t>
            </a:r>
            <a:endParaRPr lang="en-IN" sz="1800" dirty="0"/>
          </a:p>
        </p:txBody>
      </p:sp>
      <p:sp>
        <p:nvSpPr>
          <p:cNvPr id="4" name="Left-Right Arrow 3"/>
          <p:cNvSpPr/>
          <p:nvPr/>
        </p:nvSpPr>
        <p:spPr>
          <a:xfrm rot="16200000">
            <a:off x="2607455" y="4179099"/>
            <a:ext cx="3500462"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Arrow Connector 5"/>
          <p:cNvCxnSpPr/>
          <p:nvPr/>
        </p:nvCxnSpPr>
        <p:spPr>
          <a:xfrm>
            <a:off x="1714480" y="5214950"/>
            <a:ext cx="25717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29124" y="5072074"/>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785918" y="4786322"/>
            <a:ext cx="2486036" cy="14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7686" y="4786322"/>
            <a:ext cx="85725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29124" y="4786322"/>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500562" y="4643446"/>
            <a:ext cx="71438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29124" y="5214950"/>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00562" y="5214950"/>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a:off x="1571604" y="3857628"/>
            <a:ext cx="269292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ight Arrow 50"/>
          <p:cNvSpPr/>
          <p:nvPr/>
        </p:nvSpPr>
        <p:spPr>
          <a:xfrm>
            <a:off x="1571604" y="3429000"/>
            <a:ext cx="264320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ight Arrow 51"/>
          <p:cNvSpPr/>
          <p:nvPr/>
        </p:nvSpPr>
        <p:spPr>
          <a:xfrm rot="20709149" flipV="1">
            <a:off x="4407791" y="3285915"/>
            <a:ext cx="7143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ight Arrow 52"/>
          <p:cNvSpPr/>
          <p:nvPr/>
        </p:nvSpPr>
        <p:spPr>
          <a:xfrm rot="171579">
            <a:off x="4427536" y="3492538"/>
            <a:ext cx="71781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ight Arrow 53"/>
          <p:cNvSpPr/>
          <p:nvPr/>
        </p:nvSpPr>
        <p:spPr>
          <a:xfrm rot="372187">
            <a:off x="4359455" y="3896013"/>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ight Arrow 54"/>
          <p:cNvSpPr/>
          <p:nvPr/>
        </p:nvSpPr>
        <p:spPr>
          <a:xfrm rot="20780720">
            <a:off x="4418999" y="3766659"/>
            <a:ext cx="663192" cy="75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55"/>
          <p:cNvSpPr/>
          <p:nvPr/>
        </p:nvSpPr>
        <p:spPr>
          <a:xfrm>
            <a:off x="3929058" y="1857364"/>
            <a:ext cx="914400"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Fluorescent layer</a:t>
            </a:r>
            <a:endParaRPr lang="en-IN" dirty="0">
              <a:solidFill>
                <a:schemeClr val="tx1"/>
              </a:solidFill>
            </a:endParaRPr>
          </a:p>
        </p:txBody>
      </p:sp>
      <p:sp>
        <p:nvSpPr>
          <p:cNvPr id="63" name="Rectangle 62"/>
          <p:cNvSpPr/>
          <p:nvPr/>
        </p:nvSpPr>
        <p:spPr>
          <a:xfrm>
            <a:off x="2643174" y="4357694"/>
            <a:ext cx="497252" cy="369332"/>
          </a:xfrm>
          <a:prstGeom prst="rect">
            <a:avLst/>
          </a:prstGeom>
        </p:spPr>
        <p:txBody>
          <a:bodyPr wrap="none">
            <a:spAutoFit/>
          </a:bodyPr>
          <a:lstStyle/>
          <a:p>
            <a:pPr lvl="0"/>
            <a:r>
              <a:rPr lang="en-US" dirty="0" smtClean="0"/>
              <a:t>LIB</a:t>
            </a:r>
            <a:endParaRPr lang="en-IN" dirty="0"/>
          </a:p>
        </p:txBody>
      </p:sp>
      <p:sp>
        <p:nvSpPr>
          <p:cNvPr id="65" name="Rectangle 64"/>
          <p:cNvSpPr/>
          <p:nvPr/>
        </p:nvSpPr>
        <p:spPr>
          <a:xfrm>
            <a:off x="5214942" y="3143248"/>
            <a:ext cx="3190232" cy="646331"/>
          </a:xfrm>
          <a:prstGeom prst="rect">
            <a:avLst/>
          </a:prstGeom>
        </p:spPr>
        <p:txBody>
          <a:bodyPr wrap="none">
            <a:spAutoFit/>
          </a:bodyPr>
          <a:lstStyle/>
          <a:p>
            <a:r>
              <a:rPr lang="en-US" dirty="0" smtClean="0"/>
              <a:t>High intensity emission of light </a:t>
            </a:r>
          </a:p>
          <a:p>
            <a:r>
              <a:rPr lang="en-US" dirty="0" smtClean="0"/>
              <a:t>where radiation intensity is high</a:t>
            </a:r>
            <a:endParaRPr lang="en-IN" dirty="0"/>
          </a:p>
        </p:txBody>
      </p:sp>
      <p:sp>
        <p:nvSpPr>
          <p:cNvPr id="66" name="Rectangle 65"/>
          <p:cNvSpPr/>
          <p:nvPr/>
        </p:nvSpPr>
        <p:spPr>
          <a:xfrm>
            <a:off x="5214942" y="4643446"/>
            <a:ext cx="3123612" cy="646331"/>
          </a:xfrm>
          <a:prstGeom prst="rect">
            <a:avLst/>
          </a:prstGeom>
        </p:spPr>
        <p:txBody>
          <a:bodyPr wrap="none">
            <a:spAutoFit/>
          </a:bodyPr>
          <a:lstStyle/>
          <a:p>
            <a:r>
              <a:rPr lang="en-US" dirty="0" smtClean="0"/>
              <a:t>Low emitted light  intensity</a:t>
            </a:r>
          </a:p>
          <a:p>
            <a:r>
              <a:rPr lang="en-US" dirty="0" smtClean="0"/>
              <a:t>where radiation intensity is 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6"/>
                                        </p:tgtEl>
                                        <p:attrNameLst>
                                          <p:attrName>ppt_x</p:attrName>
                                        </p:attrNameLst>
                                      </p:cBhvr>
                                      <p:tavLst>
                                        <p:tav tm="0">
                                          <p:val>
                                            <p:strVal val="ppt_x"/>
                                          </p:val>
                                        </p:tav>
                                        <p:tav tm="100000">
                                          <p:val>
                                            <p:strVal val="ppt_x"/>
                                          </p:val>
                                        </p:tav>
                                      </p:tavLst>
                                    </p:anim>
                                    <p:anim calcmode="lin" valueType="num">
                                      <p:cBhvr additive="base">
                                        <p:cTn id="7" dur="500"/>
                                        <p:tgtEl>
                                          <p:spTgt spid="66"/>
                                        </p:tgtEl>
                                        <p:attrNameLst>
                                          <p:attrName>ppt_y</p:attrName>
                                        </p:attrNameLst>
                                      </p:cBhvr>
                                      <p:tavLst>
                                        <p:tav tm="0">
                                          <p:val>
                                            <p:strVal val="ppt_y"/>
                                          </p:val>
                                        </p:tav>
                                        <p:tav tm="100000">
                                          <p:val>
                                            <p:strVal val="1+ppt_h/2"/>
                                          </p:val>
                                        </p:tav>
                                      </p:tavLst>
                                    </p:anim>
                                    <p:set>
                                      <p:cBhvr>
                                        <p:cTn id="8" dur="1" fill="hold">
                                          <p:stCondLst>
                                            <p:cond delay="499"/>
                                          </p:stCondLst>
                                        </p:cTn>
                                        <p:tgtEl>
                                          <p:spTgt spid="6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64">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64">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64">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64">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4">
                                            <p:txEl>
                                              <p:pRg st="4" end="4"/>
                                            </p:txEl>
                                          </p:spTgt>
                                        </p:tgtEl>
                                        <p:attrNameLst>
                                          <p:attrName>ppt_x</p:attrName>
                                        </p:attrNameLst>
                                      </p:cBhvr>
                                      <p:tavLst>
                                        <p:tav tm="0">
                                          <p:val>
                                            <p:strVal val="ppt_x"/>
                                          </p:val>
                                        </p:tav>
                                        <p:tav tm="100000">
                                          <p:val>
                                            <p:strVal val="ppt_x"/>
                                          </p:val>
                                        </p:tav>
                                      </p:tavLst>
                                    </p:anim>
                                    <p:anim calcmode="lin" valueType="num">
                                      <p:cBhvr additive="base">
                                        <p:cTn id="25" dur="500"/>
                                        <p:tgtEl>
                                          <p:spTgt spid="64">
                                            <p:txEl>
                                              <p:pRg st="4" end="4"/>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64">
                                            <p:txEl>
                                              <p:pRg st="4" end="4"/>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5"/>
                                        </p:tgtEl>
                                        <p:attrNameLst>
                                          <p:attrName>ppt_x</p:attrName>
                                        </p:attrNameLst>
                                      </p:cBhvr>
                                      <p:tavLst>
                                        <p:tav tm="0">
                                          <p:val>
                                            <p:strVal val="ppt_x"/>
                                          </p:val>
                                        </p:tav>
                                        <p:tav tm="100000">
                                          <p:val>
                                            <p:strVal val="ppt_x"/>
                                          </p:val>
                                        </p:tav>
                                      </p:tavLst>
                                    </p:anim>
                                    <p:anim calcmode="lin" valueType="num">
                                      <p:cBhvr additive="base">
                                        <p:cTn id="31" dur="500"/>
                                        <p:tgtEl>
                                          <p:spTgt spid="65"/>
                                        </p:tgtEl>
                                        <p:attrNameLst>
                                          <p:attrName>ppt_y</p:attrName>
                                        </p:attrNameLst>
                                      </p:cBhvr>
                                      <p:tavLst>
                                        <p:tav tm="0">
                                          <p:val>
                                            <p:strVal val="ppt_y"/>
                                          </p:val>
                                        </p:tav>
                                        <p:tav tm="100000">
                                          <p:val>
                                            <p:strVal val="1+ppt_h/2"/>
                                          </p:val>
                                        </p:tav>
                                      </p:tavLst>
                                    </p:anim>
                                    <p:set>
                                      <p:cBhvr>
                                        <p:cTn id="32" dur="1" fill="hold">
                                          <p:stCondLst>
                                            <p:cond delay="499"/>
                                          </p:stCondLst>
                                        </p:cTn>
                                        <p:tgtEl>
                                          <p:spTgt spid="6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3"/>
                                        </p:tgtEl>
                                        <p:attrNameLst>
                                          <p:attrName>ppt_x</p:attrName>
                                        </p:attrNameLst>
                                      </p:cBhvr>
                                      <p:tavLst>
                                        <p:tav tm="0">
                                          <p:val>
                                            <p:strVal val="ppt_x"/>
                                          </p:val>
                                        </p:tav>
                                        <p:tav tm="100000">
                                          <p:val>
                                            <p:strVal val="ppt_x"/>
                                          </p:val>
                                        </p:tav>
                                      </p:tavLst>
                                    </p:anim>
                                    <p:anim calcmode="lin" valueType="num">
                                      <p:cBhvr additive="base">
                                        <p:cTn id="37" dur="500"/>
                                        <p:tgtEl>
                                          <p:spTgt spid="63"/>
                                        </p:tgtEl>
                                        <p:attrNameLst>
                                          <p:attrName>ppt_y</p:attrName>
                                        </p:attrNameLst>
                                      </p:cBhvr>
                                      <p:tavLst>
                                        <p:tav tm="0">
                                          <p:val>
                                            <p:strVal val="ppt_y"/>
                                          </p:val>
                                        </p:tav>
                                        <p:tav tm="100000">
                                          <p:val>
                                            <p:strVal val="1+ppt_h/2"/>
                                          </p:val>
                                        </p:tav>
                                      </p:tavLst>
                                    </p:anim>
                                    <p:set>
                                      <p:cBhvr>
                                        <p:cTn id="38"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P spid="63" grpId="0"/>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p:txBody>
          <a:bodyPr>
            <a:normAutofit fontScale="92500" lnSpcReduction="20000"/>
          </a:bodyPr>
          <a:lstStyle/>
          <a:p>
            <a:r>
              <a:rPr lang="en-US" b="1" dirty="0" smtClean="0"/>
              <a:t>Exposure to x-rays or to an electron beam stimulates the fluorescent material to emit varying amounts of light. The fluoroscopic screen image and the image on the television screen are produced in this way. </a:t>
            </a:r>
          </a:p>
          <a:p>
            <a:r>
              <a:rPr lang="en-US" b="1" dirty="0" smtClean="0"/>
              <a:t>Its depend on intensity beam, </a:t>
            </a:r>
          </a:p>
          <a:p>
            <a:r>
              <a:rPr lang="en-US" b="1" dirty="0" smtClean="0"/>
              <a:t>High intensity, high emission or low emitted light in low intensity.</a:t>
            </a:r>
          </a:p>
          <a:p>
            <a:r>
              <a:rPr lang="en-US" b="1" dirty="0" smtClean="0"/>
              <a:t>Means, viewing of image by reflected and transmitted light requires  an external source but not in fluorescent image.</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932933">
            <a:off x="857224" y="2571744"/>
            <a:ext cx="7772400" cy="914400"/>
          </a:xfrm>
        </p:spPr>
        <p:txBody>
          <a:bodyPr/>
          <a:lstStyle/>
          <a:p>
            <a:pPr algn="ctr"/>
            <a:r>
              <a:rPr lang="en-US" sz="6600" dirty="0" smtClean="0"/>
              <a:t>Thank you </a:t>
            </a:r>
            <a:endParaRPr lang="en-US" sz="6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Bernard MT Condensed" pitchFamily="18" charset="0"/>
              </a:rPr>
              <a:t>Characteristics of image</a:t>
            </a:r>
          </a:p>
        </p:txBody>
      </p:sp>
      <p:sp>
        <p:nvSpPr>
          <p:cNvPr id="3" name="Content Placeholder 2"/>
          <p:cNvSpPr>
            <a:spLocks noGrp="1"/>
          </p:cNvSpPr>
          <p:nvPr>
            <p:ph idx="1"/>
          </p:nvPr>
        </p:nvSpPr>
        <p:spPr/>
        <p:txBody>
          <a:bodyPr/>
          <a:lstStyle/>
          <a:p>
            <a:pPr>
              <a:buFont typeface="Wingdings" pitchFamily="2" charset="2"/>
              <a:buChar char="Ø"/>
            </a:pPr>
            <a:r>
              <a:rPr lang="en-US" b="1" dirty="0" smtClean="0"/>
              <a:t>Noise</a:t>
            </a:r>
          </a:p>
          <a:p>
            <a:pPr>
              <a:buFont typeface="Wingdings" pitchFamily="2" charset="2"/>
              <a:buChar char="Ø"/>
            </a:pPr>
            <a:r>
              <a:rPr lang="en-US" b="1" dirty="0" smtClean="0"/>
              <a:t>Contrast</a:t>
            </a:r>
          </a:p>
          <a:p>
            <a:pPr>
              <a:buFont typeface="Wingdings" pitchFamily="2" charset="2"/>
              <a:buChar char="Ø"/>
            </a:pPr>
            <a:r>
              <a:rPr lang="en-US" b="1" dirty="0" smtClean="0"/>
              <a:t>Sharpness</a:t>
            </a:r>
          </a:p>
          <a:p>
            <a:pPr>
              <a:buFont typeface="Wingdings" pitchFamily="2" charset="2"/>
              <a:buChar char="Ø"/>
            </a:pPr>
            <a:r>
              <a:rPr lang="en-US" b="1" dirty="0" smtClean="0"/>
              <a:t>Resolution</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Bernard MT Condensed" pitchFamily="18" charset="0"/>
              </a:rPr>
              <a:t>Noise</a:t>
            </a:r>
            <a:r>
              <a:rPr lang="en-US" dirty="0" smtClean="0"/>
              <a:t/>
            </a:r>
            <a:br>
              <a:rPr lang="en-US" dirty="0" smtClean="0"/>
            </a:br>
            <a:endParaRPr lang="en-US" dirty="0"/>
          </a:p>
        </p:txBody>
      </p:sp>
      <p:sp>
        <p:nvSpPr>
          <p:cNvPr id="3" name="Content Placeholder 2"/>
          <p:cNvSpPr>
            <a:spLocks noGrp="1"/>
          </p:cNvSpPr>
          <p:nvPr>
            <p:ph idx="1"/>
          </p:nvPr>
        </p:nvSpPr>
        <p:spPr>
          <a:xfrm>
            <a:off x="571472" y="1783560"/>
            <a:ext cx="8115328" cy="4717274"/>
          </a:xfrm>
        </p:spPr>
        <p:txBody>
          <a:bodyPr/>
          <a:lstStyle/>
          <a:p>
            <a:r>
              <a:rPr lang="en-US" b="1" dirty="0" smtClean="0"/>
              <a:t>Noise mean any signal that does not convey useful information of the subject</a:t>
            </a:r>
            <a:r>
              <a:rPr lang="en-US" dirty="0" smtClean="0"/>
              <a:t>.</a:t>
            </a:r>
            <a:br>
              <a:rPr lang="en-US" dirty="0" smtClean="0"/>
            </a:br>
            <a:endParaRPr lang="en-US" dirty="0" smtClean="0"/>
          </a:p>
          <a:p>
            <a:endParaRPr lang="en-US" dirty="0"/>
          </a:p>
        </p:txBody>
      </p:sp>
      <p:pic>
        <p:nvPicPr>
          <p:cNvPr id="5" name="Picture 4" descr="n1.jpg"/>
          <p:cNvPicPr>
            <a:picLocks noChangeAspect="1"/>
          </p:cNvPicPr>
          <p:nvPr/>
        </p:nvPicPr>
        <p:blipFill>
          <a:blip r:embed="rId2"/>
          <a:stretch>
            <a:fillRect/>
          </a:stretch>
        </p:blipFill>
        <p:spPr>
          <a:xfrm>
            <a:off x="428596" y="3214662"/>
            <a:ext cx="8715404" cy="36433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Bernard MT Condensed" pitchFamily="18" charset="0"/>
              </a:rPr>
              <a:t>Contrast</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b="1" dirty="0" smtClean="0"/>
              <a:t>The brightness ratio of the lightest to the darkest part of an image or difference in density or luminance</a:t>
            </a:r>
          </a:p>
          <a:p>
            <a:r>
              <a:rPr lang="en-US" dirty="0" smtClean="0"/>
              <a:t>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1" end="1"/>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contrast; means harsh, with lots of dense blacks and brilliant white</a:t>
            </a:r>
            <a:br>
              <a:rPr lang="en-US" dirty="0" smtClean="0"/>
            </a:br>
            <a:endParaRPr lang="en-IN" dirty="0"/>
          </a:p>
        </p:txBody>
      </p:sp>
      <p:pic>
        <p:nvPicPr>
          <p:cNvPr id="4" name="Content Placeholder 3" descr="p1.jpg"/>
          <p:cNvPicPr>
            <a:picLocks noGrp="1" noChangeAspect="1"/>
          </p:cNvPicPr>
          <p:nvPr>
            <p:ph idx="1"/>
          </p:nvPr>
        </p:nvPicPr>
        <p:blipFill>
          <a:blip r:embed="rId2"/>
          <a:stretch>
            <a:fillRect/>
          </a:stretch>
        </p:blipFill>
        <p:spPr>
          <a:xfrm>
            <a:off x="428596" y="2714620"/>
            <a:ext cx="8429684" cy="4143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contrast; dull, lacking in any true black white</a:t>
            </a:r>
          </a:p>
        </p:txBody>
      </p:sp>
      <p:pic>
        <p:nvPicPr>
          <p:cNvPr id="5" name="Content Placeholder 4" descr="p2.jpg"/>
          <p:cNvPicPr>
            <a:picLocks noGrp="1" noChangeAspect="1"/>
          </p:cNvPicPr>
          <p:nvPr>
            <p:ph idx="1"/>
          </p:nvPr>
        </p:nvPicPr>
        <p:blipFill>
          <a:blip r:embed="rId2"/>
          <a:stretch>
            <a:fillRect/>
          </a:stretch>
        </p:blipFill>
        <p:spPr>
          <a:xfrm>
            <a:off x="428564" y="2143092"/>
            <a:ext cx="8715436" cy="471490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Optimum contrast; midway between the low and high contrast which is enable to manipulate freely and repeatedly after exposure</a:t>
            </a:r>
            <a:r>
              <a:rPr lang="en-US" dirty="0" smtClean="0"/>
              <a:t>.</a:t>
            </a:r>
            <a:endParaRPr lang="en-IN" dirty="0"/>
          </a:p>
        </p:txBody>
      </p:sp>
      <p:sp>
        <p:nvSpPr>
          <p:cNvPr id="3" name="Content Placeholder 2"/>
          <p:cNvSpPr>
            <a:spLocks noGrp="1"/>
          </p:cNvSpPr>
          <p:nvPr>
            <p:ph idx="1"/>
          </p:nvPr>
        </p:nvSpPr>
        <p:spPr>
          <a:xfrm>
            <a:off x="914400" y="2857496"/>
            <a:ext cx="7772400" cy="3498064"/>
          </a:xfrm>
        </p:spPr>
        <p:txBody>
          <a:bodyPr/>
          <a:lstStyle/>
          <a:p>
            <a:endParaRPr lang="en-IN" dirty="0"/>
          </a:p>
        </p:txBody>
      </p:sp>
      <p:pic>
        <p:nvPicPr>
          <p:cNvPr id="4" name="Picture 3" descr="p3.jpg"/>
          <p:cNvPicPr>
            <a:picLocks noChangeAspect="1"/>
          </p:cNvPicPr>
          <p:nvPr/>
        </p:nvPicPr>
        <p:blipFill>
          <a:blip r:embed="rId2"/>
          <a:stretch>
            <a:fillRect/>
          </a:stretch>
        </p:blipFill>
        <p:spPr>
          <a:xfrm>
            <a:off x="642910" y="2571745"/>
            <a:ext cx="8501090" cy="4286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Bernard MT Condensed" pitchFamily="18" charset="0"/>
              </a:rPr>
              <a:t>Sharpness</a:t>
            </a:r>
            <a:r>
              <a:rPr lang="en-US" dirty="0" smtClean="0"/>
              <a:t/>
            </a:r>
            <a:br>
              <a:rPr lang="en-US" dirty="0" smtClean="0"/>
            </a:br>
            <a:endParaRPr lang="en-US" dirty="0"/>
          </a:p>
        </p:txBody>
      </p:sp>
      <p:sp>
        <p:nvSpPr>
          <p:cNvPr id="3" name="Content Placeholder 2"/>
          <p:cNvSpPr>
            <a:spLocks noGrp="1"/>
          </p:cNvSpPr>
          <p:nvPr>
            <p:ph idx="1"/>
          </p:nvPr>
        </p:nvSpPr>
        <p:spPr>
          <a:xfrm>
            <a:off x="914400" y="1783560"/>
            <a:ext cx="7772400" cy="5074440"/>
          </a:xfrm>
        </p:spPr>
        <p:txBody>
          <a:bodyPr/>
          <a:lstStyle/>
          <a:p>
            <a:r>
              <a:rPr lang="en-US" b="1" dirty="0" smtClean="0"/>
              <a:t>Different in density or luminance between two adjacent areas of an image and convey that how suddenly change at boundary between two adjacent parts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b6fe14fc818e3b2e5e49c4ee735eb8ad79dc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789</TotalTime>
  <Words>542</Words>
  <Application>Microsoft Office PowerPoint</Application>
  <PresentationFormat>On-screen Show (4:3)</PresentationFormat>
  <Paragraphs>69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Metro</vt:lpstr>
      <vt:lpstr>Image characteristics</vt:lpstr>
      <vt:lpstr>Slide 2</vt:lpstr>
      <vt:lpstr>Characteristics of image</vt:lpstr>
      <vt:lpstr>Noise </vt:lpstr>
      <vt:lpstr>Contrast </vt:lpstr>
      <vt:lpstr>High contrast; means harsh, with lots of dense blacks and brilliant white </vt:lpstr>
      <vt:lpstr>Low contrast; dull, lacking in any true black white</vt:lpstr>
      <vt:lpstr>Optimum contrast; midway between the low and high contrast which is enable to manipulate freely and repeatedly after exposure.</vt:lpstr>
      <vt:lpstr>Sharpness </vt:lpstr>
      <vt:lpstr>Slide 10</vt:lpstr>
      <vt:lpstr>unsharpness</vt:lpstr>
      <vt:lpstr>Slide 12</vt:lpstr>
      <vt:lpstr>Slide 13</vt:lpstr>
      <vt:lpstr>Slide 14</vt:lpstr>
      <vt:lpstr>Resolution </vt:lpstr>
      <vt:lpstr>Modulation transfer function(MTF) </vt:lpstr>
      <vt:lpstr>Graph curve between MTF and spatial frequency  </vt:lpstr>
      <vt:lpstr>Reflected light</vt:lpstr>
      <vt:lpstr>Viewing of reflected light from a surfaces;</vt:lpstr>
      <vt:lpstr>Transmitted light that has been transmitted through a transparent medium.  </vt:lpstr>
      <vt:lpstr>Viewing by light transmitted through a samitransparent layer;</vt:lpstr>
      <vt:lpstr>Emitted light</vt:lpstr>
      <vt:lpstr>Viewing by light emitted from a fluorescent layer;</vt:lpstr>
      <vt:lpstr>Cont...</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Characteristics</dc:title>
  <dc:creator>lenovo</dc:creator>
  <cp:lastModifiedBy>Passang</cp:lastModifiedBy>
  <cp:revision>89</cp:revision>
  <dcterms:created xsi:type="dcterms:W3CDTF">2011-08-04T16:02:53Z</dcterms:created>
  <dcterms:modified xsi:type="dcterms:W3CDTF">2020-08-14T09:41:33Z</dcterms:modified>
</cp:coreProperties>
</file>