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sldIdLst>
    <p:sldId id="256" r:id="rId2"/>
    <p:sldId id="257" r:id="rId3"/>
    <p:sldId id="258" r:id="rId4"/>
    <p:sldId id="276" r:id="rId5"/>
    <p:sldId id="259" r:id="rId6"/>
    <p:sldId id="277" r:id="rId7"/>
    <p:sldId id="27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0" r:id="rId17"/>
    <p:sldId id="268" r:id="rId18"/>
    <p:sldId id="281" r:id="rId19"/>
    <p:sldId id="269" r:id="rId20"/>
    <p:sldId id="282" r:id="rId21"/>
    <p:sldId id="270" r:id="rId22"/>
    <p:sldId id="283" r:id="rId23"/>
    <p:sldId id="271" r:id="rId24"/>
    <p:sldId id="272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3" d="100"/>
          <a:sy n="63" d="100"/>
        </p:scale>
        <p:origin x="76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5T09:04:44.400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5T09:04:11.365" idx="1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5T09:18:55.569" idx="3">
    <p:pos x="10" y="10"/>
    <p:text/>
  </p:cm>
  <p:cm authorId="1" dt="2020-02-05T09:19:02.988" idx="4">
    <p:pos x="106" y="106"/>
    <p:text/>
  </p:cm>
  <p:cm authorId="1" dt="2020-02-05T09:19:08.477" idx="5">
    <p:pos x="202" y="202"/>
    <p:text/>
  </p:cm>
  <p:cm authorId="1" dt="2020-02-05T09:19:15.564" idx="6">
    <p:pos x="202" y="298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02BAD9-BEF6-E54D-947E-E250095824CD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FAA221-2DBE-9C49-B96F-2CE047F0D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720" y="256540"/>
            <a:ext cx="7244080" cy="1051560"/>
          </a:xfrm>
        </p:spPr>
        <p:txBody>
          <a:bodyPr>
            <a:normAutofit fontScale="90000"/>
          </a:bodyPr>
          <a:lstStyle/>
          <a:p>
            <a:r>
              <a:rPr lang="en-IN" sz="8000" b="1" i="1" u="sng" dirty="0">
                <a:solidFill>
                  <a:schemeClr val="tx1"/>
                </a:solidFill>
                <a:effectLst/>
                <a:latin typeface="Blackadder ITC" panose="04020505051007020D02" charset="0"/>
                <a:cs typeface="Blackadder ITC" panose="04020505051007020D02" charset="0"/>
              </a:rPr>
              <a:t>Cerebrospinal Fluid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464328"/>
            <a:ext cx="1981200" cy="1050878"/>
          </a:xfrm>
        </p:spPr>
        <p:txBody>
          <a:bodyPr>
            <a:normAutofit/>
          </a:bodyPr>
          <a:lstStyle/>
          <a:p>
            <a:r>
              <a:rPr lang="en-IN" sz="6000" b="1" i="1" dirty="0"/>
              <a:t>CSF</a:t>
            </a:r>
            <a:endParaRPr lang="en-US" sz="6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61979" y="3471786"/>
            <a:ext cx="31050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5" name="Picture 4" descr="SLI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955" y="1512329"/>
            <a:ext cx="5023485" cy="374777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1EBD16B-ED04-4132-9FFF-3B6A5F54EE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987DE9-ADA7-4496-A15C-6B4C2C050606}"/>
              </a:ext>
            </a:extLst>
          </p:cNvPr>
          <p:cNvSpPr txBox="1"/>
          <p:nvPr/>
        </p:nvSpPr>
        <p:spPr>
          <a:xfrm>
            <a:off x="2027237" y="5441771"/>
            <a:ext cx="9925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PRESENTATION BY:</a:t>
            </a:r>
          </a:p>
          <a:p>
            <a:pPr marL="0" indent="0">
              <a:buNone/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Ms. Pooja Shashikant Chavan (2019-20) </a:t>
            </a:r>
          </a:p>
          <a:p>
            <a:pPr marL="0" indent="0">
              <a:buNone/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F Y Microbiology for B. Sc Cardiac/Perfusion</a:t>
            </a:r>
          </a:p>
          <a:p>
            <a:pPr marL="0" indent="0" algn="ctr">
              <a:buNone/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Radio Imaging/Medical Laboratory Technology</a:t>
            </a:r>
          </a:p>
        </p:txBody>
      </p:sp>
    </p:spTree>
    <p:custDataLst>
      <p:tags r:id="rId1"/>
    </p:custDataLst>
  </p:cSld>
  <p:clrMapOvr>
    <a:masterClrMapping/>
  </p:clrMapOvr>
  <p:transition spd="med" advTm="55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i="1"/>
              <a:t>Volume of CSF</a:t>
            </a:r>
            <a:endParaRPr lang="en-US" sz="6000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0384"/>
            <a:ext cx="10259699" cy="4092203"/>
          </a:xfrm>
        </p:spPr>
        <p:txBody>
          <a:bodyPr/>
          <a:lstStyle/>
          <a:p>
            <a:r>
              <a:rPr lang="en-IN" i="1"/>
              <a:t>Adults </a:t>
            </a:r>
          </a:p>
          <a:p>
            <a:r>
              <a:rPr lang="en-IN" i="1"/>
              <a:t>120-150 ml</a:t>
            </a:r>
          </a:p>
          <a:p>
            <a:r>
              <a:rPr lang="en-IN" i="1"/>
              <a:t>Neonates</a:t>
            </a:r>
          </a:p>
          <a:p>
            <a:r>
              <a:rPr lang="en-IN" i="1"/>
              <a:t>10-60 mm H2O</a:t>
            </a:r>
            <a:endParaRPr lang="en-US" i="1"/>
          </a:p>
        </p:txBody>
      </p:sp>
    </p:spTree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dirty="0"/>
              <a:t>Applications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72538"/>
          </a:xfrm>
        </p:spPr>
        <p:txBody>
          <a:bodyPr/>
          <a:lstStyle/>
          <a:p>
            <a:r>
              <a:rPr lang="en-US" i="1" dirty="0"/>
              <a:t>Because of its easy access, it has diagnostic and therapeutic applications </a:t>
            </a:r>
          </a:p>
          <a:p>
            <a:r>
              <a:rPr lang="en-US" i="1" dirty="0"/>
              <a:t>Diagnostic: CSF analysis for detection of pathological conditions </a:t>
            </a:r>
          </a:p>
          <a:p>
            <a:r>
              <a:rPr lang="en-US" i="1" dirty="0"/>
              <a:t>Therapeutic: central </a:t>
            </a:r>
            <a:r>
              <a:rPr lang="en-US" i="1" dirty="0" err="1"/>
              <a:t>neuraxial</a:t>
            </a:r>
            <a:r>
              <a:rPr lang="en-US" i="1" dirty="0"/>
              <a:t> block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824"/>
            <a:ext cx="10515600" cy="883864"/>
          </a:xfrm>
        </p:spPr>
        <p:txBody>
          <a:bodyPr>
            <a:noAutofit/>
          </a:bodyPr>
          <a:lstStyle/>
          <a:p>
            <a:r>
              <a:rPr lang="en-US" sz="6000" b="1" i="1" dirty="0"/>
              <a:t>Clinical Significance</a:t>
            </a:r>
            <a:br>
              <a:rPr lang="en-US" sz="6000" b="1" i="1" dirty="0"/>
            </a:br>
            <a:endParaRPr lang="en-US" sz="6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Meningitis and encephalitis, which may be viral, bacterial, fungal or parasitic infection.</a:t>
            </a:r>
          </a:p>
          <a:p>
            <a:r>
              <a:rPr lang="en-US" i="1" dirty="0"/>
              <a:t>Metastatic tumor; like leukemia and CNS tumors that shed cells into CSF</a:t>
            </a:r>
          </a:p>
          <a:p>
            <a:r>
              <a:rPr lang="en-US" i="1" dirty="0"/>
              <a:t>Syphilis; an STD, bacterial disease</a:t>
            </a:r>
          </a:p>
          <a:p>
            <a:r>
              <a:rPr lang="en-US" i="1" dirty="0"/>
              <a:t>Bleeding (hemorrhaging) in brain and spinal cord </a:t>
            </a:r>
          </a:p>
          <a:p>
            <a:r>
              <a:rPr lang="en-US" i="1" dirty="0"/>
              <a:t>Multiple sclerosis, degenerative nerve disease that results in loss of myelin coating of nerve fiber of brain and spinal cord </a:t>
            </a:r>
          </a:p>
        </p:txBody>
      </p:sp>
    </p:spTree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/>
              <a:t>Routine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364"/>
            <a:ext cx="9837950" cy="4074332"/>
          </a:xfrm>
        </p:spPr>
        <p:txBody>
          <a:bodyPr/>
          <a:lstStyle/>
          <a:p>
            <a:r>
              <a:rPr lang="en-US" i="1" dirty="0"/>
              <a:t>Includes observation of color, clarity and test for glucose protein, lactate and RBC count, WBC count, gram staining, bacterial culture.</a:t>
            </a:r>
          </a:p>
          <a:p>
            <a:r>
              <a:rPr lang="en-US" i="1" dirty="0"/>
              <a:t>For example: an abnormally high to protein is seen in a patient suspected of having demyelinating disease </a:t>
            </a:r>
            <a:r>
              <a:rPr lang="en-US" i="1"/>
              <a:t>like sclerosis </a:t>
            </a:r>
          </a:p>
        </p:txBody>
      </p:sp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940" y="762000"/>
            <a:ext cx="7310120" cy="1371600"/>
          </a:xfrm>
        </p:spPr>
        <p:txBody>
          <a:bodyPr>
            <a:noAutofit/>
          </a:bodyPr>
          <a:lstStyle/>
          <a:p>
            <a:r>
              <a:rPr lang="en-IN" sz="5400" b="1" i="1" dirty="0"/>
              <a:t>G</a:t>
            </a:r>
            <a:r>
              <a:rPr lang="en-US" sz="5400" b="1" i="1" dirty="0" err="1"/>
              <a:t>ross</a:t>
            </a:r>
            <a:r>
              <a:rPr lang="en-US" sz="5400" b="1" i="1" dirty="0"/>
              <a:t> E</a:t>
            </a:r>
            <a:r>
              <a:rPr lang="en-IN" sz="5400" b="1" i="1" dirty="0" err="1"/>
              <a:t>xamination</a:t>
            </a:r>
            <a:br>
              <a:rPr lang="en-IN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11798710" cy="4351338"/>
          </a:xfrm>
        </p:spPr>
        <p:txBody>
          <a:bodyPr/>
          <a:lstStyle/>
          <a:p>
            <a:r>
              <a:rPr lang="en-US" i="1" dirty="0"/>
              <a:t>Same as routine examination but also indicate the presence of </a:t>
            </a:r>
            <a:r>
              <a:rPr lang="en-US" i="1" dirty="0" err="1"/>
              <a:t>bilirubin,hemoglobin,red</a:t>
            </a:r>
            <a:r>
              <a:rPr lang="en-US" i="1" dirty="0"/>
              <a:t> blood </a:t>
            </a:r>
            <a:r>
              <a:rPr lang="en-US" i="1" dirty="0" err="1"/>
              <a:t>cells,or</a:t>
            </a:r>
            <a:r>
              <a:rPr lang="en-US" i="1" dirty="0"/>
              <a:t> increased protein.</a:t>
            </a:r>
          </a:p>
        </p:txBody>
      </p:sp>
    </p:spTree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67494"/>
            <a:ext cx="9372600" cy="1399032"/>
          </a:xfrm>
        </p:spPr>
        <p:txBody>
          <a:bodyPr>
            <a:normAutofit/>
          </a:bodyPr>
          <a:lstStyle/>
          <a:p>
            <a:r>
              <a:rPr lang="en-IN" sz="6000" b="1" i="1" dirty="0"/>
              <a:t>Collection of Specimen </a:t>
            </a:r>
            <a:endParaRPr lang="en-US" sz="6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IN" dirty="0"/>
          </a:p>
          <a:p>
            <a:pPr lvl="1"/>
            <a:endParaRPr lang="en-IN" dirty="0"/>
          </a:p>
          <a:p>
            <a:pPr marL="457200" lvl="1" indent="0">
              <a:buNone/>
            </a:pP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slide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5000" y="2057400"/>
            <a:ext cx="8725535" cy="418020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i="1" dirty="0"/>
              <a:t>There are different ways to get a sample of CSF.</a:t>
            </a:r>
          </a:p>
          <a:p>
            <a:r>
              <a:rPr lang="en-IN" i="1" dirty="0"/>
              <a:t>Lumbar puncture (spinal tap)is the most common method.</a:t>
            </a:r>
          </a:p>
          <a:p>
            <a:r>
              <a:rPr lang="en-IN" i="1" dirty="0"/>
              <a:t>To have the test:-</a:t>
            </a:r>
          </a:p>
          <a:p>
            <a:pPr lvl="1"/>
            <a:r>
              <a:rPr lang="en-IN" i="1" dirty="0"/>
              <a:t> You will lie on your side with your knees pulled up towards the chest, and chin tucked downward. Sometimes the best is done sitting up, but bent forward.</a:t>
            </a:r>
          </a:p>
          <a:p>
            <a:pPr lvl="1"/>
            <a:r>
              <a:rPr lang="en-IN" i="1" dirty="0"/>
              <a:t>After the back is </a:t>
            </a:r>
            <a:r>
              <a:rPr lang="en-IN" i="1" dirty="0" err="1"/>
              <a:t>cleaned,the</a:t>
            </a:r>
            <a:r>
              <a:rPr lang="en-IN" i="1" dirty="0"/>
              <a:t> health care provider will inject a local numbing medicine(</a:t>
            </a:r>
            <a:r>
              <a:rPr lang="en-IN" i="1" dirty="0" err="1"/>
              <a:t>anesthetic</a:t>
            </a:r>
            <a:r>
              <a:rPr lang="en-IN" i="1" dirty="0"/>
              <a:t>) into the lower spine.</a:t>
            </a:r>
          </a:p>
          <a:p>
            <a:pPr lvl="1"/>
            <a:r>
              <a:rPr lang="en-IN" i="1" dirty="0"/>
              <a:t>A spine needle will be inserted.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i="1"/>
              <a:t>An opening pressure is something taken.An abnormal pressure can suggest an infection or other problem.</a:t>
            </a:r>
          </a:p>
          <a:p>
            <a:pPr lvl="1"/>
            <a:r>
              <a:rPr lang="en-IN" i="1"/>
              <a:t>Once the needle is in positoin,the CSF pressure is measured and a sample of 1 to 10 milliliters (mL) of CSF is collected in 4 vials.</a:t>
            </a:r>
          </a:p>
          <a:p>
            <a:pPr lvl="1"/>
            <a:r>
              <a:rPr lang="en-IN" i="1"/>
              <a:t>The needle is removed,the area is cleaned,and a bandage is placed over the needle site. You may be asked to remain lying down fir a short time after tahe test.</a:t>
            </a:r>
          </a:p>
          <a:p>
            <a:pPr marL="457200" lvl="1" indent="0">
              <a:buNone/>
            </a:pPr>
            <a:endParaRPr lang="en-IN" i="1"/>
          </a:p>
          <a:p>
            <a:pPr marL="457200" lvl="1" indent="0">
              <a:buNone/>
            </a:pPr>
            <a:endParaRPr lang="en-US"/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5420"/>
            <a:ext cx="12192000" cy="81102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i="1" dirty="0"/>
              <a:t>Transportation of specimens</a:t>
            </a:r>
            <a:endParaRPr lang="en-US" sz="6000" b="1" i="1" dirty="0"/>
          </a:p>
        </p:txBody>
      </p:sp>
      <p:pic>
        <p:nvPicPr>
          <p:cNvPr id="4" name="Content Placeholder 3" descr="slide 1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52800" y="1905000"/>
            <a:ext cx="5562600" cy="4038600"/>
          </a:xfrm>
          <a:prstGeom prst="rect">
            <a:avLst/>
          </a:prstGeom>
        </p:spPr>
      </p:pic>
      <p:graphicFrame>
        <p:nvGraphicFramePr>
          <p:cNvPr id="5" name="Content Placeholder 4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8432800" y="3878263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914400" imgH="215640" progId="Equation.3">
                  <p:embed/>
                </p:oleObj>
              </mc:Choice>
              <mc:Fallback>
                <p:oleObj r:id="rId4" imgW="914400" imgH="215640" progId="Equation.3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800" y="3878263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8800" b="1" i="1">
                <a:latin typeface="+mn-lt"/>
              </a:rPr>
              <a:t>What is CSF ?</a:t>
            </a:r>
            <a:endParaRPr lang="en-US" sz="8800" b="1" i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894" y="2399845"/>
            <a:ext cx="9051501" cy="3482986"/>
          </a:xfrm>
        </p:spPr>
        <p:txBody>
          <a:bodyPr>
            <a:normAutofit fontScale="92500"/>
          </a:bodyPr>
          <a:lstStyle/>
          <a:p>
            <a:r>
              <a:rPr lang="en-IN" sz="4000" i="1"/>
              <a:t>Cerebrospinal fluid is an ultra filtrate of plasma,functioning as a hydraulic shock absorber. CSF is found in the ventricles of the brain and also in the </a:t>
            </a:r>
            <a:r>
              <a:rPr lang="en-IN" sz="4000" b="1" i="1"/>
              <a:t>subarachnoid</a:t>
            </a:r>
            <a:r>
              <a:rPr lang="en-IN" sz="4000" i="1"/>
              <a:t> space around brain and spinal cord.</a:t>
            </a:r>
          </a:p>
          <a:p>
            <a:endParaRPr lang="en-US"/>
          </a:p>
        </p:txBody>
      </p:sp>
    </p:spTree>
  </p:cSld>
  <p:clrMapOvr>
    <a:masterClrMapping/>
  </p:clrMapOvr>
  <p:transition spd="med"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76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85" y="518160"/>
            <a:ext cx="10972800" cy="5911850"/>
          </a:xfrm>
        </p:spPr>
        <p:txBody>
          <a:bodyPr>
            <a:normAutofit lnSpcReduction="10000"/>
          </a:bodyPr>
          <a:lstStyle/>
          <a:p>
            <a:r>
              <a:rPr lang="en-IN" i="1" dirty="0"/>
              <a:t>Approximately 5-10ml of CSF should collected in two sterile tubes by lumbar or ventricular puncture performed by a physician.</a:t>
            </a:r>
          </a:p>
          <a:p>
            <a:r>
              <a:rPr lang="en-IN" i="1" dirty="0"/>
              <a:t>Thorough disinfection of skin is mandatory.</a:t>
            </a:r>
          </a:p>
          <a:p>
            <a:r>
              <a:rPr lang="en-IN" i="1" dirty="0"/>
              <a:t>Part of the CSF specimen will be used for cytological and chemical  </a:t>
            </a:r>
            <a:r>
              <a:rPr lang="en-IN" i="1" dirty="0" err="1"/>
              <a:t>examination,and</a:t>
            </a:r>
            <a:r>
              <a:rPr lang="en-IN" i="1" dirty="0"/>
              <a:t> the remainder for the microbiological examination.</a:t>
            </a:r>
          </a:p>
          <a:p>
            <a:r>
              <a:rPr lang="en-IN" i="1" dirty="0"/>
              <a:t>The specimen should be delivered to the laboratory at once, and processed immediately, since cells disintegrate rapidly.</a:t>
            </a:r>
          </a:p>
          <a:p>
            <a:r>
              <a:rPr lang="en-IN" i="1" dirty="0"/>
              <a:t>Any delay may produce a cell count that does not reflect the clinical situation of the patient.  </a:t>
            </a:r>
          </a:p>
          <a:p>
            <a:endParaRPr lang="en-IN" i="1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/>
              <a:t>Processing of Specimen </a:t>
            </a:r>
          </a:p>
        </p:txBody>
      </p:sp>
      <p:pic>
        <p:nvPicPr>
          <p:cNvPr id="4" name="Content Placeholder 3" descr="slide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1882775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955"/>
            <a:ext cx="10972800" cy="5851525"/>
          </a:xfrm>
        </p:spPr>
        <p:txBody>
          <a:bodyPr/>
          <a:lstStyle/>
          <a:p>
            <a:r>
              <a:rPr lang="en-US" sz="2800" dirty="0"/>
              <a:t>The spinal fluid collected in sterile collection tubes is first used for an all India ink preparation without centrifugation.</a:t>
            </a:r>
          </a:p>
          <a:p>
            <a:r>
              <a:rPr lang="en-US" sz="2800" dirty="0"/>
              <a:t>If yeast-like organisms are seen, part of the specimen is taken for culture of </a:t>
            </a:r>
            <a:r>
              <a:rPr lang="en-US" sz="2800" i="1" dirty="0"/>
              <a:t>Cryptococcus</a:t>
            </a:r>
          </a:p>
          <a:p>
            <a:r>
              <a:rPr lang="en-US" sz="2800" dirty="0"/>
              <a:t>Remaining centrifuged (3000rpm, 15mins), sediment used for study of a stained smear (</a:t>
            </a:r>
            <a:r>
              <a:rPr lang="en-US" sz="2800" dirty="0" err="1"/>
              <a:t>Romanowsky’s</a:t>
            </a:r>
            <a:r>
              <a:rPr lang="en-US" sz="2800" dirty="0"/>
              <a:t> stain, Gram’s stain and acid fast stain) and for culture of infectious agent</a:t>
            </a:r>
          </a:p>
          <a:p>
            <a:r>
              <a:rPr lang="en-US" sz="2800" dirty="0"/>
              <a:t>Acute bacterial meningitis- CSF turbid with higher total protein count and lower sugar; microscopic exams reveal increased white cell count.</a:t>
            </a:r>
          </a:p>
          <a:p>
            <a:r>
              <a:rPr lang="en-US" sz="2800" dirty="0"/>
              <a:t>Purulent </a:t>
            </a:r>
            <a:r>
              <a:rPr lang="en-US" sz="2800" dirty="0" err="1"/>
              <a:t>mengitis</a:t>
            </a:r>
            <a:r>
              <a:rPr lang="en-US" sz="2800" dirty="0"/>
              <a:t> caused by bacteria- large clot may form and can be used for smear preparation </a:t>
            </a:r>
          </a:p>
          <a:p>
            <a:endParaRPr lang="en-US" sz="28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130"/>
            <a:ext cx="10515600" cy="5899150"/>
          </a:xfrm>
        </p:spPr>
        <p:txBody>
          <a:bodyPr/>
          <a:lstStyle/>
          <a:p>
            <a:r>
              <a:rPr lang="en-US" dirty="0"/>
              <a:t>Gram staining is done by routine procedure with gram reaction reported immediately </a:t>
            </a:r>
          </a:p>
          <a:p>
            <a:r>
              <a:rPr lang="en-US" dirty="0"/>
              <a:t>Presence of gram negative </a:t>
            </a:r>
            <a:r>
              <a:rPr lang="en-US" dirty="0" err="1"/>
              <a:t>diplococci</a:t>
            </a:r>
            <a:r>
              <a:rPr lang="en-US" dirty="0"/>
              <a:t> in </a:t>
            </a:r>
            <a:r>
              <a:rPr lang="en-US" dirty="0" err="1"/>
              <a:t>nutrophils</a:t>
            </a:r>
            <a:r>
              <a:rPr lang="en-US" dirty="0"/>
              <a:t> suggests </a:t>
            </a:r>
            <a:r>
              <a:rPr lang="en-US" i="1" dirty="0" err="1"/>
              <a:t>Neisseria</a:t>
            </a:r>
            <a:r>
              <a:rPr lang="en-US" i="1" dirty="0"/>
              <a:t> meningitides </a:t>
            </a:r>
            <a:endParaRPr lang="en-US" dirty="0"/>
          </a:p>
          <a:p>
            <a:r>
              <a:rPr lang="en-US" dirty="0"/>
              <a:t>Presence of gram positive </a:t>
            </a:r>
            <a:r>
              <a:rPr lang="en-US" dirty="0" err="1"/>
              <a:t>diplococci</a:t>
            </a:r>
            <a:r>
              <a:rPr lang="en-US" dirty="0"/>
              <a:t> suggests </a:t>
            </a:r>
            <a:r>
              <a:rPr lang="en-US" i="1" dirty="0"/>
              <a:t>Streptococcus </a:t>
            </a:r>
            <a:r>
              <a:rPr lang="en-US" i="1" dirty="0" err="1"/>
              <a:t>pneumoniae</a:t>
            </a:r>
            <a:r>
              <a:rPr lang="en-US" i="1" dirty="0"/>
              <a:t> </a:t>
            </a:r>
            <a:endParaRPr lang="en-US" dirty="0"/>
          </a:p>
          <a:p>
            <a:r>
              <a:rPr lang="en-US" dirty="0"/>
              <a:t>Presence of gram negative </a:t>
            </a:r>
            <a:r>
              <a:rPr lang="en-US" dirty="0" err="1"/>
              <a:t>cocco</a:t>
            </a:r>
            <a:r>
              <a:rPr lang="en-US" dirty="0"/>
              <a:t>-bacilli suggests a possible </a:t>
            </a:r>
            <a:r>
              <a:rPr lang="en-US" i="1" dirty="0" err="1"/>
              <a:t>Haemophilus</a:t>
            </a:r>
            <a:r>
              <a:rPr lang="en-US" i="1" dirty="0"/>
              <a:t> </a:t>
            </a:r>
            <a:r>
              <a:rPr lang="en-US" i="1" dirty="0" err="1"/>
              <a:t>influenzae</a:t>
            </a:r>
            <a:r>
              <a:rPr lang="en-US" i="1" dirty="0"/>
              <a:t> </a:t>
            </a:r>
            <a:r>
              <a:rPr lang="en-US" dirty="0"/>
              <a:t>infection</a:t>
            </a:r>
          </a:p>
          <a:p>
            <a:r>
              <a:rPr lang="en-US" dirty="0"/>
              <a:t>CSF specimen subjected to acid-fast staining for the possible diagnosis of </a:t>
            </a:r>
            <a:r>
              <a:rPr lang="en-US" i="1" dirty="0" err="1"/>
              <a:t>Myobacterium</a:t>
            </a:r>
            <a:r>
              <a:rPr lang="en-US" i="1" dirty="0"/>
              <a:t> tuberculosis </a:t>
            </a:r>
            <a:r>
              <a:rPr lang="en-US" dirty="0"/>
              <a:t>; but laboratory culture is necessary for confirmation 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475"/>
            <a:ext cx="10515600" cy="5932805"/>
          </a:xfrm>
        </p:spPr>
        <p:txBody>
          <a:bodyPr>
            <a:normAutofit fontScale="90000" lnSpcReduction="20000"/>
          </a:bodyPr>
          <a:lstStyle/>
          <a:p>
            <a:r>
              <a:rPr lang="en-US" dirty="0"/>
              <a:t>CSF specimens are routinely inoculated on blood agar, chocolate agar, </a:t>
            </a:r>
            <a:r>
              <a:rPr lang="en-US" dirty="0" err="1"/>
              <a:t>MacConkey’s</a:t>
            </a:r>
            <a:r>
              <a:rPr lang="en-US" dirty="0"/>
              <a:t> agar and </a:t>
            </a:r>
            <a:r>
              <a:rPr lang="en-US" dirty="0" err="1"/>
              <a:t>thioglycollate</a:t>
            </a:r>
            <a:r>
              <a:rPr lang="en-US" dirty="0"/>
              <a:t> broth.</a:t>
            </a:r>
          </a:p>
          <a:p>
            <a:r>
              <a:rPr lang="en-US" dirty="0"/>
              <a:t>All culture media are kept under aerobic conditions except chocolate agar which is kept under in a candle jar. </a:t>
            </a:r>
          </a:p>
          <a:p>
            <a:r>
              <a:rPr lang="en-US" dirty="0"/>
              <a:t>If there is no growth continue to inoculate for 48 hours.</a:t>
            </a:r>
          </a:p>
          <a:p>
            <a:r>
              <a:rPr lang="en-US" dirty="0"/>
              <a:t>Blood agar medium serves as a general purpose medium; growth of </a:t>
            </a:r>
            <a:r>
              <a:rPr lang="en-US" i="1" dirty="0"/>
              <a:t>S. </a:t>
            </a:r>
            <a:r>
              <a:rPr lang="en-US" i="1" dirty="0" err="1"/>
              <a:t>pneumoniae</a:t>
            </a:r>
            <a:r>
              <a:rPr lang="en-US" i="1" dirty="0"/>
              <a:t> </a:t>
            </a:r>
            <a:r>
              <a:rPr lang="en-US" dirty="0"/>
              <a:t>can be </a:t>
            </a:r>
            <a:r>
              <a:rPr lang="en-US" dirty="0" err="1"/>
              <a:t>recognised</a:t>
            </a:r>
            <a:r>
              <a:rPr lang="en-US" dirty="0"/>
              <a:t> on primary plate.</a:t>
            </a:r>
          </a:p>
          <a:p>
            <a:r>
              <a:rPr lang="en-US" dirty="0" err="1"/>
              <a:t>MacConkey</a:t>
            </a:r>
            <a:r>
              <a:rPr lang="en-US" dirty="0"/>
              <a:t> plate will </a:t>
            </a:r>
            <a:r>
              <a:rPr lang="en-US" dirty="0" err="1"/>
              <a:t>alow</a:t>
            </a:r>
            <a:r>
              <a:rPr lang="en-US" dirty="0"/>
              <a:t> gram negative rods to grow , and further biochemical reactions will be able to identify them </a:t>
            </a:r>
          </a:p>
          <a:p>
            <a:r>
              <a:rPr lang="en-US" dirty="0"/>
              <a:t>Growth in </a:t>
            </a:r>
            <a:r>
              <a:rPr lang="en-US" dirty="0" err="1"/>
              <a:t>thioglycollate</a:t>
            </a:r>
            <a:r>
              <a:rPr lang="en-US" dirty="0"/>
              <a:t> broth, with the presence of gram negative rods, suggest the possibilities of </a:t>
            </a:r>
            <a:r>
              <a:rPr lang="en-US" dirty="0" err="1"/>
              <a:t>bacteroides</a:t>
            </a:r>
            <a:r>
              <a:rPr lang="en-US" dirty="0"/>
              <a:t> infection. If there is no growth, observe the </a:t>
            </a:r>
            <a:r>
              <a:rPr lang="en-US" dirty="0" err="1"/>
              <a:t>thioglycollate</a:t>
            </a:r>
            <a:r>
              <a:rPr lang="en-US" dirty="0"/>
              <a:t> broth for 7 days.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/>
              <a:t>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466216"/>
          <a:ext cx="9982200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0784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/>
                        <a:t>What is CSF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/>
                        <a:t>Formation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/>
                        <a:t>Function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/>
                        <a:t>Characteristics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/>
                        <a:t>Composition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/>
                        <a:t>Volume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 err="1"/>
                        <a:t>Applicatipon</a:t>
                      </a:r>
                      <a:endParaRPr lang="en-US" sz="3200" dirty="0"/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/>
                        <a:t>Clinical significance</a:t>
                      </a:r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/>
                        <a:t>Routine examination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dirty="0"/>
                        <a:t>Gross</a:t>
                      </a:r>
                      <a:r>
                        <a:rPr lang="en-US" sz="3200" baseline="0" dirty="0"/>
                        <a:t> examination 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baseline="0" dirty="0"/>
                        <a:t>Collection of CSF specimens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baseline="0" dirty="0"/>
                        <a:t>Transport of CSF specimens</a:t>
                      </a:r>
                    </a:p>
                    <a:p>
                      <a:pPr>
                        <a:buFont typeface="Wingdings" panose="05000000000000000000" pitchFamily="2" charset="2"/>
                        <a:buChar char="ü"/>
                      </a:pPr>
                      <a:r>
                        <a:rPr lang="en-US" sz="3200" baseline="0" dirty="0"/>
                        <a:t>Processing of CSF specimens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st slid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845" y="21590"/>
            <a:ext cx="11664315" cy="68510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e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5415" y="-34925"/>
            <a:ext cx="12356465" cy="693674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dirty="0"/>
              <a:t>Formation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choroid plexus (50-70%)</a:t>
            </a:r>
          </a:p>
          <a:p>
            <a:r>
              <a:rPr lang="en-US" dirty="0"/>
              <a:t>Ependymal surfaces of ventricles</a:t>
            </a:r>
          </a:p>
          <a:p>
            <a:r>
              <a:rPr lang="en-US" dirty="0"/>
              <a:t>Perivascular spaces </a:t>
            </a:r>
          </a:p>
          <a:p>
            <a:endParaRPr lang="en-US" dirty="0"/>
          </a:p>
        </p:txBody>
      </p:sp>
      <p:pic>
        <p:nvPicPr>
          <p:cNvPr id="4" name="Content Placeholder 3" descr="slie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761876"/>
            <a:ext cx="5384800" cy="2447086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i="1"/>
              <a:t>Function</a:t>
            </a:r>
            <a:endParaRPr lang="en-US" sz="6000" b="1" i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Protects CNS from injuries</a:t>
            </a:r>
          </a:p>
          <a:p>
            <a:endParaRPr lang="en-US" dirty="0"/>
          </a:p>
        </p:txBody>
      </p:sp>
      <p:pic>
        <p:nvPicPr>
          <p:cNvPr id="4" name="Content Placeholder 3" descr="slied 5 lef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7400" y="2819400"/>
            <a:ext cx="4679950" cy="3752215"/>
          </a:xfrm>
          <a:prstGeom prst="rect">
            <a:avLst/>
          </a:prstGeom>
        </p:spPr>
      </p:pic>
      <p:pic>
        <p:nvPicPr>
          <p:cNvPr id="5" name="Picture 4" descr="slied 5 rig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25" y="2935605"/>
            <a:ext cx="4264660" cy="3547745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Cushion from surrounding bone structure</a:t>
            </a:r>
          </a:p>
          <a:p>
            <a:r>
              <a:rPr lang="en-IN" dirty="0"/>
              <a:t>Provides mechanical buoyancy</a:t>
            </a:r>
          </a:p>
          <a:p>
            <a:endParaRPr lang="en-US" dirty="0"/>
          </a:p>
        </p:txBody>
      </p:sp>
      <p:pic>
        <p:nvPicPr>
          <p:cNvPr id="4" name="Content Placeholder 3" descr="slie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6800" y="2286000"/>
            <a:ext cx="3886200" cy="38862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18960000">
            <a:off x="6303010" y="2974340"/>
            <a:ext cx="1833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/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urlz MT" panose="04040404050702020202" charset="0"/>
                <a:cs typeface="Curlz MT" panose="04040404050702020202" charset="0"/>
              </a:rPr>
              <a:t>SO COMFY...!!!</a:t>
            </a:r>
          </a:p>
        </p:txBody>
      </p:sp>
    </p:spTree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Provides nutrients</a:t>
            </a:r>
          </a:p>
          <a:p>
            <a:r>
              <a:rPr lang="en-IN" dirty="0"/>
              <a:t>Removes waste products by returning them to blood </a:t>
            </a:r>
          </a:p>
          <a:p>
            <a:endParaRPr lang="en-US" dirty="0"/>
          </a:p>
        </p:txBody>
      </p:sp>
      <p:pic>
        <p:nvPicPr>
          <p:cNvPr id="4" name="Content Placeholder 3" descr="slied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0" y="17526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967262" cy="1065840"/>
          </a:xfrm>
        </p:spPr>
        <p:txBody>
          <a:bodyPr/>
          <a:lstStyle/>
          <a:p>
            <a:r>
              <a:rPr lang="en-IN" b="1" i="1"/>
              <a:t>Characteristics</a:t>
            </a:r>
            <a:endParaRPr lang="en-US" b="1" i="1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981200" y="2514600"/>
            <a:ext cx="3952213" cy="286055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Clear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/>
              <a:t>Colourless</a:t>
            </a:r>
            <a:r>
              <a:rPr lang="en-US" sz="2800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pH 7.3</a:t>
            </a:r>
          </a:p>
        </p:txBody>
      </p:sp>
    </p:spTree>
  </p:cSld>
  <p:clrMapOvr>
    <a:masterClrMapping/>
  </p:clrMapOvr>
  <p:transition spd="med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i="1"/>
              <a:t>Composition</a:t>
            </a:r>
            <a:endParaRPr lang="en-US" sz="6000" b="1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544" y="1943712"/>
            <a:ext cx="10216912" cy="4282150"/>
          </a:xfrm>
        </p:spPr>
        <p:txBody>
          <a:bodyPr/>
          <a:lstStyle/>
          <a:p>
            <a:r>
              <a:rPr lang="en-IN" i="1"/>
              <a:t>Glucose (50-85 mg/dl)</a:t>
            </a:r>
          </a:p>
          <a:p>
            <a:r>
              <a:rPr lang="en-IN" i="1"/>
              <a:t>Electrolyte </a:t>
            </a:r>
          </a:p>
          <a:p>
            <a:r>
              <a:rPr lang="en-IN" i="1"/>
              <a:t>Protein (15-45 mg/dl)</a:t>
            </a:r>
          </a:p>
          <a:p>
            <a:r>
              <a:rPr lang="en-IN" i="1"/>
              <a:t>No. Of cells (0-3 lymphocytes)</a:t>
            </a:r>
          </a:p>
          <a:p>
            <a:r>
              <a:rPr lang="en-IN" i="1"/>
              <a:t>Amino acids </a:t>
            </a:r>
          </a:p>
          <a:p>
            <a:r>
              <a:rPr lang="en-IN" i="1"/>
              <a:t>And other small molecules found in plasma</a:t>
            </a:r>
          </a:p>
          <a:p>
            <a:endParaRPr lang="en-IN" b="1" i="1"/>
          </a:p>
          <a:p>
            <a:endParaRPr lang="en-US" b="1" i="1"/>
          </a:p>
        </p:txBody>
      </p:sp>
    </p:spTree>
  </p:cSld>
  <p:clrMapOvr>
    <a:masterClrMapping/>
  </p:clrMapOvr>
  <p:transition spd="med">
    <p:cover dir="l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1407</TotalTime>
  <Words>928</Words>
  <Application>Microsoft Office PowerPoint</Application>
  <PresentationFormat>Widescreen</PresentationFormat>
  <Paragraphs>100</Paragraphs>
  <Slides>26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Blackadder ITC</vt:lpstr>
      <vt:lpstr>Cambria</vt:lpstr>
      <vt:lpstr>Century Gothic</vt:lpstr>
      <vt:lpstr>Curlz MT</vt:lpstr>
      <vt:lpstr>Verdana</vt:lpstr>
      <vt:lpstr>Wingdings</vt:lpstr>
      <vt:lpstr>Wingdings 2</vt:lpstr>
      <vt:lpstr>Verve</vt:lpstr>
      <vt:lpstr>Equation.3</vt:lpstr>
      <vt:lpstr>Cerebrospinal Fluid</vt:lpstr>
      <vt:lpstr>What is CSF ?</vt:lpstr>
      <vt:lpstr>PowerPoint Presentation</vt:lpstr>
      <vt:lpstr>Formation </vt:lpstr>
      <vt:lpstr>Function</vt:lpstr>
      <vt:lpstr>PowerPoint Presentation</vt:lpstr>
      <vt:lpstr>PowerPoint Presentation</vt:lpstr>
      <vt:lpstr>Characteristics</vt:lpstr>
      <vt:lpstr>Composition</vt:lpstr>
      <vt:lpstr>Volume of CSF</vt:lpstr>
      <vt:lpstr>Applications </vt:lpstr>
      <vt:lpstr>Clinical Significance </vt:lpstr>
      <vt:lpstr>Routine Examination</vt:lpstr>
      <vt:lpstr>Gross Examination </vt:lpstr>
      <vt:lpstr>Collection of Specimen </vt:lpstr>
      <vt:lpstr>PowerPoint Presentation</vt:lpstr>
      <vt:lpstr>PowerPoint Presentation</vt:lpstr>
      <vt:lpstr>PowerPoint Presentation</vt:lpstr>
      <vt:lpstr>Transportation of specimens</vt:lpstr>
      <vt:lpstr>PowerPoint Presentation</vt:lpstr>
      <vt:lpstr>Processing of Specimen 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Cerebrospinal Fluid</dc:title>
  <dc:creator>Syed</dc:creator>
  <cp:lastModifiedBy>pooja chavan</cp:lastModifiedBy>
  <cp:revision>31</cp:revision>
  <dcterms:created xsi:type="dcterms:W3CDTF">2020-02-10T09:56:58Z</dcterms:created>
  <dcterms:modified xsi:type="dcterms:W3CDTF">2020-08-14T10:53:03Z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