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6" r:id="rId9"/>
    <p:sldId id="260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 varScale="1">
        <p:scale>
          <a:sx n="63" d="100"/>
          <a:sy n="63" d="100"/>
        </p:scale>
        <p:origin x="13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A0114A-2AC2-4F9C-9D1F-08EB0915B990}" type="datetimeFigureOut">
              <a:rPr lang="en-IN" smtClean="0"/>
              <a:t>18-08-2020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D61F7A-D1B8-44B6-98DE-E6E09A2C3496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IN" u="sng" dirty="0">
                <a:latin typeface="Times New Roman" pitchFamily="18" charset="0"/>
                <a:ea typeface="Adobe Gothic Std B" panose="020B0800000000000000" pitchFamily="34" charset="-128"/>
                <a:cs typeface="Times New Roman" pitchFamily="18" charset="0"/>
              </a:rPr>
              <a:t>Streptococcus </a:t>
            </a:r>
            <a:r>
              <a:rPr lang="en-IN" u="sng" dirty="0" err="1">
                <a:latin typeface="Times New Roman" pitchFamily="18" charset="0"/>
                <a:ea typeface="Adobe Gothic Std B" panose="020B0800000000000000" pitchFamily="34" charset="-128"/>
                <a:cs typeface="Times New Roman" pitchFamily="18" charset="0"/>
              </a:rPr>
              <a:t>pneumoniae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0648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u="sng" dirty="0">
                <a:latin typeface="Times New Roman" pitchFamily="18" charset="0"/>
                <a:cs typeface="Times New Roman" pitchFamily="18" charset="0"/>
              </a:rPr>
              <a:t>LABORATORY DIAGANOSIS</a:t>
            </a:r>
          </a:p>
          <a:p>
            <a:pPr algn="ctr"/>
            <a:endParaRPr lang="en-IN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sputum sample is collected from the patient.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sputum sample is homogenized and gram staining procedure is carried out.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After homogenization, it is inoculated on blood agar for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37 ºc for 24 hours.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case of infants serum coated laryngeal swaps are used.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Gram-Stained CSF is used for presumptive diagnosis of meningitis and gram-positive diplococci are observed.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332656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u="sng" dirty="0"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 algn="ctr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Antibiotic used for treatment are penicillin and amoxicillin.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If the strains are resistant to other antibiotics like erythromycin and tetracycline are used.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serious infections,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vancomycin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and cephalosporin drugs are of choice.</a:t>
            </a:r>
          </a:p>
          <a:p>
            <a:pPr marL="342900" indent="-34290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986527">
            <a:off x="1817931" y="2360768"/>
            <a:ext cx="5953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u="sng" dirty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693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76672"/>
            <a:ext cx="76328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2800" b="1" u="sng" dirty="0">
                <a:latin typeface="Times New Roman" pitchFamily="18" charset="0"/>
                <a:cs typeface="Times New Roman" pitchFamily="18" charset="0"/>
              </a:rPr>
              <a:t>CONTENT:-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Morphology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Culture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Bio-Chemical Test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Pathogenicity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Laboratory Diagnosis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330376038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7" y="260648"/>
            <a:ext cx="8488424" cy="645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u="sng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I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or </a:t>
            </a:r>
          </a:p>
          <a:p>
            <a:pPr>
              <a:lnSpc>
                <a:spcPct val="150000"/>
              </a:lnSpc>
            </a:pPr>
            <a:r>
              <a:rPr lang="en-I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Pneeumococcus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is a gram positive,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alpha-</a:t>
            </a:r>
            <a:r>
              <a:rPr lang="en-I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hemolytic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greenish discoloration and partial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the red blood cells immediately surrounding colonies of some streptococci </a:t>
            </a:r>
            <a:r>
              <a:rPr lang="en-US" sz="2000" dirty="0"/>
              <a:t>on blood agar plates )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beta-</a:t>
            </a:r>
            <a:r>
              <a:rPr lang="en-I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hemolytic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facultative anaerobic member of the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genus Streptococcus. They are usually 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found in pairs and do not form spores 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are non motile.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Class: Bacilli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Scientific Name: Streptococcus </a:t>
            </a:r>
            <a:r>
              <a:rPr lang="en-I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endParaRPr lang="en-I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I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Streptococcaceae</a:t>
            </a:r>
            <a:endParaRPr lang="en-I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8591" y="4474636"/>
            <a:ext cx="4479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prstClr val="black"/>
                </a:solidFill>
              </a:rPr>
              <a:t> 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184" y="332656"/>
            <a:ext cx="795925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MORHOLOGY</a:t>
            </a:r>
          </a:p>
          <a:p>
            <a:pPr algn="ctr"/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Streptococcus pneumoniae are the gram positive, lancet shape bacteria with one end broad or rounded and other end pointed.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usually occurs in pairs (diplococcus) as well as they can also occurs in short chain (Streptococcus).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are similar than 1 micrometre in diameter.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are non-spore forming and non-motile in nature.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8404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2"/>
            <a:ext cx="77048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u="sng" dirty="0">
                <a:latin typeface="Times New Roman" pitchFamily="18" charset="0"/>
                <a:cs typeface="Times New Roman" pitchFamily="18" charset="0"/>
              </a:rPr>
              <a:t>CULTURE</a:t>
            </a:r>
          </a:p>
          <a:p>
            <a:pPr algn="ctr"/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Various types of culture are prepared for the study of the given bacteria.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Blood Agar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PEA Culture </a:t>
            </a:r>
          </a:p>
          <a:p>
            <a:pPr>
              <a:lnSpc>
                <a:spcPct val="150000"/>
              </a:lnSpc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Description: C:\Users\LENOVO\Desktop\Screenshot_2019-05-31-16-25-05-207_com.google.android.youtube.png">
            <a:extLst>
              <a:ext uri="{FF2B5EF4-FFF2-40B4-BE49-F238E27FC236}">
                <a16:creationId xmlns:a16="http://schemas.microsoft.com/office/drawing/2014/main" id="{91143CD1-FFAE-441E-991D-A91CD0D5E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97" y="4005064"/>
            <a:ext cx="3231197" cy="22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0A180D01-6A10-4851-9A9B-986F634A8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742" y="6268735"/>
            <a:ext cx="3520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Streptococcus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pneumoniae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6416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96028"/>
              </p:ext>
            </p:extLst>
          </p:nvPr>
        </p:nvGraphicFramePr>
        <p:xfrm>
          <a:off x="539552" y="764705"/>
          <a:ext cx="8136904" cy="5495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Times New Roman" pitchFamily="18" charset="0"/>
                          <a:cs typeface="Times New Roman" pitchFamily="18" charset="0"/>
                        </a:rPr>
                        <a:t>SR.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Times New Roman" pitchFamily="18" charset="0"/>
                          <a:cs typeface="Times New Roman" pitchFamily="18" charset="0"/>
                        </a:rPr>
                        <a:t>CULTURE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Times New Roman" pitchFamily="18" charset="0"/>
                          <a:cs typeface="Times New Roman" pitchFamily="18" charset="0"/>
                        </a:rPr>
                        <a:t>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Times New Roman" pitchFamily="18" charset="0"/>
                          <a:cs typeface="Times New Roman" pitchFamily="18" charset="0"/>
                        </a:rPr>
                        <a:t>IMAGES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282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itchFamily="18" charset="0"/>
                          <a:cs typeface="Times New Roman" pitchFamily="18" charset="0"/>
                        </a:rPr>
                        <a:t>Blood</a:t>
                      </a:r>
                      <a:r>
                        <a:rPr lang="en-IN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 Agar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After overnight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Incubation, small colonies with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Circular shape, semi-transparent,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Are seen.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770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itchFamily="18" charset="0"/>
                          <a:cs typeface="Times New Roman" pitchFamily="18" charset="0"/>
                        </a:rPr>
                        <a:t>PEA (</a:t>
                      </a:r>
                      <a:r>
                        <a:rPr lang="en-IN" sz="1800" dirty="0" err="1">
                          <a:latin typeface="Times New Roman" pitchFamily="18" charset="0"/>
                          <a:cs typeface="Times New Roman" pitchFamily="18" charset="0"/>
                        </a:rPr>
                        <a:t>Phynyl</a:t>
                      </a:r>
                      <a:r>
                        <a:rPr lang="en-IN" sz="1800" dirty="0">
                          <a:latin typeface="Times New Roman" pitchFamily="18" charset="0"/>
                          <a:cs typeface="Times New Roman" pitchFamily="18" charset="0"/>
                        </a:rPr>
                        <a:t> Ethyl Alcohol agar)Culture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800" dirty="0">
                          <a:latin typeface="Times New Roman" pitchFamily="18" charset="0"/>
                          <a:cs typeface="Times New Roman" pitchFamily="18" charset="0"/>
                        </a:rPr>
                        <a:t>Anaerobic PEA should appear opaque</a:t>
                      </a:r>
                      <a:r>
                        <a:rPr lang="en-IN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, and dark red in colour.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224073"/>
            <a:ext cx="1872209" cy="177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ENOVO\Desktop\IMG_20190602_234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137" y="4221088"/>
            <a:ext cx="1858561" cy="17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9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102" y="404664"/>
            <a:ext cx="7713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u="sng" dirty="0">
                <a:latin typeface="Times New Roman" pitchFamily="18" charset="0"/>
                <a:cs typeface="Times New Roman" pitchFamily="18" charset="0"/>
              </a:rPr>
              <a:t>Bio-Chemical Test</a:t>
            </a:r>
          </a:p>
          <a:p>
            <a:pPr algn="ctr"/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18549"/>
              </p:ext>
            </p:extLst>
          </p:nvPr>
        </p:nvGraphicFramePr>
        <p:xfrm>
          <a:off x="1187625" y="1285125"/>
          <a:ext cx="6768750" cy="1663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SR. NO.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TEST NAME 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INTERPRETATION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Bile </a:t>
                      </a:r>
                      <a:r>
                        <a:rPr lang="en-IN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Esculin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Positive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Mannitol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Positive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Optochin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Positive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66900" y="3005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LENOVO\Desktop\Screenshot_2019-06-01-11-59-06-161_com.google.android.yout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59228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ENOVO\Desktop\Screenshot_2019-06-01-12-00-03-051_com.google.android.youtu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99825"/>
            <a:ext cx="259228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ENOVO\Desktop\Screenshot_2019-06-01-12-02-26-187_com.google.android.youtub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59228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124744"/>
            <a:ext cx="216023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IN" sz="2400" dirty="0">
                <a:latin typeface="Times New Roman"/>
                <a:ea typeface="Calibri"/>
                <a:cs typeface="Times New Roman"/>
              </a:rPr>
              <a:t>Bile </a:t>
            </a:r>
            <a:r>
              <a:rPr lang="en-IN" sz="2400" dirty="0" err="1">
                <a:latin typeface="Times New Roman"/>
                <a:ea typeface="Calibri"/>
                <a:cs typeface="Times New Roman"/>
              </a:rPr>
              <a:t>Esculin</a:t>
            </a:r>
            <a:endParaRPr lang="en-IN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9" y="1204061"/>
            <a:ext cx="2016224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IN" sz="2400" dirty="0" err="1">
                <a:latin typeface="Times New Roman"/>
                <a:ea typeface="Calibri"/>
                <a:cs typeface="Times New Roman"/>
              </a:rPr>
              <a:t>Mannitol</a:t>
            </a:r>
            <a:endParaRPr lang="en-IN" dirty="0"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4208" y="1204061"/>
            <a:ext cx="194421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IN" sz="2400" dirty="0" err="1">
                <a:latin typeface="Times New Roman"/>
                <a:ea typeface="Calibri"/>
                <a:cs typeface="Times New Roman"/>
              </a:rPr>
              <a:t>Optochin</a:t>
            </a:r>
            <a:endParaRPr lang="en-IN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3551856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79208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u="sng" dirty="0">
                <a:latin typeface="Times New Roman" pitchFamily="18" charset="0"/>
                <a:cs typeface="Times New Roman" pitchFamily="18" charset="0"/>
              </a:rPr>
              <a:t>PATHOGENICITY</a:t>
            </a:r>
          </a:p>
          <a:p>
            <a:pPr algn="ctr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Intra peritoneal inoculation in mice and rabbit can cause a fatal infection and death can occur in 1 to 3 days.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Pneumococcus can localize in human nasopharynx and can infect middle ear and respiratory tract.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Generally, infection is endogenous but highly virulent strains can also cause exogenous infections.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Pneumococci are a cause of pneumonia and bronchopneumonia.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Pneumococci are associated with chronic bronchitis.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529</TotalTime>
  <Words>422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Streptococcus pneumoniae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Streptococcus pneumoniae</dc:title>
  <dc:creator>Paresh Patil</dc:creator>
  <cp:lastModifiedBy>pooja chavan</cp:lastModifiedBy>
  <cp:revision>23</cp:revision>
  <dcterms:created xsi:type="dcterms:W3CDTF">2019-05-31T17:42:32Z</dcterms:created>
  <dcterms:modified xsi:type="dcterms:W3CDTF">2020-08-18T04:43:23Z</dcterms:modified>
</cp:coreProperties>
</file>