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7" r:id="rId11"/>
    <p:sldId id="268" r:id="rId12"/>
    <p:sldId id="269" r:id="rId13"/>
    <p:sldId id="264" r:id="rId14"/>
    <p:sldId id="265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Metallic poisons	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/>
              <a:t>- Dr Sunil </a:t>
            </a:r>
            <a:r>
              <a:rPr lang="en-US" dirty="0" err="1" smtClean="0"/>
              <a:t>Doshi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Lavage – 20% sodium thiosulphate</a:t>
            </a:r>
          </a:p>
          <a:p>
            <a:pPr lvl="1"/>
            <a:r>
              <a:rPr lang="en-US" dirty="0" smtClean="0"/>
              <a:t>Demulcents</a:t>
            </a:r>
          </a:p>
          <a:p>
            <a:pPr lvl="1"/>
            <a:r>
              <a:rPr lang="en-US" dirty="0" smtClean="0"/>
              <a:t>Charcoal</a:t>
            </a:r>
          </a:p>
          <a:p>
            <a:pPr lvl="1"/>
            <a:r>
              <a:rPr lang="en-US" dirty="0" smtClean="0"/>
              <a:t>Symptomatic</a:t>
            </a:r>
          </a:p>
          <a:p>
            <a:r>
              <a:rPr lang="en-US" dirty="0" smtClean="0"/>
              <a:t>PM appearances</a:t>
            </a:r>
          </a:p>
          <a:p>
            <a:pPr lvl="1"/>
            <a:r>
              <a:rPr lang="en-US" dirty="0" smtClean="0"/>
              <a:t>Necrosis</a:t>
            </a:r>
          </a:p>
          <a:p>
            <a:pPr lvl="1"/>
            <a:r>
              <a:rPr lang="en-US" dirty="0" smtClean="0"/>
              <a:t>Hemorrhage</a:t>
            </a:r>
          </a:p>
          <a:p>
            <a:pPr lvl="1"/>
            <a:r>
              <a:rPr lang="en-US" dirty="0" smtClean="0"/>
              <a:t>Corrosion</a:t>
            </a:r>
          </a:p>
          <a:p>
            <a:pPr lvl="1"/>
            <a:r>
              <a:rPr lang="en-US" dirty="0" smtClean="0"/>
              <a:t>Liver kidney degenerative changes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Medicolegal importance</a:t>
            </a:r>
          </a:p>
          <a:p>
            <a:pPr lvl="1"/>
            <a:r>
              <a:rPr lang="en-US" dirty="0" smtClean="0"/>
              <a:t>Suicidal</a:t>
            </a:r>
          </a:p>
          <a:p>
            <a:pPr lvl="1"/>
            <a:r>
              <a:rPr lang="en-US" dirty="0" smtClean="0"/>
              <a:t>Accidental in children</a:t>
            </a:r>
          </a:p>
          <a:p>
            <a:pPr lvl="1"/>
            <a:r>
              <a:rPr lang="en-US" dirty="0" smtClean="0"/>
              <a:t>For fictitious injury</a:t>
            </a:r>
          </a:p>
          <a:p>
            <a:pPr lvl="1"/>
            <a:r>
              <a:rPr lang="en-US" dirty="0" smtClean="0"/>
              <a:t>Abortifacient</a:t>
            </a:r>
          </a:p>
          <a:p>
            <a:pPr lvl="1">
              <a:buNone/>
            </a:pPr>
            <a:endParaRPr lang="en-IN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barium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Compounds</a:t>
            </a:r>
          </a:p>
          <a:p>
            <a:pPr lvl="1"/>
            <a:r>
              <a:rPr lang="en-US" dirty="0" smtClean="0"/>
              <a:t>Barium chloride</a:t>
            </a:r>
          </a:p>
          <a:p>
            <a:pPr lvl="1"/>
            <a:r>
              <a:rPr lang="en-US" dirty="0" smtClean="0"/>
              <a:t>Barium nitrate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Barium carbonate – rat poison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Barium sulphate – radiology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Barium </a:t>
            </a:r>
            <a:r>
              <a:rPr lang="en-US" smtClean="0">
                <a:solidFill>
                  <a:srgbClr val="FF0000"/>
                </a:solidFill>
              </a:rPr>
              <a:t>sulphide – depilatory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Act as a irritant of almost corrosive degree</a:t>
            </a:r>
          </a:p>
          <a:p>
            <a:r>
              <a:rPr lang="en-US" dirty="0" smtClean="0"/>
              <a:t>Action on muscles heart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thallium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Thallium sulphate</a:t>
            </a:r>
          </a:p>
          <a:p>
            <a:r>
              <a:rPr lang="en-US" dirty="0" smtClean="0"/>
              <a:t>Thallium acetate</a:t>
            </a:r>
          </a:p>
          <a:p>
            <a:endParaRPr lang="en-US" dirty="0" smtClean="0"/>
          </a:p>
          <a:p>
            <a:r>
              <a:rPr lang="en-US" dirty="0" smtClean="0"/>
              <a:t>Odourless, tasteless, water soluble</a:t>
            </a:r>
          </a:p>
          <a:p>
            <a:r>
              <a:rPr lang="en-US" dirty="0" smtClean="0"/>
              <a:t>Used in dye, glass industries, rodenticide, insecticide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Maculo-papular skin eruption- butterfly distribution on face</a:t>
            </a:r>
          </a:p>
          <a:p>
            <a:r>
              <a:rPr lang="en-US" dirty="0" smtClean="0"/>
              <a:t>GI, RS, CVS, CNS symptoms</a:t>
            </a:r>
          </a:p>
          <a:p>
            <a:r>
              <a:rPr lang="en-US" dirty="0" smtClean="0"/>
              <a:t>Death due to respiratory failure</a:t>
            </a:r>
          </a:p>
          <a:p>
            <a:r>
              <a:rPr lang="en-US" dirty="0" smtClean="0"/>
              <a:t>Fatal dose-1gm</a:t>
            </a:r>
          </a:p>
          <a:p>
            <a:r>
              <a:rPr lang="en-US" dirty="0" smtClean="0"/>
              <a:t>Fatal period-24-36 hrs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Chronic poisoning</a:t>
            </a:r>
          </a:p>
          <a:p>
            <a:pPr lvl="1"/>
            <a:r>
              <a:rPr lang="en-US" dirty="0" smtClean="0"/>
              <a:t>Thallium triad</a:t>
            </a:r>
          </a:p>
          <a:p>
            <a:pPr lvl="2"/>
            <a:r>
              <a:rPr lang="en-US" dirty="0" smtClean="0"/>
              <a:t>Alopecia, rashes, neuropathy</a:t>
            </a:r>
          </a:p>
          <a:p>
            <a:pPr lvl="2"/>
            <a:r>
              <a:rPr lang="en-US" dirty="0" smtClean="0"/>
              <a:t>Mental confusion</a:t>
            </a:r>
          </a:p>
          <a:p>
            <a:pPr lvl="2"/>
            <a:r>
              <a:rPr lang="en-US" dirty="0" smtClean="0"/>
              <a:t>Lethargy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Prussian blue</a:t>
            </a:r>
          </a:p>
          <a:p>
            <a:pPr lvl="1"/>
            <a:r>
              <a:rPr lang="en-US" dirty="0" smtClean="0"/>
              <a:t>Dialysis</a:t>
            </a:r>
          </a:p>
          <a:p>
            <a:r>
              <a:rPr lang="en-US" dirty="0" smtClean="0"/>
              <a:t>PM appearances</a:t>
            </a:r>
          </a:p>
          <a:p>
            <a:pPr lvl="1"/>
            <a:r>
              <a:rPr lang="en-US" dirty="0" smtClean="0"/>
              <a:t>Asphyxia</a:t>
            </a:r>
          </a:p>
          <a:p>
            <a:pPr lvl="1"/>
            <a:r>
              <a:rPr lang="en-US" dirty="0" smtClean="0"/>
              <a:t>Alopecia</a:t>
            </a:r>
          </a:p>
          <a:p>
            <a:pPr lvl="1"/>
            <a:r>
              <a:rPr lang="en-US" dirty="0" smtClean="0"/>
              <a:t>Detected in ashes of burnt body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Iron</a:t>
            </a:r>
          </a:p>
          <a:p>
            <a:r>
              <a:rPr lang="en-US" dirty="0" smtClean="0"/>
              <a:t>Manganese</a:t>
            </a:r>
          </a:p>
          <a:p>
            <a:r>
              <a:rPr lang="en-US" dirty="0" smtClean="0"/>
              <a:t>Antimony</a:t>
            </a:r>
          </a:p>
          <a:p>
            <a:r>
              <a:rPr lang="en-US" dirty="0" smtClean="0"/>
              <a:t>Nickle</a:t>
            </a:r>
          </a:p>
          <a:p>
            <a:r>
              <a:rPr lang="en-US" dirty="0" smtClean="0"/>
              <a:t>Cadmium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981200"/>
            <a:ext cx="40382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Thank you</a:t>
            </a:r>
            <a:endParaRPr lang="en-IN" sz="5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Metallic poisons	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Copper				Manganese	</a:t>
            </a:r>
          </a:p>
          <a:p>
            <a:r>
              <a:rPr lang="en-US" dirty="0" smtClean="0"/>
              <a:t>Potassium permanganate	Nickle</a:t>
            </a:r>
          </a:p>
          <a:p>
            <a:r>
              <a:rPr lang="en-US" dirty="0" smtClean="0"/>
              <a:t>Barium 			Iron 	</a:t>
            </a:r>
          </a:p>
          <a:p>
            <a:r>
              <a:rPr lang="en-US" dirty="0" smtClean="0"/>
              <a:t>Thallium			Antimony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Copper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Compounds</a:t>
            </a:r>
          </a:p>
          <a:p>
            <a:pPr lvl="1"/>
            <a:r>
              <a:rPr lang="en-US" dirty="0" smtClean="0"/>
              <a:t>Copper sulphate – blue crystal</a:t>
            </a:r>
          </a:p>
          <a:p>
            <a:pPr lvl="1"/>
            <a:r>
              <a:rPr lang="en-US" dirty="0" smtClean="0"/>
              <a:t>Copper subacetate – bluish green powder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Blue vitriol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Verdigris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Inhibitors of enzymes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Skin</a:t>
            </a:r>
          </a:p>
          <a:p>
            <a:pPr lvl="1"/>
            <a:r>
              <a:rPr lang="en-US" dirty="0" smtClean="0"/>
              <a:t>Discolorations, dermatitis</a:t>
            </a:r>
          </a:p>
          <a:p>
            <a:r>
              <a:rPr lang="en-US" dirty="0" smtClean="0"/>
              <a:t>GIT</a:t>
            </a:r>
          </a:p>
          <a:p>
            <a:pPr lvl="1"/>
            <a:r>
              <a:rPr lang="en-US" dirty="0" smtClean="0"/>
              <a:t>Metallic taste, salivation, thirst, vomiting, diarrhea</a:t>
            </a:r>
          </a:p>
          <a:p>
            <a:r>
              <a:rPr lang="en-US" dirty="0" smtClean="0"/>
              <a:t>RS</a:t>
            </a:r>
          </a:p>
          <a:p>
            <a:pPr lvl="1"/>
            <a:r>
              <a:rPr lang="en-US" dirty="0" smtClean="0"/>
              <a:t>Inhalation of fumes- dyspnea, cough, sore throat</a:t>
            </a:r>
          </a:p>
          <a:p>
            <a:pPr lvl="1"/>
            <a:r>
              <a:rPr lang="en-US" dirty="0" smtClean="0"/>
              <a:t>Nasal mucosa – atrophy, perforation</a:t>
            </a:r>
          </a:p>
          <a:p>
            <a:r>
              <a:rPr lang="en-US" dirty="0" smtClean="0"/>
              <a:t>Kidney</a:t>
            </a:r>
          </a:p>
          <a:p>
            <a:pPr lvl="1"/>
            <a:r>
              <a:rPr lang="en-US" dirty="0" smtClean="0"/>
              <a:t>Oliguria, hematuria, albuminuria</a:t>
            </a:r>
          </a:p>
          <a:p>
            <a:pPr lvl="1"/>
            <a:r>
              <a:rPr lang="en-US" dirty="0" smtClean="0"/>
              <a:t>Acidosis, uremia</a:t>
            </a:r>
          </a:p>
          <a:p>
            <a:pPr lvl="1"/>
            <a:r>
              <a:rPr lang="en-US" dirty="0" smtClean="0"/>
              <a:t>Severe cases hemoglobinuria, hematuria, </a:t>
            </a:r>
          </a:p>
          <a:p>
            <a:r>
              <a:rPr lang="en-US" dirty="0" smtClean="0"/>
              <a:t>Jaundice</a:t>
            </a:r>
          </a:p>
          <a:p>
            <a:r>
              <a:rPr lang="en-US" dirty="0" smtClean="0"/>
              <a:t>Pancreatitis</a:t>
            </a:r>
          </a:p>
          <a:p>
            <a:r>
              <a:rPr lang="en-US" dirty="0" smtClean="0"/>
              <a:t>Leg cramps</a:t>
            </a:r>
          </a:p>
          <a:p>
            <a:r>
              <a:rPr lang="en-US" dirty="0" smtClean="0"/>
              <a:t>Death due to hepatic or renal failure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Fatal dose</a:t>
            </a:r>
          </a:p>
          <a:p>
            <a:pPr lvl="1"/>
            <a:r>
              <a:rPr lang="en-US" dirty="0" smtClean="0"/>
              <a:t>Copper sulphate - 30gm</a:t>
            </a:r>
          </a:p>
          <a:p>
            <a:pPr lvl="1"/>
            <a:r>
              <a:rPr lang="en-US" dirty="0" smtClean="0"/>
              <a:t>Copper acetate - 15gm</a:t>
            </a:r>
          </a:p>
          <a:p>
            <a:r>
              <a:rPr lang="en-US" dirty="0" smtClean="0"/>
              <a:t>Fatal period		</a:t>
            </a:r>
          </a:p>
          <a:p>
            <a:pPr lvl="1"/>
            <a:r>
              <a:rPr lang="en-US" dirty="0" smtClean="0"/>
              <a:t>1-3 days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 smtClean="0"/>
              <a:t>Stomach wash – potassium ferrocyanide</a:t>
            </a:r>
          </a:p>
          <a:p>
            <a:pPr lvl="1"/>
            <a:r>
              <a:rPr lang="en-US" dirty="0" smtClean="0"/>
              <a:t>Demulcents</a:t>
            </a:r>
          </a:p>
          <a:p>
            <a:pPr lvl="1"/>
            <a:r>
              <a:rPr lang="en-US" dirty="0" smtClean="0"/>
              <a:t>Hemodialysis in early stage</a:t>
            </a:r>
          </a:p>
          <a:p>
            <a:pPr lvl="1"/>
            <a:r>
              <a:rPr lang="en-US" dirty="0" smtClean="0"/>
              <a:t>Chelation</a:t>
            </a:r>
          </a:p>
          <a:p>
            <a:pPr lvl="1"/>
            <a:endParaRPr lang="en-US" dirty="0" smtClean="0"/>
          </a:p>
          <a:p>
            <a:pPr lvl="1"/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Postmortem appearances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Yellow skin</a:t>
            </a:r>
          </a:p>
          <a:p>
            <a:pPr lvl="1"/>
            <a:r>
              <a:rPr lang="en-US" dirty="0" smtClean="0"/>
              <a:t>Greenish blue froth</a:t>
            </a:r>
          </a:p>
          <a:p>
            <a:pPr lvl="1"/>
            <a:r>
              <a:rPr lang="en-US" dirty="0" smtClean="0"/>
              <a:t>Gastric mucosa greenish or bluish</a:t>
            </a:r>
          </a:p>
          <a:p>
            <a:pPr lvl="2"/>
            <a:r>
              <a:rPr lang="en-US" dirty="0" smtClean="0"/>
              <a:t>Inflammatory changes</a:t>
            </a:r>
          </a:p>
          <a:p>
            <a:pPr lvl="1"/>
            <a:r>
              <a:rPr lang="en-US" dirty="0" smtClean="0"/>
              <a:t>Fatty liver</a:t>
            </a:r>
          </a:p>
          <a:p>
            <a:pPr lvl="1"/>
            <a:r>
              <a:rPr lang="en-US" dirty="0" smtClean="0"/>
              <a:t>Degenerative changes in PCT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poisoning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Vineyard sprayer’s lung disease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Wilson’s disease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Chalcosis</a:t>
            </a:r>
          </a:p>
          <a:p>
            <a:r>
              <a:rPr lang="en-US" dirty="0" smtClean="0"/>
              <a:t>Anemia </a:t>
            </a:r>
          </a:p>
          <a:p>
            <a:r>
              <a:rPr lang="en-US" dirty="0" smtClean="0"/>
              <a:t>Greenish line on gum, hair discoloration </a:t>
            </a:r>
            <a:r>
              <a:rPr lang="en-US" smtClean="0"/>
              <a:t>in swimmer</a:t>
            </a:r>
            <a:endParaRPr lang="en-US" dirty="0" smtClean="0"/>
          </a:p>
          <a:p>
            <a:r>
              <a:rPr lang="en-US" dirty="0" smtClean="0"/>
              <a:t>Peripheral neuritis</a:t>
            </a:r>
          </a:p>
          <a:p>
            <a:r>
              <a:rPr lang="en-US" dirty="0" smtClean="0"/>
              <a:t>Degenerative and atrophy muscles</a:t>
            </a:r>
          </a:p>
          <a:p>
            <a:r>
              <a:rPr lang="en-US" dirty="0" smtClean="0"/>
              <a:t>Nausea, vomiting, diarrhea, colic.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Medicolegal importance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Accidental</a:t>
            </a:r>
          </a:p>
          <a:p>
            <a:pPr lvl="1"/>
            <a:r>
              <a:rPr lang="en-US" dirty="0" smtClean="0"/>
              <a:t>Copper cooking vessels</a:t>
            </a:r>
          </a:p>
          <a:p>
            <a:pPr lvl="1"/>
            <a:r>
              <a:rPr lang="en-US" dirty="0" smtClean="0"/>
              <a:t>Contamination with foods</a:t>
            </a:r>
          </a:p>
          <a:p>
            <a:r>
              <a:rPr lang="en-US" dirty="0" smtClean="0"/>
              <a:t>Abortifacient</a:t>
            </a:r>
          </a:p>
          <a:p>
            <a:r>
              <a:rPr lang="en-US" dirty="0" smtClean="0"/>
              <a:t>Cattle poison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Potassium permanganate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Dark purple crystals astringent taste</a:t>
            </a:r>
          </a:p>
          <a:p>
            <a:r>
              <a:rPr lang="en-US" dirty="0" smtClean="0"/>
              <a:t>Oxidizing agent used as a disinfectant</a:t>
            </a:r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Corrosive irritant</a:t>
            </a:r>
          </a:p>
          <a:p>
            <a:pPr lvl="1"/>
            <a:r>
              <a:rPr lang="en-US" dirty="0" smtClean="0"/>
              <a:t>Paralysis of heart</a:t>
            </a:r>
            <a:endParaRPr lang="en-IN" dirty="0" smtClean="0"/>
          </a:p>
          <a:p>
            <a:pPr lvl="1"/>
            <a:r>
              <a:rPr lang="en-US" dirty="0" smtClean="0"/>
              <a:t>Coagulation necrosis</a:t>
            </a:r>
          </a:p>
          <a:p>
            <a:r>
              <a:rPr lang="en-US" dirty="0" smtClean="0"/>
              <a:t>Clinical features</a:t>
            </a:r>
          </a:p>
          <a:p>
            <a:pPr lvl="1"/>
            <a:r>
              <a:rPr lang="en-US" dirty="0" smtClean="0"/>
              <a:t>GIT</a:t>
            </a:r>
          </a:p>
          <a:p>
            <a:pPr lvl="1"/>
            <a:r>
              <a:rPr lang="en-US" dirty="0" smtClean="0"/>
              <a:t>RS</a:t>
            </a:r>
          </a:p>
          <a:p>
            <a:pPr lvl="1"/>
            <a:r>
              <a:rPr lang="en-US" dirty="0" smtClean="0"/>
              <a:t>Discoloration</a:t>
            </a:r>
          </a:p>
          <a:p>
            <a:r>
              <a:rPr lang="en-US" dirty="0" smtClean="0"/>
              <a:t>Fatal dose 5-10 gm</a:t>
            </a:r>
          </a:p>
          <a:p>
            <a:r>
              <a:rPr lang="en-US" dirty="0" smtClean="0"/>
              <a:t>Fatal period few hours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172</TotalTime>
  <Words>338</Words>
  <Application>Microsoft Office PowerPoint</Application>
  <PresentationFormat>On-screen Show (4:3)</PresentationFormat>
  <Paragraphs>137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Metallic poisons    </vt:lpstr>
      <vt:lpstr>Metallic poisons </vt:lpstr>
      <vt:lpstr>Copper </vt:lpstr>
      <vt:lpstr>Clinical features</vt:lpstr>
      <vt:lpstr>Slide 5</vt:lpstr>
      <vt:lpstr>Slide 6</vt:lpstr>
      <vt:lpstr>Chronic poisoning</vt:lpstr>
      <vt:lpstr>Medicolegal importance</vt:lpstr>
      <vt:lpstr>Potassium permanganate</vt:lpstr>
      <vt:lpstr>Slide 10</vt:lpstr>
      <vt:lpstr>Slide 11</vt:lpstr>
      <vt:lpstr>barium</vt:lpstr>
      <vt:lpstr>thallium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Metallic poison </dc:title>
  <dc:creator>dr.jignesh patel</dc:creator>
  <cp:lastModifiedBy>Acer</cp:lastModifiedBy>
  <cp:revision>35</cp:revision>
  <dcterms:created xsi:type="dcterms:W3CDTF">2006-08-16T00:00:00Z</dcterms:created>
  <dcterms:modified xsi:type="dcterms:W3CDTF">2020-08-13T06:41:14Z</dcterms:modified>
</cp:coreProperties>
</file>