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8/13/2020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8/13/2020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DR </a:t>
            </a:r>
            <a:r>
              <a:rPr lang="en-US" dirty="0" smtClean="0"/>
              <a:t>SUNIL DOSHI</a:t>
            </a:r>
          </a:p>
        </p:txBody>
      </p:sp>
      <p:sp>
        <p:nvSpPr>
          <p:cNvPr id="2" name="Title 1"/>
          <p:cNvSpPr>
            <a:spLocks noGrp="1"/>
          </p:cNvSpPr>
          <p:nvPr>
            <p:ph type="ctrTitle"/>
          </p:nvPr>
        </p:nvSpPr>
        <p:spPr/>
        <p:txBody>
          <a:bodyPr/>
          <a:lstStyle/>
          <a:p>
            <a:r>
              <a:rPr lang="en-US" dirty="0" smtClean="0"/>
              <a:t>SPINAL POISONS </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 </a:t>
            </a:r>
            <a:endParaRPr lang="en-IN" dirty="0"/>
          </a:p>
        </p:txBody>
      </p:sp>
      <p:sp>
        <p:nvSpPr>
          <p:cNvPr id="3" name="Content Placeholder 2"/>
          <p:cNvSpPr>
            <a:spLocks noGrp="1"/>
          </p:cNvSpPr>
          <p:nvPr>
            <p:ph sz="quarter" idx="1"/>
          </p:nvPr>
        </p:nvSpPr>
        <p:spPr>
          <a:xfrm>
            <a:off x="301752" y="1600200"/>
            <a:ext cx="8503920" cy="4498848"/>
          </a:xfrm>
        </p:spPr>
        <p:txBody>
          <a:bodyPr>
            <a:normAutofit lnSpcReduction="10000"/>
          </a:bodyPr>
          <a:lstStyle/>
          <a:p>
            <a:pPr>
              <a:buFont typeface="Wingdings" pitchFamily="2" charset="2"/>
              <a:buChar char="Ø"/>
            </a:pPr>
            <a:r>
              <a:rPr lang="en-US" dirty="0" smtClean="0"/>
              <a:t>Bitter taste in mouth</a:t>
            </a:r>
          </a:p>
          <a:p>
            <a:pPr>
              <a:buFont typeface="Wingdings" pitchFamily="2" charset="2"/>
              <a:buChar char="Ø"/>
            </a:pPr>
            <a:r>
              <a:rPr lang="en-US" dirty="0" smtClean="0"/>
              <a:t>Sence of uneasiness</a:t>
            </a:r>
          </a:p>
          <a:p>
            <a:pPr>
              <a:buFont typeface="Wingdings" pitchFamily="2" charset="2"/>
              <a:buChar char="Ø"/>
            </a:pPr>
            <a:r>
              <a:rPr lang="en-US" dirty="0" smtClean="0"/>
              <a:t>Feeling of suffocation, fear</a:t>
            </a:r>
          </a:p>
          <a:p>
            <a:pPr>
              <a:buFont typeface="Wingdings" pitchFamily="2" charset="2"/>
              <a:buChar char="Ø"/>
            </a:pPr>
            <a:r>
              <a:rPr lang="en-US" dirty="0" smtClean="0"/>
              <a:t>Difficulty  in swallowing</a:t>
            </a:r>
          </a:p>
          <a:p>
            <a:pPr>
              <a:buFont typeface="Wingdings" pitchFamily="2" charset="2"/>
              <a:buChar char="Ø"/>
            </a:pPr>
            <a:r>
              <a:rPr lang="en-US" dirty="0" smtClean="0"/>
              <a:t>Increased rigidity of muscles, muscle twitches</a:t>
            </a:r>
          </a:p>
          <a:p>
            <a:pPr>
              <a:buFont typeface="Wingdings" pitchFamily="2" charset="2"/>
              <a:buChar char="Ø"/>
            </a:pPr>
            <a:r>
              <a:rPr lang="en-US" dirty="0" smtClean="0"/>
              <a:t>Covulsions (clonic followed by tonic) due to direct effect of alkaloid on reflex centre of spinal cord, affecting all muscles at same time.</a:t>
            </a:r>
          </a:p>
          <a:p>
            <a:pPr>
              <a:buFont typeface="Wingdings" pitchFamily="2" charset="2"/>
              <a:buChar char="Ø"/>
            </a:pPr>
            <a:r>
              <a:rPr lang="en-US" dirty="0" smtClean="0"/>
              <a:t>Face is cyanosed, giving anxious look, promonent eye ball, dilated pupils. </a:t>
            </a:r>
          </a:p>
          <a:p>
            <a:pPr>
              <a:buNone/>
            </a:pPr>
            <a:endParaRPr lang="en-US" dirty="0" smtClean="0"/>
          </a:p>
          <a:p>
            <a:pPr>
              <a:buFont typeface="Wingdings" pitchFamily="2" charset="2"/>
              <a:buChar char="Ø"/>
            </a:pP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Risus sardonicus</a:t>
            </a:r>
            <a:endParaRPr lang="en-IN" dirty="0"/>
          </a:p>
        </p:txBody>
      </p:sp>
      <p:sp>
        <p:nvSpPr>
          <p:cNvPr id="3" name="Content Placeholder 2"/>
          <p:cNvSpPr>
            <a:spLocks noGrp="1"/>
          </p:cNvSpPr>
          <p:nvPr>
            <p:ph sz="quarter" idx="1"/>
          </p:nvPr>
        </p:nvSpPr>
        <p:spPr/>
        <p:txBody>
          <a:bodyPr/>
          <a:lstStyle/>
          <a:p>
            <a:r>
              <a:rPr lang="en-US" dirty="0" smtClean="0"/>
              <a:t>Contraction of facial and jaw muscles in which corners of mouth are drawn back. Mouth is covered with froth. </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Risus sardonicuis</a:t>
            </a:r>
            <a:endParaRPr lang="en-IN" dirty="0"/>
          </a:p>
        </p:txBody>
      </p:sp>
      <p:pic>
        <p:nvPicPr>
          <p:cNvPr id="4" name="Content Placeholder 3" descr="risus sardonicus.jpeg"/>
          <p:cNvPicPr>
            <a:picLocks noGrp="1" noChangeAspect="1"/>
          </p:cNvPicPr>
          <p:nvPr>
            <p:ph sz="quarter" idx="1"/>
          </p:nvPr>
        </p:nvPicPr>
        <p:blipFill>
          <a:blip r:embed="rId2" cstate="print"/>
          <a:stretch>
            <a:fillRect/>
          </a:stretch>
        </p:blipFill>
        <p:spPr>
          <a:xfrm>
            <a:off x="3142658" y="1550035"/>
            <a:ext cx="2822171" cy="452628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IN" dirty="0"/>
          </a:p>
        </p:txBody>
      </p:sp>
      <p:sp>
        <p:nvSpPr>
          <p:cNvPr id="3" name="Content Placeholder 2"/>
          <p:cNvSpPr>
            <a:spLocks noGrp="1"/>
          </p:cNvSpPr>
          <p:nvPr>
            <p:ph sz="quarter" idx="1"/>
          </p:nvPr>
        </p:nvSpPr>
        <p:spPr/>
        <p:txBody>
          <a:bodyPr>
            <a:normAutofit/>
          </a:bodyPr>
          <a:lstStyle/>
          <a:p>
            <a:r>
              <a:rPr lang="en-US" dirty="0" smtClean="0"/>
              <a:t>Convulsions more marked in anti gravity muscles.</a:t>
            </a:r>
          </a:p>
          <a:p>
            <a:r>
              <a:rPr lang="en-US" dirty="0" smtClean="0"/>
              <a:t>Opisthotonus : body is typically arched in hyperexrtension. Supported by heels and head only. Legs adducted and extended, arms flexed over chest ,hands are tightly clenched, head is bent backwards and whole body is assuming a bow like form.</a:t>
            </a:r>
          </a:p>
          <a:p>
            <a:r>
              <a:rPr lang="en-US" dirty="0" smtClean="0"/>
              <a:t>Emprosthotonus : due to spasm of the abdominal muscles forward bending of the body</a:t>
            </a:r>
          </a:p>
          <a:p>
            <a:r>
              <a:rPr lang="en-US" dirty="0" smtClean="0"/>
              <a:t>Pluerosthotonus : sideway bending of the body</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Opisthotonus </a:t>
            </a:r>
            <a:endParaRPr lang="en-IN" dirty="0"/>
          </a:p>
        </p:txBody>
      </p:sp>
      <p:pic>
        <p:nvPicPr>
          <p:cNvPr id="4" name="Content Placeholder 3" descr="SoldierTetanus.gif"/>
          <p:cNvPicPr>
            <a:picLocks noGrp="1" noChangeAspect="1"/>
          </p:cNvPicPr>
          <p:nvPr>
            <p:ph sz="quarter" idx="1"/>
          </p:nvPr>
        </p:nvPicPr>
        <p:blipFill>
          <a:blip r:embed="rId2"/>
          <a:stretch>
            <a:fillRect/>
          </a:stretch>
        </p:blipFill>
        <p:spPr>
          <a:xfrm>
            <a:off x="2105819" y="2365375"/>
            <a:ext cx="4895850" cy="28956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Pleurosthotonus </a:t>
            </a:r>
            <a:endParaRPr lang="en-IN" dirty="0"/>
          </a:p>
        </p:txBody>
      </p:sp>
      <p:pic>
        <p:nvPicPr>
          <p:cNvPr id="2051" name="Picture 3" descr="D:\Staff of FMTD\paresh\pleurosthotonus.jpg"/>
          <p:cNvPicPr>
            <a:picLocks noGrp="1" noChangeAspect="1" noChangeArrowheads="1"/>
          </p:cNvPicPr>
          <p:nvPr>
            <p:ph sz="quarter" idx="1"/>
          </p:nvPr>
        </p:nvPicPr>
        <p:blipFill>
          <a:blip r:embed="rId2" cstate="print"/>
          <a:stretch>
            <a:fillRect/>
          </a:stretch>
        </p:blipFill>
        <p:spPr bwMode="auto">
          <a:xfrm>
            <a:off x="3036671" y="1550035"/>
            <a:ext cx="3034145" cy="452628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fontScale="92500" lnSpcReduction="10000"/>
          </a:bodyPr>
          <a:lstStyle/>
          <a:p>
            <a:r>
              <a:rPr lang="en-US" dirty="0" smtClean="0"/>
              <a:t>Consciousness is not lost and mind remains clear till death. So suffering is very severe as patient is aware of impending death. </a:t>
            </a:r>
          </a:p>
          <a:p>
            <a:r>
              <a:rPr lang="en-US" dirty="0" smtClean="0"/>
              <a:t>In between convulsions muscles are completely relaxed. </a:t>
            </a:r>
          </a:p>
          <a:p>
            <a:r>
              <a:rPr lang="en-US" dirty="0" smtClean="0"/>
              <a:t>On even slightested impulse, another convulsion starts. In fatal cases they succeed one another. Death usually ocurs after four to five convulsions.</a:t>
            </a:r>
          </a:p>
          <a:p>
            <a:r>
              <a:rPr lang="en-US" dirty="0" smtClean="0"/>
              <a:t>In non fatal cases interval between convulsions is longer and spasm is less, untill entirely stop. Recovery takes place in one to two days. </a:t>
            </a:r>
          </a:p>
          <a:p>
            <a:r>
              <a:rPr lang="en-US" dirty="0" smtClean="0"/>
              <a:t>Duration of convulsion : half to two minutes</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b/w strychnine piosoning and Tetanus </a:t>
            </a:r>
            <a:endParaRPr lang="en-IN" dirty="0"/>
          </a:p>
        </p:txBody>
      </p:sp>
      <p:graphicFrame>
        <p:nvGraphicFramePr>
          <p:cNvPr id="4" name="Content Placeholder 3"/>
          <p:cNvGraphicFramePr>
            <a:graphicFrameLocks noGrp="1"/>
          </p:cNvGraphicFramePr>
          <p:nvPr>
            <p:ph sz="quarter" idx="1"/>
          </p:nvPr>
        </p:nvGraphicFramePr>
        <p:xfrm>
          <a:off x="301625" y="1527175"/>
          <a:ext cx="8504237" cy="3672840"/>
        </p:xfrm>
        <a:graphic>
          <a:graphicData uri="http://schemas.openxmlformats.org/drawingml/2006/table">
            <a:tbl>
              <a:tblPr firstRow="1" bandRow="1">
                <a:tableStyleId>{5C22544A-7EE6-4342-B048-85BDC9FD1C3A}</a:tableStyleId>
              </a:tblPr>
              <a:tblGrid>
                <a:gridCol w="1417373"/>
                <a:gridCol w="3385946"/>
                <a:gridCol w="3700918"/>
              </a:tblGrid>
              <a:tr h="370840">
                <a:tc>
                  <a:txBody>
                    <a:bodyPr/>
                    <a:lstStyle/>
                    <a:p>
                      <a:r>
                        <a:rPr lang="en-US" dirty="0" smtClean="0"/>
                        <a:t>Trait </a:t>
                      </a:r>
                      <a:endParaRPr lang="en-IN" dirty="0"/>
                    </a:p>
                  </a:txBody>
                  <a:tcPr marL="94491" marR="944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Strychnine</a:t>
                      </a:r>
                      <a:r>
                        <a:rPr lang="en-US" baseline="0" dirty="0" smtClean="0"/>
                        <a:t> poisoning</a:t>
                      </a:r>
                      <a:endParaRPr lang="en-IN" dirty="0" smtClean="0"/>
                    </a:p>
                    <a:p>
                      <a:endParaRPr lang="en-IN" dirty="0"/>
                    </a:p>
                  </a:txBody>
                  <a:tcPr marL="94491" marR="94491"/>
                </a:tc>
                <a:tc>
                  <a:txBody>
                    <a:bodyPr/>
                    <a:lstStyle/>
                    <a:p>
                      <a:r>
                        <a:rPr lang="en-US" dirty="0" smtClean="0"/>
                        <a:t>Tetanus </a:t>
                      </a:r>
                      <a:endParaRPr lang="en-IN" dirty="0"/>
                    </a:p>
                  </a:txBody>
                  <a:tcPr marL="94491" marR="94491"/>
                </a:tc>
              </a:tr>
              <a:tr h="370840">
                <a:tc>
                  <a:txBody>
                    <a:bodyPr/>
                    <a:lstStyle/>
                    <a:p>
                      <a:r>
                        <a:rPr lang="en-US" dirty="0" smtClean="0"/>
                        <a:t>History </a:t>
                      </a:r>
                      <a:endParaRPr lang="en-IN" dirty="0"/>
                    </a:p>
                  </a:txBody>
                  <a:tcPr marL="94491" marR="94491"/>
                </a:tc>
                <a:tc>
                  <a:txBody>
                    <a:bodyPr/>
                    <a:lstStyle/>
                    <a:p>
                      <a:r>
                        <a:rPr lang="en-US" dirty="0" smtClean="0"/>
                        <a:t>No  h/o injury </a:t>
                      </a:r>
                      <a:endParaRPr lang="en-IN" dirty="0"/>
                    </a:p>
                  </a:txBody>
                  <a:tcPr marL="94491" marR="94491"/>
                </a:tc>
                <a:tc>
                  <a:txBody>
                    <a:bodyPr/>
                    <a:lstStyle/>
                    <a:p>
                      <a:r>
                        <a:rPr lang="en-US" dirty="0" smtClean="0"/>
                        <a:t>h/o injury </a:t>
                      </a:r>
                      <a:endParaRPr lang="en-IN" dirty="0"/>
                    </a:p>
                  </a:txBody>
                  <a:tcPr marL="94491" marR="94491"/>
                </a:tc>
              </a:tr>
              <a:tr h="370840">
                <a:tc>
                  <a:txBody>
                    <a:bodyPr/>
                    <a:lstStyle/>
                    <a:p>
                      <a:r>
                        <a:rPr lang="en-US" dirty="0" smtClean="0"/>
                        <a:t>Onset</a:t>
                      </a:r>
                      <a:endParaRPr lang="en-IN" dirty="0"/>
                    </a:p>
                  </a:txBody>
                  <a:tcPr marL="94491" marR="94491"/>
                </a:tc>
                <a:tc>
                  <a:txBody>
                    <a:bodyPr/>
                    <a:lstStyle/>
                    <a:p>
                      <a:r>
                        <a:rPr lang="en-US" dirty="0" smtClean="0"/>
                        <a:t>Sudden </a:t>
                      </a:r>
                      <a:endParaRPr lang="en-IN" dirty="0"/>
                    </a:p>
                  </a:txBody>
                  <a:tcPr marL="94491" marR="94491"/>
                </a:tc>
                <a:tc>
                  <a:txBody>
                    <a:bodyPr/>
                    <a:lstStyle/>
                    <a:p>
                      <a:r>
                        <a:rPr lang="en-US" dirty="0" smtClean="0"/>
                        <a:t>gradual</a:t>
                      </a:r>
                      <a:endParaRPr lang="en-IN" dirty="0"/>
                    </a:p>
                  </a:txBody>
                  <a:tcPr marL="94491" marR="94491"/>
                </a:tc>
              </a:tr>
              <a:tr h="370840">
                <a:tc>
                  <a:txBody>
                    <a:bodyPr/>
                    <a:lstStyle/>
                    <a:p>
                      <a:r>
                        <a:rPr lang="en-US" dirty="0" smtClean="0"/>
                        <a:t>Convulsion</a:t>
                      </a:r>
                      <a:endParaRPr lang="en-IN" dirty="0"/>
                    </a:p>
                  </a:txBody>
                  <a:tcPr marL="94491" marR="94491"/>
                </a:tc>
                <a:tc>
                  <a:txBody>
                    <a:bodyPr/>
                    <a:lstStyle/>
                    <a:p>
                      <a:r>
                        <a:rPr lang="en-US" dirty="0" smtClean="0"/>
                        <a:t>All muscles are affected at</a:t>
                      </a:r>
                      <a:r>
                        <a:rPr lang="en-US" baseline="0" dirty="0" smtClean="0"/>
                        <a:t> same time </a:t>
                      </a:r>
                      <a:endParaRPr lang="en-IN" dirty="0"/>
                    </a:p>
                  </a:txBody>
                  <a:tcPr marL="94491" marR="94491"/>
                </a:tc>
                <a:tc>
                  <a:txBody>
                    <a:bodyPr/>
                    <a:lstStyle/>
                    <a:p>
                      <a:r>
                        <a:rPr lang="en-US" dirty="0" smtClean="0"/>
                        <a:t>Usually starts from lower jaw. Not affected at same time </a:t>
                      </a:r>
                      <a:endParaRPr lang="en-IN" dirty="0"/>
                    </a:p>
                  </a:txBody>
                  <a:tcPr marL="94491" marR="94491"/>
                </a:tc>
              </a:tr>
              <a:tr h="370840">
                <a:tc>
                  <a:txBody>
                    <a:bodyPr/>
                    <a:lstStyle/>
                    <a:p>
                      <a:r>
                        <a:rPr lang="en-US" dirty="0" smtClean="0"/>
                        <a:t>Muscle condition</a:t>
                      </a:r>
                      <a:endParaRPr lang="en-IN" dirty="0"/>
                    </a:p>
                  </a:txBody>
                  <a:tcPr marL="94491" marR="94491"/>
                </a:tc>
                <a:tc>
                  <a:txBody>
                    <a:bodyPr/>
                    <a:lstStyle/>
                    <a:p>
                      <a:r>
                        <a:rPr lang="en-US" dirty="0" smtClean="0"/>
                        <a:t>Between convulsions muscles</a:t>
                      </a:r>
                      <a:r>
                        <a:rPr lang="en-US" baseline="0" dirty="0" smtClean="0"/>
                        <a:t> are relaxed  completely</a:t>
                      </a:r>
                      <a:endParaRPr lang="en-IN" dirty="0"/>
                    </a:p>
                  </a:txBody>
                  <a:tcPr marL="94491" marR="94491"/>
                </a:tc>
                <a:tc>
                  <a:txBody>
                    <a:bodyPr/>
                    <a:lstStyle/>
                    <a:p>
                      <a:r>
                        <a:rPr lang="en-US" dirty="0" smtClean="0"/>
                        <a:t>Slightly rigid;.</a:t>
                      </a:r>
                      <a:endParaRPr lang="en-IN" dirty="0"/>
                    </a:p>
                  </a:txBody>
                  <a:tcPr marL="94491" marR="94491"/>
                </a:tc>
              </a:tr>
              <a:tr h="370840">
                <a:tc>
                  <a:txBody>
                    <a:bodyPr/>
                    <a:lstStyle/>
                    <a:p>
                      <a:r>
                        <a:rPr lang="en-US" dirty="0" smtClean="0"/>
                        <a:t>Fatal period</a:t>
                      </a:r>
                      <a:endParaRPr lang="en-IN" dirty="0"/>
                    </a:p>
                  </a:txBody>
                  <a:tcPr marL="94491" marR="94491"/>
                </a:tc>
                <a:tc>
                  <a:txBody>
                    <a:bodyPr/>
                    <a:lstStyle/>
                    <a:p>
                      <a:r>
                        <a:rPr lang="en-US" dirty="0" smtClean="0"/>
                        <a:t>1-2 hour</a:t>
                      </a:r>
                      <a:endParaRPr lang="en-IN" dirty="0"/>
                    </a:p>
                  </a:txBody>
                  <a:tcPr marL="94491" marR="94491"/>
                </a:tc>
                <a:tc>
                  <a:txBody>
                    <a:bodyPr/>
                    <a:lstStyle/>
                    <a:p>
                      <a:r>
                        <a:rPr lang="en-US" dirty="0" smtClean="0"/>
                        <a:t>&gt; 24 hour</a:t>
                      </a:r>
                      <a:endParaRPr lang="en-IN" dirty="0"/>
                    </a:p>
                  </a:txBody>
                  <a:tcPr marL="94491" marR="94491"/>
                </a:tc>
              </a:tr>
              <a:tr h="370840">
                <a:tc>
                  <a:txBody>
                    <a:bodyPr/>
                    <a:lstStyle/>
                    <a:p>
                      <a:r>
                        <a:rPr lang="en-US" dirty="0" smtClean="0"/>
                        <a:t>Chemical analysis </a:t>
                      </a:r>
                      <a:endParaRPr lang="en-IN" dirty="0"/>
                    </a:p>
                  </a:txBody>
                  <a:tcPr marL="94491" marR="94491"/>
                </a:tc>
                <a:tc>
                  <a:txBody>
                    <a:bodyPr/>
                    <a:lstStyle/>
                    <a:p>
                      <a:r>
                        <a:rPr lang="en-US" dirty="0" smtClean="0"/>
                        <a:t>Strychnine found</a:t>
                      </a:r>
                      <a:endParaRPr lang="en-IN" dirty="0"/>
                    </a:p>
                  </a:txBody>
                  <a:tcPr marL="94491" marR="94491"/>
                </a:tc>
                <a:tc>
                  <a:txBody>
                    <a:bodyPr/>
                    <a:lstStyle/>
                    <a:p>
                      <a:r>
                        <a:rPr lang="en-US" dirty="0" smtClean="0"/>
                        <a:t>No pioson found</a:t>
                      </a:r>
                      <a:endParaRPr lang="en-IN" dirty="0"/>
                    </a:p>
                  </a:txBody>
                  <a:tcPr marL="94491" marR="94491"/>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US" dirty="0" smtClean="0"/>
              <a:t>Fatal dose : one crushed seed , 50 to 100 mg </a:t>
            </a:r>
          </a:p>
          <a:p>
            <a:r>
              <a:rPr lang="en-US" dirty="0" smtClean="0"/>
              <a:t>Fartal periode : one to two hour </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IN" dirty="0"/>
          </a:p>
        </p:txBody>
      </p:sp>
      <p:sp>
        <p:nvSpPr>
          <p:cNvPr id="3" name="Content Placeholder 2"/>
          <p:cNvSpPr>
            <a:spLocks noGrp="1"/>
          </p:cNvSpPr>
          <p:nvPr>
            <p:ph sz="quarter" idx="1"/>
          </p:nvPr>
        </p:nvSpPr>
        <p:spPr/>
        <p:txBody>
          <a:bodyPr>
            <a:normAutofit/>
          </a:bodyPr>
          <a:lstStyle/>
          <a:p>
            <a:r>
              <a:rPr lang="en-US" dirty="0" smtClean="0"/>
              <a:t>Control of convulsions : keep in dark room, free from noise and disturbance. </a:t>
            </a:r>
          </a:p>
          <a:p>
            <a:pPr>
              <a:buFont typeface="Wingdings" pitchFamily="2" charset="2"/>
              <a:buChar char="Ø"/>
            </a:pPr>
            <a:r>
              <a:rPr lang="en-US" dirty="0" smtClean="0"/>
              <a:t>    diazepam, lorazepam, phenobarbitone </a:t>
            </a:r>
          </a:p>
          <a:p>
            <a:pPr>
              <a:buFont typeface="Wingdings" pitchFamily="2" charset="2"/>
              <a:buChar char="Ø"/>
            </a:pPr>
            <a:r>
              <a:rPr lang="en-US" dirty="0" smtClean="0"/>
              <a:t>    If not successful then give general anaesthesia  using succinyl choline, curare, pancuronium </a:t>
            </a:r>
          </a:p>
          <a:p>
            <a:r>
              <a:rPr lang="en-US" dirty="0" smtClean="0"/>
              <a:t>Secure the airway , use artificial ventilation.</a:t>
            </a:r>
          </a:p>
          <a:p>
            <a:r>
              <a:rPr lang="en-US" dirty="0" smtClean="0"/>
              <a:t>Stomach wash with warm water and KMnO4.</a:t>
            </a:r>
          </a:p>
          <a:p>
            <a:r>
              <a:rPr lang="en-US" dirty="0" smtClean="0"/>
              <a:t>Other symptomatic tretment </a:t>
            </a:r>
          </a:p>
          <a:p>
            <a:pPr>
              <a:buNone/>
            </a:pP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STRYCHNOS NUX VOMICA</a:t>
            </a:r>
            <a:endParaRPr lang="en-IN" dirty="0"/>
          </a:p>
        </p:txBody>
      </p:sp>
      <p:sp>
        <p:nvSpPr>
          <p:cNvPr id="3" name="Content Placeholder 2"/>
          <p:cNvSpPr>
            <a:spLocks noGrp="1"/>
          </p:cNvSpPr>
          <p:nvPr>
            <p:ph sz="quarter" idx="1"/>
          </p:nvPr>
        </p:nvSpPr>
        <p:spPr>
          <a:xfrm>
            <a:off x="228600" y="1524000"/>
            <a:ext cx="8763000" cy="5181600"/>
          </a:xfrm>
        </p:spPr>
        <p:txBody>
          <a:bodyPr>
            <a:normAutofit/>
          </a:bodyPr>
          <a:lstStyle/>
          <a:p>
            <a:r>
              <a:rPr lang="en-US" dirty="0" smtClean="0"/>
              <a:t>Strychnine (kuchila)</a:t>
            </a:r>
          </a:p>
          <a:p>
            <a:pPr>
              <a:buNone/>
            </a:pPr>
            <a:r>
              <a:rPr lang="en-US" dirty="0" smtClean="0"/>
              <a:t>    powerful alkaloid obtained</a:t>
            </a:r>
          </a:p>
          <a:p>
            <a:pPr>
              <a:buNone/>
            </a:pPr>
            <a:r>
              <a:rPr lang="en-US" dirty="0" smtClean="0"/>
              <a:t>    from seeds of</a:t>
            </a:r>
          </a:p>
          <a:p>
            <a:pPr>
              <a:buNone/>
            </a:pPr>
            <a:r>
              <a:rPr lang="en-US" dirty="0" smtClean="0"/>
              <a:t>    strychnos nux vomica.</a:t>
            </a:r>
          </a:p>
          <a:p>
            <a:r>
              <a:rPr lang="en-US" dirty="0" smtClean="0"/>
              <a:t>It is an evergreen tree native</a:t>
            </a:r>
          </a:p>
          <a:p>
            <a:pPr>
              <a:buNone/>
            </a:pPr>
            <a:r>
              <a:rPr lang="en-US" dirty="0" smtClean="0"/>
              <a:t>    to south east asia and </a:t>
            </a:r>
          </a:p>
          <a:p>
            <a:pPr>
              <a:buNone/>
            </a:pPr>
            <a:r>
              <a:rPr lang="en-US" dirty="0" smtClean="0"/>
              <a:t>    several parts of india</a:t>
            </a:r>
          </a:p>
          <a:p>
            <a:r>
              <a:rPr lang="en-US" dirty="0" smtClean="0"/>
              <a:t>Medium sized tree</a:t>
            </a:r>
          </a:p>
          <a:p>
            <a:r>
              <a:rPr lang="en-US" dirty="0" smtClean="0"/>
              <a:t>Leaves size 5cm x 8cm  </a:t>
            </a:r>
            <a:endParaRPr lang="en-IN" dirty="0"/>
          </a:p>
        </p:txBody>
      </p:sp>
      <p:pic>
        <p:nvPicPr>
          <p:cNvPr id="1026" name="Picture 2" descr="D:\Staff of FMTD\paresh\stry.jpg"/>
          <p:cNvPicPr>
            <a:picLocks noChangeAspect="1" noChangeArrowheads="1"/>
          </p:cNvPicPr>
          <p:nvPr/>
        </p:nvPicPr>
        <p:blipFill>
          <a:blip r:embed="rId2"/>
          <a:srcRect/>
          <a:stretch>
            <a:fillRect/>
          </a:stretch>
        </p:blipFill>
        <p:spPr bwMode="auto">
          <a:xfrm>
            <a:off x="5562600" y="1524000"/>
            <a:ext cx="3181350" cy="47625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mortem appearance </a:t>
            </a:r>
            <a:endParaRPr lang="en-IN" dirty="0"/>
          </a:p>
        </p:txBody>
      </p:sp>
      <p:sp>
        <p:nvSpPr>
          <p:cNvPr id="3" name="Content Placeholder 2"/>
          <p:cNvSpPr>
            <a:spLocks noGrp="1"/>
          </p:cNvSpPr>
          <p:nvPr>
            <p:ph sz="quarter" idx="1"/>
          </p:nvPr>
        </p:nvSpPr>
        <p:spPr/>
        <p:txBody>
          <a:bodyPr>
            <a:normAutofit/>
          </a:bodyPr>
          <a:lstStyle/>
          <a:p>
            <a:r>
              <a:rPr lang="en-US" dirty="0" smtClean="0"/>
              <a:t>Rigor mortis appears early,but not necessarily prolonged</a:t>
            </a:r>
          </a:p>
          <a:p>
            <a:r>
              <a:rPr lang="en-US" dirty="0" smtClean="0"/>
              <a:t>Signs of asphyxia</a:t>
            </a:r>
          </a:p>
          <a:p>
            <a:r>
              <a:rPr lang="en-US" dirty="0" smtClean="0"/>
              <a:t>Extravasion of blood in muscles (sometimes)</a:t>
            </a:r>
          </a:p>
          <a:p>
            <a:r>
              <a:rPr lang="en-US" dirty="0" smtClean="0"/>
              <a:t>Locally : mucosa of stomach and duodenum congested may show echymosis. Haemorrhages may be seen under the peritoneal coat of stomach. </a:t>
            </a:r>
          </a:p>
          <a:p>
            <a:r>
              <a:rPr lang="en-US" dirty="0" smtClean="0"/>
              <a:t>Other viscera congested</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test</a:t>
            </a:r>
            <a:endParaRPr lang="en-IN" dirty="0"/>
          </a:p>
        </p:txBody>
      </p:sp>
      <p:sp>
        <p:nvSpPr>
          <p:cNvPr id="3" name="Content Placeholder 2"/>
          <p:cNvSpPr>
            <a:spLocks noGrp="1"/>
          </p:cNvSpPr>
          <p:nvPr>
            <p:ph sz="quarter" idx="1"/>
          </p:nvPr>
        </p:nvSpPr>
        <p:spPr/>
        <p:txBody>
          <a:bodyPr/>
          <a:lstStyle/>
          <a:p>
            <a:r>
              <a:rPr lang="en-US" dirty="0" smtClean="0"/>
              <a:t>Injection of suspected material into dorsal lymph sac of frog will produce tetanic convusions i9n few minutes , if strychnine is present.</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Medico legal importance </a:t>
            </a:r>
            <a:endParaRPr lang="en-IN" dirty="0"/>
          </a:p>
        </p:txBody>
      </p:sp>
      <p:sp>
        <p:nvSpPr>
          <p:cNvPr id="3" name="Content Placeholder 2"/>
          <p:cNvSpPr>
            <a:spLocks noGrp="1"/>
          </p:cNvSpPr>
          <p:nvPr>
            <p:ph sz="quarter" idx="1"/>
          </p:nvPr>
        </p:nvSpPr>
        <p:spPr/>
        <p:txBody>
          <a:bodyPr/>
          <a:lstStyle/>
          <a:p>
            <a:r>
              <a:rPr lang="en-US" dirty="0" smtClean="0"/>
              <a:t>Used for homicide </a:t>
            </a:r>
          </a:p>
          <a:p>
            <a:r>
              <a:rPr lang="en-US" dirty="0" smtClean="0"/>
              <a:t>Suicide rarely, beccause of painful death</a:t>
            </a:r>
          </a:p>
          <a:p>
            <a:r>
              <a:rPr lang="en-US" dirty="0" smtClean="0"/>
              <a:t>Accidental deaths are more common</a:t>
            </a:r>
          </a:p>
          <a:p>
            <a:r>
              <a:rPr lang="en-US" dirty="0" smtClean="0"/>
              <a:t>Sometimes used as cattle poison asn arrow poison</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nerve poison </a:t>
            </a:r>
            <a:endParaRPr lang="en-IN" dirty="0"/>
          </a:p>
        </p:txBody>
      </p:sp>
      <p:sp>
        <p:nvSpPr>
          <p:cNvPr id="3" name="Content Placeholder 2"/>
          <p:cNvSpPr>
            <a:spLocks noGrp="1"/>
          </p:cNvSpPr>
          <p:nvPr>
            <p:ph sz="quarter" idx="1"/>
          </p:nvPr>
        </p:nvSpPr>
        <p:spPr/>
        <p:txBody>
          <a:bodyPr/>
          <a:lstStyle/>
          <a:p>
            <a:pPr>
              <a:buNone/>
            </a:pPr>
            <a:r>
              <a:rPr lang="en-US" sz="4400" b="1" dirty="0" smtClean="0"/>
              <a:t>  Curare</a:t>
            </a:r>
            <a:r>
              <a:rPr lang="en-US" dirty="0" smtClean="0"/>
              <a:t> : Found from species of strychnos. </a:t>
            </a:r>
          </a:p>
          <a:p>
            <a:pPr>
              <a:buFont typeface="Wingdings" pitchFamily="2" charset="2"/>
              <a:buChar char="Ø"/>
            </a:pPr>
            <a:r>
              <a:rPr lang="en-US" dirty="0" smtClean="0"/>
              <a:t> Action is entirely peripheral and at level of myoneural junction</a:t>
            </a:r>
          </a:p>
          <a:p>
            <a:pPr>
              <a:buFont typeface="Wingdings" pitchFamily="2" charset="2"/>
              <a:buChar char="Ø"/>
            </a:pPr>
            <a:r>
              <a:rPr lang="en-US" dirty="0" smtClean="0"/>
              <a:t>Blocks post synaptic nicotinic acetylcholine receptors in muscles leading to flaccid paralysis</a:t>
            </a:r>
          </a:p>
          <a:p>
            <a:pPr>
              <a:buFont typeface="Wingdings" pitchFamily="2" charset="2"/>
              <a:buChar char="Ø"/>
            </a:pPr>
            <a:r>
              <a:rPr lang="en-US" dirty="0" smtClean="0"/>
              <a:t>Not piosonous if swallowed, absorbed through wounds</a:t>
            </a:r>
          </a:p>
          <a:p>
            <a:pPr>
              <a:buFont typeface="Wingdings" pitchFamily="2" charset="2"/>
              <a:buChar char="Ø"/>
            </a:pPr>
            <a:r>
              <a:rPr lang="en-US" dirty="0" smtClean="0"/>
              <a:t>Used as arrow poison</a:t>
            </a:r>
          </a:p>
          <a:p>
            <a:pPr>
              <a:buFont typeface="Wingdings" pitchFamily="2" charset="2"/>
              <a:buChar char="Ø"/>
            </a:pPr>
            <a:endParaRPr lang="en-US" dirty="0" smtClean="0"/>
          </a:p>
          <a:p>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IN" dirty="0"/>
          </a:p>
        </p:txBody>
      </p:sp>
      <p:sp>
        <p:nvSpPr>
          <p:cNvPr id="3" name="Content Placeholder 2"/>
          <p:cNvSpPr>
            <a:spLocks noGrp="1"/>
          </p:cNvSpPr>
          <p:nvPr>
            <p:ph sz="quarter" idx="1"/>
          </p:nvPr>
        </p:nvSpPr>
        <p:spPr/>
        <p:txBody>
          <a:bodyPr/>
          <a:lstStyle/>
          <a:p>
            <a:r>
              <a:rPr lang="en-US" dirty="0" smtClean="0"/>
              <a:t>Gradual paralysis of limbs followed by paralysis of respiratory muscles. Large dose there is centra action , may produce muscular twitching and convulsions folowed by unconsciousness and death </a:t>
            </a:r>
          </a:p>
          <a:p>
            <a:r>
              <a:rPr lang="en-US" dirty="0" smtClean="0"/>
              <a:t>Death from asphyxia. </a:t>
            </a:r>
          </a:p>
          <a:p>
            <a:r>
              <a:rPr lang="en-US" dirty="0" smtClean="0"/>
              <a:t>Fatal dose : 60 mg</a:t>
            </a:r>
          </a:p>
          <a:p>
            <a:r>
              <a:rPr lang="en-US" dirty="0" smtClean="0"/>
              <a:t>Fatal periode : 1 to 2 hour</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IN" dirty="0"/>
          </a:p>
        </p:txBody>
      </p:sp>
      <p:sp>
        <p:nvSpPr>
          <p:cNvPr id="3" name="Content Placeholder 2"/>
          <p:cNvSpPr>
            <a:spLocks noGrp="1"/>
          </p:cNvSpPr>
          <p:nvPr>
            <p:ph sz="quarter" idx="1"/>
          </p:nvPr>
        </p:nvSpPr>
        <p:spPr/>
        <p:txBody>
          <a:bodyPr/>
          <a:lstStyle/>
          <a:p>
            <a:r>
              <a:rPr lang="en-US" dirty="0" smtClean="0"/>
              <a:t>Atropine followed by neostigmine </a:t>
            </a:r>
          </a:p>
          <a:p>
            <a:r>
              <a:rPr lang="en-US" dirty="0" smtClean="0"/>
              <a:t>Artificial respiration</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a:buNone/>
            </a:pPr>
            <a:endParaRPr lang="en-US" sz="9600" dirty="0" smtClean="0"/>
          </a:p>
          <a:p>
            <a:pPr algn="ctr">
              <a:buNone/>
            </a:pPr>
            <a:r>
              <a:rPr lang="en-US" sz="9600" dirty="0" smtClean="0">
                <a:solidFill>
                  <a:schemeClr val="accent1">
                    <a:lumMod val="75000"/>
                  </a:schemeClr>
                </a:solidFill>
              </a:rPr>
              <a:t>Thank you..!!!</a:t>
            </a:r>
            <a:endParaRPr lang="en-IN" sz="9600" dirty="0">
              <a:solidFill>
                <a:schemeClr val="accent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of strychnos</a:t>
            </a:r>
            <a:endParaRPr lang="en-IN" dirty="0"/>
          </a:p>
        </p:txBody>
      </p:sp>
      <p:pic>
        <p:nvPicPr>
          <p:cNvPr id="2051" name="Picture 3" descr="D:\Staff of FMTD\paresh\str fruit 1.jpg"/>
          <p:cNvPicPr>
            <a:picLocks noGrp="1" noChangeAspect="1" noChangeArrowheads="1"/>
          </p:cNvPicPr>
          <p:nvPr>
            <p:ph sz="quarter" idx="1"/>
          </p:nvPr>
        </p:nvPicPr>
        <p:blipFill>
          <a:blip r:embed="rId2"/>
          <a:srcRect/>
          <a:stretch>
            <a:fillRect/>
          </a:stretch>
        </p:blipFill>
        <p:spPr bwMode="auto">
          <a:xfrm>
            <a:off x="228600" y="1447800"/>
            <a:ext cx="3898605" cy="3352800"/>
          </a:xfrm>
          <a:prstGeom prst="rect">
            <a:avLst/>
          </a:prstGeom>
          <a:noFill/>
        </p:spPr>
      </p:pic>
      <p:pic>
        <p:nvPicPr>
          <p:cNvPr id="7" name="Picture 4" descr="D:\Staff of FMTD\paresh\sf 2.jpg"/>
          <p:cNvPicPr>
            <a:picLocks noChangeAspect="1" noChangeArrowheads="1"/>
          </p:cNvPicPr>
          <p:nvPr/>
        </p:nvPicPr>
        <p:blipFill>
          <a:blip r:embed="rId3"/>
          <a:srcRect/>
          <a:stretch>
            <a:fillRect/>
          </a:stretch>
        </p:blipFill>
        <p:spPr bwMode="auto">
          <a:xfrm>
            <a:off x="4343400" y="1524000"/>
            <a:ext cx="4343400" cy="32575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of strychnos</a:t>
            </a:r>
            <a:endParaRPr lang="en-IN" dirty="0"/>
          </a:p>
        </p:txBody>
      </p:sp>
      <p:sp>
        <p:nvSpPr>
          <p:cNvPr id="5" name="Content Placeholder 4"/>
          <p:cNvSpPr>
            <a:spLocks noGrp="1"/>
          </p:cNvSpPr>
          <p:nvPr>
            <p:ph sz="quarter" idx="1"/>
          </p:nvPr>
        </p:nvSpPr>
        <p:spPr/>
        <p:txBody>
          <a:bodyPr>
            <a:normAutofit/>
          </a:bodyPr>
          <a:lstStyle/>
          <a:p>
            <a:r>
              <a:rPr lang="en-US" dirty="0" smtClean="0"/>
              <a:t>Fruits are round , hard, slightly rough, glossy orange in appearance</a:t>
            </a:r>
          </a:p>
          <a:p>
            <a:r>
              <a:rPr lang="en-US" dirty="0" smtClean="0"/>
              <a:t>Each fruit has 3 to 5 seeds</a:t>
            </a:r>
          </a:p>
          <a:p>
            <a:r>
              <a:rPr lang="en-US" dirty="0" smtClean="0"/>
              <a:t>Seeds of ripe fruit are poisonous.</a:t>
            </a:r>
          </a:p>
          <a:p>
            <a:r>
              <a:rPr lang="en-US" dirty="0" smtClean="0"/>
              <a:t>Powerful alkaloids present in seeds</a:t>
            </a:r>
          </a:p>
          <a:p>
            <a:pPr>
              <a:buFont typeface="Wingdings" pitchFamily="2" charset="2"/>
              <a:buChar char="Ø"/>
            </a:pPr>
            <a:r>
              <a:rPr lang="en-US" dirty="0" smtClean="0"/>
              <a:t>Strychnine : 10 times more potent than brucine.</a:t>
            </a:r>
          </a:p>
          <a:p>
            <a:pPr>
              <a:buFont typeface="Wingdings" pitchFamily="2" charset="2"/>
              <a:buChar char="Ø"/>
            </a:pPr>
            <a:r>
              <a:rPr lang="en-US" dirty="0" smtClean="0"/>
              <a:t>Brucine  </a:t>
            </a:r>
          </a:p>
          <a:p>
            <a:pPr>
              <a:buFont typeface="Wingdings" pitchFamily="2" charset="2"/>
              <a:buChar char="Ø"/>
            </a:pPr>
            <a:r>
              <a:rPr lang="en-US" dirty="0" smtClean="0"/>
              <a:t>Loganine (glucoside)</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Seeds </a:t>
            </a:r>
            <a:endParaRPr lang="en-IN" dirty="0"/>
          </a:p>
        </p:txBody>
      </p:sp>
      <p:pic>
        <p:nvPicPr>
          <p:cNvPr id="3074" name="Picture 2" descr="D:\Staff of FMTD\paresh\Strychnos_nux-vomica2_63540_200.jpg"/>
          <p:cNvPicPr>
            <a:picLocks noGrp="1" noChangeAspect="1" noChangeArrowheads="1"/>
          </p:cNvPicPr>
          <p:nvPr>
            <p:ph sz="quarter" idx="1"/>
          </p:nvPr>
        </p:nvPicPr>
        <p:blipFill>
          <a:blip r:embed="rId2"/>
          <a:stretch>
            <a:fillRect/>
          </a:stretch>
        </p:blipFill>
        <p:spPr bwMode="auto">
          <a:xfrm>
            <a:off x="1981200" y="1600200"/>
            <a:ext cx="5295152" cy="4648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Seeds </a:t>
            </a:r>
            <a:endParaRPr lang="en-IN" dirty="0"/>
          </a:p>
        </p:txBody>
      </p:sp>
      <p:sp>
        <p:nvSpPr>
          <p:cNvPr id="3" name="Content Placeholder 2"/>
          <p:cNvSpPr>
            <a:spLocks noGrp="1"/>
          </p:cNvSpPr>
          <p:nvPr>
            <p:ph sz="quarter" idx="1"/>
          </p:nvPr>
        </p:nvSpPr>
        <p:spPr/>
        <p:txBody>
          <a:bodyPr/>
          <a:lstStyle/>
          <a:p>
            <a:r>
              <a:rPr lang="en-US" dirty="0" smtClean="0"/>
              <a:t>flat, circular discs or concavo-convex</a:t>
            </a:r>
          </a:p>
          <a:p>
            <a:r>
              <a:rPr lang="en-US" dirty="0" smtClean="0"/>
              <a:t>Greyish brown in colour</a:t>
            </a:r>
          </a:p>
          <a:p>
            <a:r>
              <a:rPr lang="en-US" dirty="0" smtClean="0"/>
              <a:t>Appx. 6 mm in thickness</a:t>
            </a:r>
          </a:p>
          <a:p>
            <a:r>
              <a:rPr lang="en-US" dirty="0" smtClean="0"/>
              <a:t>Shining surface and covered with radiating </a:t>
            </a:r>
          </a:p>
          <a:p>
            <a:pPr>
              <a:buNone/>
            </a:pPr>
            <a:r>
              <a:rPr lang="en-US" dirty="0" smtClean="0"/>
              <a:t>    silky fibers</a:t>
            </a:r>
          </a:p>
          <a:p>
            <a:r>
              <a:rPr lang="en-US" dirty="0" smtClean="0"/>
              <a:t>Very hard and tough</a:t>
            </a:r>
          </a:p>
          <a:p>
            <a:r>
              <a:rPr lang="en-US" dirty="0" smtClean="0"/>
              <a:t>Odourless but extremely bitter to taste.</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and excretion </a:t>
            </a:r>
            <a:endParaRPr lang="en-IN" dirty="0"/>
          </a:p>
        </p:txBody>
      </p:sp>
      <p:sp>
        <p:nvSpPr>
          <p:cNvPr id="3" name="Content Placeholder 2"/>
          <p:cNvSpPr>
            <a:spLocks noGrp="1"/>
          </p:cNvSpPr>
          <p:nvPr>
            <p:ph sz="quarter" idx="1"/>
          </p:nvPr>
        </p:nvSpPr>
        <p:spPr/>
        <p:txBody>
          <a:bodyPr/>
          <a:lstStyle/>
          <a:p>
            <a:r>
              <a:rPr lang="en-US" dirty="0" smtClean="0"/>
              <a:t>Crushed  seeds are well absorbed at all mucus members</a:t>
            </a:r>
          </a:p>
          <a:p>
            <a:r>
              <a:rPr lang="en-US" dirty="0" smtClean="0"/>
              <a:t>Taken up by liver and muscles </a:t>
            </a:r>
          </a:p>
          <a:p>
            <a:r>
              <a:rPr lang="en-US" dirty="0" smtClean="0"/>
              <a:t>Released in circulation or destroyed</a:t>
            </a:r>
          </a:p>
          <a:p>
            <a:r>
              <a:rPr lang="en-US" dirty="0" smtClean="0"/>
              <a:t>Release of it fropm liver and muscle produces convultions on 2</a:t>
            </a:r>
            <a:r>
              <a:rPr lang="en-US" baseline="30000" dirty="0" smtClean="0"/>
              <a:t>nd</a:t>
            </a:r>
            <a:r>
              <a:rPr lang="en-US" dirty="0" smtClean="0"/>
              <a:t> or 3</a:t>
            </a:r>
            <a:r>
              <a:rPr lang="en-US" baseline="30000" dirty="0" smtClean="0"/>
              <a:t>rd</a:t>
            </a:r>
            <a:r>
              <a:rPr lang="en-US" dirty="0" smtClean="0"/>
              <a:t> day.</a:t>
            </a:r>
          </a:p>
          <a:p>
            <a:r>
              <a:rPr lang="en-US" dirty="0" smtClean="0"/>
              <a:t>Oxidized in liver, excreted by kidney slowly</a:t>
            </a:r>
          </a:p>
          <a:p>
            <a:r>
              <a:rPr lang="en-US" dirty="0" smtClean="0"/>
              <a:t>May be found in cadavers for years</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action</a:t>
            </a:r>
            <a:endParaRPr lang="en-IN" dirty="0"/>
          </a:p>
        </p:txBody>
      </p:sp>
      <p:sp>
        <p:nvSpPr>
          <p:cNvPr id="3" name="Content Placeholder 2"/>
          <p:cNvSpPr>
            <a:spLocks noGrp="1"/>
          </p:cNvSpPr>
          <p:nvPr>
            <p:ph sz="quarter" idx="1"/>
          </p:nvPr>
        </p:nvSpPr>
        <p:spPr/>
        <p:txBody>
          <a:bodyPr/>
          <a:lstStyle/>
          <a:p>
            <a:r>
              <a:rPr lang="en-US" dirty="0" smtClean="0"/>
              <a:t>Competitive antagonism of inhibitory neurotransmitter glycine at post synaptic spinal cord neurone. (Anterior horn cells)</a:t>
            </a:r>
          </a:p>
          <a:p>
            <a:r>
              <a:rPr lang="en-US" dirty="0" smtClean="0"/>
              <a:t>Results in widespread ‘release’ exitation</a:t>
            </a:r>
          </a:p>
          <a:p>
            <a:r>
              <a:rPr lang="en-US" dirty="0" smtClean="0"/>
              <a:t>Stimulates cerebral cortex.</a:t>
            </a: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Onset of action </a:t>
            </a:r>
            <a:endParaRPr lang="en-IN" dirty="0"/>
          </a:p>
        </p:txBody>
      </p:sp>
      <p:sp>
        <p:nvSpPr>
          <p:cNvPr id="3" name="Content Placeholder 2"/>
          <p:cNvSpPr>
            <a:spLocks noGrp="1"/>
          </p:cNvSpPr>
          <p:nvPr>
            <p:ph sz="quarter" idx="1"/>
          </p:nvPr>
        </p:nvSpPr>
        <p:spPr/>
        <p:txBody>
          <a:bodyPr/>
          <a:lstStyle/>
          <a:p>
            <a:r>
              <a:rPr lang="en-US" dirty="0" smtClean="0"/>
              <a:t>Uncrushed seeds have no poisonous effects, passed entire in g.i.t.</a:t>
            </a:r>
          </a:p>
          <a:p>
            <a:r>
              <a:rPr lang="en-US" dirty="0" smtClean="0"/>
              <a:t>Crushed seeds taken , effect after an hour</a:t>
            </a:r>
          </a:p>
          <a:p>
            <a:r>
              <a:rPr lang="en-US" dirty="0" smtClean="0"/>
              <a:t>If alkaloid is taken , symptoms within 5 to 10 mins</a:t>
            </a:r>
          </a:p>
          <a:p>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150</TotalTime>
  <Words>860</Words>
  <Application>Microsoft Office PowerPoint</Application>
  <PresentationFormat>On-screen Show (4:3)</PresentationFormat>
  <Paragraphs>128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SPINAL POISONS </vt:lpstr>
      <vt:lpstr>STRYCHNOS NUX VOMICA</vt:lpstr>
      <vt:lpstr>Fruit of strychnos</vt:lpstr>
      <vt:lpstr>Fruit of strychnos</vt:lpstr>
      <vt:lpstr>Seeds </vt:lpstr>
      <vt:lpstr>Seeds </vt:lpstr>
      <vt:lpstr>Absorption and excretion </vt:lpstr>
      <vt:lpstr>Mode of action</vt:lpstr>
      <vt:lpstr>Onset of action </vt:lpstr>
      <vt:lpstr>Clinical feature </vt:lpstr>
      <vt:lpstr>Risus sardonicus</vt:lpstr>
      <vt:lpstr>Risus sardonicuis</vt:lpstr>
      <vt:lpstr>Clinical features</vt:lpstr>
      <vt:lpstr>Opisthotonus </vt:lpstr>
      <vt:lpstr>Pleurosthotonus </vt:lpstr>
      <vt:lpstr>Slide 16</vt:lpstr>
      <vt:lpstr>Difference b/w strychnine piosoning and Tetanus </vt:lpstr>
      <vt:lpstr>Slide 18</vt:lpstr>
      <vt:lpstr>Treatment </vt:lpstr>
      <vt:lpstr>Post mortem appearance </vt:lpstr>
      <vt:lpstr>Physiological test</vt:lpstr>
      <vt:lpstr>Medico legal importance </vt:lpstr>
      <vt:lpstr>Peripheral nerve poison </vt:lpstr>
      <vt:lpstr>Clinical features</vt:lpstr>
      <vt:lpstr>Treatment </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POISONS </dc:title>
  <dc:creator>GMCS2</dc:creator>
  <cp:lastModifiedBy>Acer</cp:lastModifiedBy>
  <cp:revision>28</cp:revision>
  <dcterms:created xsi:type="dcterms:W3CDTF">2006-08-16T00:00:00Z</dcterms:created>
  <dcterms:modified xsi:type="dcterms:W3CDTF">2020-08-13T06:17:39Z</dcterms:modified>
</cp:coreProperties>
</file>