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 id="275" r:id="rId21"/>
    <p:sldId id="284" r:id="rId22"/>
    <p:sldId id="276" r:id="rId23"/>
    <p:sldId id="285" r:id="rId24"/>
    <p:sldId id="277" r:id="rId25"/>
    <p:sldId id="278" r:id="rId26"/>
    <p:sldId id="279" r:id="rId27"/>
    <p:sldId id="280" r:id="rId28"/>
    <p:sldId id="281" r:id="rId29"/>
    <p:sldId id="282" r:id="rId30"/>
    <p:sldId id="283"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4114800"/>
            <a:ext cx="7086600" cy="1524000"/>
          </a:xfrm>
        </p:spPr>
        <p:txBody>
          <a:bodyPr>
            <a:normAutofit/>
          </a:bodyPr>
          <a:lstStyle/>
          <a:p>
            <a:pPr algn="r"/>
            <a:r>
              <a:rPr lang="en-US" sz="2800" dirty="0" smtClean="0"/>
              <a:t>Dr. </a:t>
            </a:r>
            <a:r>
              <a:rPr lang="en-US" sz="2800" dirty="0" smtClean="0"/>
              <a:t>SUNIL DOSHI</a:t>
            </a:r>
          </a:p>
        </p:txBody>
      </p:sp>
      <p:sp>
        <p:nvSpPr>
          <p:cNvPr id="2" name="Title 1"/>
          <p:cNvSpPr>
            <a:spLocks noGrp="1"/>
          </p:cNvSpPr>
          <p:nvPr>
            <p:ph type="ctrTitle"/>
          </p:nvPr>
        </p:nvSpPr>
        <p:spPr>
          <a:xfrm>
            <a:off x="685800" y="685800"/>
            <a:ext cx="7772400" cy="2792113"/>
          </a:xfrm>
        </p:spPr>
        <p:txBody>
          <a:bodyPr/>
          <a:lstStyle/>
          <a:p>
            <a:r>
              <a:rPr lang="en-US" sz="6000" b="1" u="sng" dirty="0" smtClean="0">
                <a:solidFill>
                  <a:srgbClr val="FF0000"/>
                </a:solidFill>
              </a:rPr>
              <a:t>SUBSTANCES OF DEPENDENCE &amp; ABUSE</a:t>
            </a:r>
            <a:endParaRPr lang="en-IN" sz="6000" b="1" u="sng" dirty="0">
              <a:solidFill>
                <a:srgbClr val="FF0000"/>
              </a:solidFill>
            </a:endParaRPr>
          </a:p>
        </p:txBody>
      </p:sp>
    </p:spTree>
    <p:extLst>
      <p:ext uri="{BB962C8B-B14F-4D97-AF65-F5344CB8AC3E}">
        <p14:creationId xmlns="" xmlns:p14="http://schemas.microsoft.com/office/powerpoint/2010/main" val="2443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04800"/>
            <a:ext cx="7924800" cy="5410200"/>
          </a:xfrm>
        </p:spPr>
        <p:txBody>
          <a:bodyPr>
            <a:noAutofit/>
          </a:bodyPr>
          <a:lstStyle/>
          <a:p>
            <a:r>
              <a:rPr lang="en-US" sz="2800" dirty="0"/>
              <a:t>Prevalent world wide</a:t>
            </a:r>
          </a:p>
          <a:p>
            <a:r>
              <a:rPr lang="en-US" sz="2800" dirty="0"/>
              <a:t>Efforts have been made to totally prohibit alcohol consumption in different countries &amp; </a:t>
            </a:r>
            <a:r>
              <a:rPr lang="en-US" sz="2800" dirty="0" smtClean="0"/>
              <a:t>in </a:t>
            </a:r>
            <a:r>
              <a:rPr lang="en-US" sz="2800" dirty="0"/>
              <a:t>Gujarat in India without much success. Such attempts usually lead to consumption with even more serious consequences</a:t>
            </a:r>
            <a:r>
              <a:rPr lang="en-US" sz="2800" dirty="0" smtClean="0"/>
              <a:t>.!</a:t>
            </a:r>
            <a:endParaRPr lang="en-US" sz="2800" dirty="0"/>
          </a:p>
          <a:p>
            <a:r>
              <a:rPr lang="en-US" sz="2800" dirty="0"/>
              <a:t>All over India(except Gujarat), the mere consumption of alcohol not constitute any offence. Only when the drunken person behaves in such a manner as to become a public nuisance, or poses a threat, or actually commits an act endangering the life or property of another person(or even his own!) will the law take cognizance of the fact.</a:t>
            </a:r>
            <a:endParaRPr lang="en-IN" sz="2800" dirty="0"/>
          </a:p>
          <a:p>
            <a:endParaRPr lang="en-IN" sz="2400" dirty="0"/>
          </a:p>
        </p:txBody>
      </p:sp>
    </p:spTree>
    <p:extLst>
      <p:ext uri="{BB962C8B-B14F-4D97-AF65-F5344CB8AC3E}">
        <p14:creationId xmlns="" xmlns:p14="http://schemas.microsoft.com/office/powerpoint/2010/main" val="2698977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685800"/>
          </a:xfrm>
        </p:spPr>
        <p:txBody>
          <a:bodyPr/>
          <a:lstStyle/>
          <a:p>
            <a:r>
              <a:rPr lang="en-US" sz="4800" b="1" dirty="0" smtClean="0"/>
              <a:t>TOBACCO</a:t>
            </a:r>
            <a:endParaRPr lang="en-IN" sz="4800" b="1" dirty="0"/>
          </a:p>
        </p:txBody>
      </p:sp>
      <p:sp>
        <p:nvSpPr>
          <p:cNvPr id="3" name="Content Placeholder 2"/>
          <p:cNvSpPr>
            <a:spLocks noGrp="1"/>
          </p:cNvSpPr>
          <p:nvPr>
            <p:ph sz="quarter" idx="13"/>
          </p:nvPr>
        </p:nvSpPr>
        <p:spPr>
          <a:xfrm>
            <a:off x="381000" y="838200"/>
            <a:ext cx="8305800" cy="5867400"/>
          </a:xfrm>
        </p:spPr>
        <p:txBody>
          <a:bodyPr>
            <a:noAutofit/>
          </a:bodyPr>
          <a:lstStyle/>
          <a:p>
            <a:r>
              <a:rPr lang="en-US" sz="2800" dirty="0" smtClean="0"/>
              <a:t>Commonest source is in form of smoking.</a:t>
            </a:r>
          </a:p>
          <a:p>
            <a:r>
              <a:rPr lang="en-US" sz="2800" dirty="0" smtClean="0"/>
              <a:t>When a cigarette is inhaled, the smoker is exposed to both gaseous(smoke) &amp; particulate matter(Nicotine &amp; Tar).</a:t>
            </a:r>
          </a:p>
          <a:p>
            <a:r>
              <a:rPr lang="en-US" sz="2800" dirty="0" smtClean="0"/>
              <a:t>Usual nicotine content of a regular cigarette is 13 to 20 mg. </a:t>
            </a:r>
            <a:r>
              <a:rPr lang="en-US" sz="2800" dirty="0"/>
              <a:t>C</a:t>
            </a:r>
            <a:r>
              <a:rPr lang="en-US" sz="2800" dirty="0" smtClean="0"/>
              <a:t>ertain European or Turkish cigarettes contains higher amount. ‘Low Nicotine Cigarette’ contains 7 to 10 mg of alkaloid. Cigars contain 15 to 40 mg of nicotine. When a cigarette is smoked usually 0.5 to 2 mg of nicotine is delivered to smoker. Non filtered cigarettes delivers slightly higher amount. It also depends on smoking technique of smoker.</a:t>
            </a:r>
          </a:p>
        </p:txBody>
      </p:sp>
    </p:spTree>
    <p:extLst>
      <p:ext uri="{BB962C8B-B14F-4D97-AF65-F5344CB8AC3E}">
        <p14:creationId xmlns="" xmlns:p14="http://schemas.microsoft.com/office/powerpoint/2010/main" val="2632078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28600"/>
            <a:ext cx="3810000" cy="6324600"/>
          </a:xfrm>
        </p:spPr>
        <p:txBody>
          <a:bodyPr>
            <a:noAutofit/>
          </a:bodyPr>
          <a:lstStyle/>
          <a:p>
            <a:r>
              <a:rPr lang="en-US" sz="2400" dirty="0"/>
              <a:t>In India ‘</a:t>
            </a:r>
            <a:r>
              <a:rPr lang="en-US" sz="2400" dirty="0" err="1"/>
              <a:t>Bidis</a:t>
            </a:r>
            <a:r>
              <a:rPr lang="en-US" sz="2400" dirty="0"/>
              <a:t>” are very popular in lower economical population. </a:t>
            </a:r>
            <a:r>
              <a:rPr lang="en-US" sz="2400" dirty="0" err="1"/>
              <a:t>Bidis</a:t>
            </a:r>
            <a:r>
              <a:rPr lang="en-US" sz="2400" dirty="0"/>
              <a:t> are cheaper, smaller, brown, hand-rolled cigarettes consisting tobacco wrapped in a </a:t>
            </a:r>
            <a:r>
              <a:rPr lang="en-US" sz="2400" dirty="0" err="1"/>
              <a:t>tendu</a:t>
            </a:r>
            <a:r>
              <a:rPr lang="en-US" sz="2400" dirty="0"/>
              <a:t> or </a:t>
            </a:r>
            <a:r>
              <a:rPr lang="en-US" sz="2400" dirty="0" err="1"/>
              <a:t>temburni</a:t>
            </a:r>
            <a:r>
              <a:rPr lang="en-US" sz="2400" dirty="0"/>
              <a:t> leaf. They are more harmful than cigarette &amp; produce higher levels of carbon monoxide, nicotine &amp; tar. Low combustibility of </a:t>
            </a:r>
            <a:r>
              <a:rPr lang="en-US" sz="2400" dirty="0" err="1"/>
              <a:t>tendu</a:t>
            </a:r>
            <a:r>
              <a:rPr lang="en-US" sz="2400" dirty="0"/>
              <a:t> leads smokers to smoke more deeply &amp; more often, delivering more toxins than cigarettes.</a:t>
            </a:r>
            <a:endParaRPr lang="en-IN" sz="2400" dirty="0"/>
          </a:p>
          <a:p>
            <a:endParaRPr lang="en-IN" sz="2400" dirty="0"/>
          </a:p>
        </p:txBody>
      </p:sp>
      <p:pic>
        <p:nvPicPr>
          <p:cNvPr id="2050" name="Picture 2" descr="C:\Users\GMCS2\Downloads\bidi1.jpg"/>
          <p:cNvPicPr>
            <a:picLocks noChangeAspect="1" noChangeArrowheads="1"/>
          </p:cNvPicPr>
          <p:nvPr/>
        </p:nvPicPr>
        <p:blipFill>
          <a:blip r:embed="rId2"/>
          <a:srcRect/>
          <a:stretch>
            <a:fillRect/>
          </a:stretch>
        </p:blipFill>
        <p:spPr bwMode="auto">
          <a:xfrm>
            <a:off x="4572000" y="3000372"/>
            <a:ext cx="2500330" cy="2643206"/>
          </a:xfrm>
          <a:prstGeom prst="rect">
            <a:avLst/>
          </a:prstGeom>
          <a:noFill/>
        </p:spPr>
      </p:pic>
      <p:pic>
        <p:nvPicPr>
          <p:cNvPr id="2051" name="Picture 3" descr="C:\Users\GMCS2\Downloads\tendu3.gif"/>
          <p:cNvPicPr>
            <a:picLocks noChangeAspect="1" noChangeArrowheads="1"/>
          </p:cNvPicPr>
          <p:nvPr/>
        </p:nvPicPr>
        <p:blipFill>
          <a:blip r:embed="rId3"/>
          <a:srcRect/>
          <a:stretch>
            <a:fillRect/>
          </a:stretch>
        </p:blipFill>
        <p:spPr bwMode="auto">
          <a:xfrm>
            <a:off x="7286644" y="3286124"/>
            <a:ext cx="1428750" cy="1952625"/>
          </a:xfrm>
          <a:prstGeom prst="rect">
            <a:avLst/>
          </a:prstGeom>
          <a:noFill/>
        </p:spPr>
      </p:pic>
      <p:pic>
        <p:nvPicPr>
          <p:cNvPr id="2052" name="Picture 4" descr="C:\Users\GMCS2\Downloads\medMD8QUM2A.gif"/>
          <p:cNvPicPr>
            <a:picLocks noChangeAspect="1" noChangeArrowheads="1"/>
          </p:cNvPicPr>
          <p:nvPr/>
        </p:nvPicPr>
        <p:blipFill>
          <a:blip r:embed="rId4"/>
          <a:srcRect/>
          <a:stretch>
            <a:fillRect/>
          </a:stretch>
        </p:blipFill>
        <p:spPr bwMode="auto">
          <a:xfrm>
            <a:off x="4357686" y="357166"/>
            <a:ext cx="4143404" cy="2511148"/>
          </a:xfrm>
          <a:prstGeom prst="rect">
            <a:avLst/>
          </a:prstGeom>
          <a:noFill/>
        </p:spPr>
      </p:pic>
    </p:spTree>
    <p:extLst>
      <p:ext uri="{BB962C8B-B14F-4D97-AF65-F5344CB8AC3E}">
        <p14:creationId xmlns="" xmlns:p14="http://schemas.microsoft.com/office/powerpoint/2010/main" val="2645915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28600"/>
            <a:ext cx="7924800" cy="6248400"/>
          </a:xfrm>
        </p:spPr>
        <p:txBody>
          <a:bodyPr>
            <a:normAutofit/>
          </a:bodyPr>
          <a:lstStyle/>
          <a:p>
            <a:r>
              <a:rPr lang="en-US" sz="2800" dirty="0" smtClean="0"/>
              <a:t>Next common source of nicotine toxicity is from smokeless tobacco, which is of two kinds – snuff and chewing tobacco</a:t>
            </a:r>
            <a:endParaRPr lang="en-IN" sz="2800" dirty="0"/>
          </a:p>
        </p:txBody>
      </p:sp>
      <p:pic>
        <p:nvPicPr>
          <p:cNvPr id="3074" name="Picture 2" descr="C:\Users\GMCS2\Downloads\download.jpg"/>
          <p:cNvPicPr>
            <a:picLocks noChangeAspect="1" noChangeArrowheads="1"/>
          </p:cNvPicPr>
          <p:nvPr/>
        </p:nvPicPr>
        <p:blipFill>
          <a:blip r:embed="rId2"/>
          <a:srcRect/>
          <a:stretch>
            <a:fillRect/>
          </a:stretch>
        </p:blipFill>
        <p:spPr bwMode="auto">
          <a:xfrm>
            <a:off x="4786314" y="2214554"/>
            <a:ext cx="3786184" cy="3286148"/>
          </a:xfrm>
          <a:prstGeom prst="rect">
            <a:avLst/>
          </a:prstGeom>
          <a:noFill/>
        </p:spPr>
      </p:pic>
      <p:pic>
        <p:nvPicPr>
          <p:cNvPr id="3075" name="Picture 3" descr="C:\Users\GMCS2\Downloads\thumb.jpg"/>
          <p:cNvPicPr>
            <a:picLocks noChangeAspect="1" noChangeArrowheads="1"/>
          </p:cNvPicPr>
          <p:nvPr/>
        </p:nvPicPr>
        <p:blipFill>
          <a:blip r:embed="rId3"/>
          <a:srcRect/>
          <a:stretch>
            <a:fillRect/>
          </a:stretch>
        </p:blipFill>
        <p:spPr bwMode="auto">
          <a:xfrm>
            <a:off x="571472" y="2214554"/>
            <a:ext cx="3881438" cy="3333755"/>
          </a:xfrm>
          <a:prstGeom prst="rect">
            <a:avLst/>
          </a:prstGeom>
          <a:noFill/>
        </p:spPr>
      </p:pic>
    </p:spTree>
    <p:extLst>
      <p:ext uri="{BB962C8B-B14F-4D97-AF65-F5344CB8AC3E}">
        <p14:creationId xmlns="" xmlns:p14="http://schemas.microsoft.com/office/powerpoint/2010/main" val="3789825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457200"/>
            <a:ext cx="8610600" cy="5410200"/>
          </a:xfrm>
        </p:spPr>
        <p:txBody>
          <a:bodyPr>
            <a:normAutofit/>
          </a:bodyPr>
          <a:lstStyle/>
          <a:p>
            <a:r>
              <a:rPr lang="en-US" sz="2600" dirty="0" smtClean="0"/>
              <a:t>There has been resurgence of popularity in use of snuff recently, paralleling the decline in cigarette smoking because of general belief that smoking is not involved, socially snuff is more acceptable &amp; less harmful. </a:t>
            </a:r>
            <a:r>
              <a:rPr lang="en-US" sz="2600" dirty="0" smtClean="0">
                <a:solidFill>
                  <a:srgbClr val="FF0000"/>
                </a:solidFill>
              </a:rPr>
              <a:t>But, it is not true…</a:t>
            </a:r>
          </a:p>
          <a:p>
            <a:r>
              <a:rPr lang="en-US" sz="2600" dirty="0" smtClean="0"/>
              <a:t>Snuff is available as finely cut tobacco powder which is packaged dry or moist. It contains </a:t>
            </a:r>
            <a:r>
              <a:rPr lang="en-US" sz="2600" dirty="0" err="1" smtClean="0"/>
              <a:t>approx</a:t>
            </a:r>
            <a:r>
              <a:rPr lang="en-US" sz="2600" dirty="0" smtClean="0"/>
              <a:t> 14 mg of nicotine per </a:t>
            </a:r>
            <a:r>
              <a:rPr lang="en-US" sz="2600" dirty="0" err="1" smtClean="0"/>
              <a:t>gm</a:t>
            </a:r>
            <a:r>
              <a:rPr lang="en-US" sz="2600" dirty="0" smtClean="0"/>
              <a:t> of tobacco.</a:t>
            </a:r>
          </a:p>
          <a:p>
            <a:r>
              <a:rPr lang="en-US" sz="2600" dirty="0" smtClean="0"/>
              <a:t>Chewing tobacco is generally packed as “twists” (leaf tobacco twisted into rope like portions) or “plugs”(shredded tobacco pressed into cakes). These are chewed or simply placed between cheek &amp; gums. The nicotine dissolves in the saliva &amp; is absorbed through mucosa of mouth &amp; gut.</a:t>
            </a:r>
          </a:p>
        </p:txBody>
      </p:sp>
    </p:spTree>
    <p:extLst>
      <p:ext uri="{BB962C8B-B14F-4D97-AF65-F5344CB8AC3E}">
        <p14:creationId xmlns="" xmlns:p14="http://schemas.microsoft.com/office/powerpoint/2010/main" val="3433500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28600"/>
            <a:ext cx="8382000" cy="5715000"/>
          </a:xfrm>
        </p:spPr>
        <p:txBody>
          <a:bodyPr>
            <a:normAutofit lnSpcReduction="10000"/>
          </a:bodyPr>
          <a:lstStyle/>
          <a:p>
            <a:r>
              <a:rPr lang="en-US" sz="2600" dirty="0"/>
              <a:t>A portion of tobacco that is placed in mouth each time is called “quid”. A typical quid contains 1.5 to 2.5 </a:t>
            </a:r>
            <a:r>
              <a:rPr lang="en-US" sz="2600" dirty="0" err="1"/>
              <a:t>gm</a:t>
            </a:r>
            <a:r>
              <a:rPr lang="en-US" sz="2600" dirty="0"/>
              <a:t> of tobacco &amp; delivering </a:t>
            </a:r>
            <a:r>
              <a:rPr lang="en-US" sz="2600" dirty="0" err="1"/>
              <a:t>approx</a:t>
            </a:r>
            <a:r>
              <a:rPr lang="en-US" sz="2600" dirty="0"/>
              <a:t> same or little more dose of nicotine than tobacco snuffer. Person taking 8 to 10 </a:t>
            </a:r>
            <a:r>
              <a:rPr lang="en-US" sz="2600" dirty="0" err="1"/>
              <a:t>quids</a:t>
            </a:r>
            <a:r>
              <a:rPr lang="en-US" sz="2600" dirty="0"/>
              <a:t>/day gets nicotine equivalent of 30 to 40 cigarettes/day</a:t>
            </a:r>
            <a:r>
              <a:rPr lang="en-US" sz="2600" dirty="0" smtClean="0"/>
              <a:t>.</a:t>
            </a:r>
          </a:p>
          <a:p>
            <a:r>
              <a:rPr lang="en-US" sz="2600" dirty="0" smtClean="0"/>
              <a:t>Tobacco abuse is the most widespread cause of death &amp; disability worldwide than any single disease entity.</a:t>
            </a:r>
          </a:p>
          <a:p>
            <a:r>
              <a:rPr lang="en-US" sz="2600" dirty="0" smtClean="0"/>
              <a:t>Environmental Tobacco Smoke(ETS) consists of mainstream smoke, </a:t>
            </a:r>
            <a:r>
              <a:rPr lang="en-US" sz="2600" dirty="0" err="1" smtClean="0"/>
              <a:t>sidestream</a:t>
            </a:r>
            <a:r>
              <a:rPr lang="en-US" sz="2600" dirty="0" smtClean="0"/>
              <a:t> smoke, and vapor phase components that diffuse through cigarette paper into the environment. ETS exposure occurs frequently in the home, in the workplace, &amp; in other public areas.</a:t>
            </a:r>
          </a:p>
          <a:p>
            <a:r>
              <a:rPr lang="en-US" sz="2600" dirty="0" smtClean="0"/>
              <a:t>Government of India is making attempts at prohibiting tobacco smoking in public places with varying success rates.</a:t>
            </a:r>
            <a:endParaRPr lang="en-IN" sz="2600" dirty="0"/>
          </a:p>
        </p:txBody>
      </p:sp>
    </p:spTree>
    <p:extLst>
      <p:ext uri="{BB962C8B-B14F-4D97-AF65-F5344CB8AC3E}">
        <p14:creationId xmlns="" xmlns:p14="http://schemas.microsoft.com/office/powerpoint/2010/main" val="273042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639762"/>
          </a:xfrm>
        </p:spPr>
        <p:txBody>
          <a:bodyPr/>
          <a:lstStyle/>
          <a:p>
            <a:r>
              <a:rPr lang="en-US" sz="4400" b="1" dirty="0" smtClean="0"/>
              <a:t>BARBITURATES</a:t>
            </a:r>
            <a:endParaRPr lang="en-IN" sz="4400" b="1" dirty="0"/>
          </a:p>
        </p:txBody>
      </p:sp>
      <p:sp>
        <p:nvSpPr>
          <p:cNvPr id="3" name="Content Placeholder 2"/>
          <p:cNvSpPr>
            <a:spLocks noGrp="1"/>
          </p:cNvSpPr>
          <p:nvPr>
            <p:ph sz="quarter" idx="13"/>
          </p:nvPr>
        </p:nvSpPr>
        <p:spPr>
          <a:xfrm>
            <a:off x="609600" y="1371600"/>
            <a:ext cx="7924800" cy="4343400"/>
          </a:xfrm>
        </p:spPr>
        <p:txBody>
          <a:bodyPr>
            <a:normAutofit/>
          </a:bodyPr>
          <a:lstStyle/>
          <a:p>
            <a:r>
              <a:rPr lang="en-US" sz="2800" dirty="0" smtClean="0"/>
              <a:t>As Benzodiazepines have replaced Barbiturates almost for treatment of insomnia and  other psycho-neurotic disorders , Barbiturates addiction has been declined dramatically.</a:t>
            </a:r>
          </a:p>
          <a:p>
            <a:r>
              <a:rPr lang="en-US" sz="2800" dirty="0" smtClean="0"/>
              <a:t>It was rampant in the </a:t>
            </a:r>
            <a:r>
              <a:rPr lang="en-US" sz="2800" dirty="0" smtClean="0">
                <a:solidFill>
                  <a:srgbClr val="FF0000"/>
                </a:solidFill>
              </a:rPr>
              <a:t>1960s</a:t>
            </a:r>
            <a:r>
              <a:rPr lang="en-US" sz="2800" dirty="0" smtClean="0"/>
              <a:t> when barbiturates were widely prescribed and consequently abused.</a:t>
            </a:r>
            <a:endParaRPr lang="en-IN" sz="2800" dirty="0"/>
          </a:p>
        </p:txBody>
      </p:sp>
    </p:spTree>
    <p:extLst>
      <p:ext uri="{BB962C8B-B14F-4D97-AF65-F5344CB8AC3E}">
        <p14:creationId xmlns="" xmlns:p14="http://schemas.microsoft.com/office/powerpoint/2010/main" val="594000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639762"/>
          </a:xfrm>
        </p:spPr>
        <p:txBody>
          <a:bodyPr/>
          <a:lstStyle/>
          <a:p>
            <a:r>
              <a:rPr lang="en-US" sz="4000" b="1" dirty="0" smtClean="0"/>
              <a:t>BENZODIAZEPINES</a:t>
            </a:r>
            <a:endParaRPr lang="en-IN" sz="4000" b="1" dirty="0"/>
          </a:p>
        </p:txBody>
      </p:sp>
      <p:sp>
        <p:nvSpPr>
          <p:cNvPr id="3" name="Content Placeholder 2"/>
          <p:cNvSpPr>
            <a:spLocks noGrp="1"/>
          </p:cNvSpPr>
          <p:nvPr>
            <p:ph sz="quarter" idx="13"/>
          </p:nvPr>
        </p:nvSpPr>
        <p:spPr>
          <a:xfrm>
            <a:off x="609600" y="838200"/>
            <a:ext cx="7924800" cy="5715000"/>
          </a:xfrm>
        </p:spPr>
        <p:txBody>
          <a:bodyPr>
            <a:normAutofit fontScale="92500" lnSpcReduction="20000"/>
          </a:bodyPr>
          <a:lstStyle/>
          <a:p>
            <a:r>
              <a:rPr lang="en-US" sz="3000" dirty="0" smtClean="0"/>
              <a:t>Ever since their introduction, Benzodiazepines have become more &amp; more popular as anxiolytic &amp; sedatives and replaced Barbiturates for same.</a:t>
            </a:r>
          </a:p>
          <a:p>
            <a:r>
              <a:rPr lang="en-US" sz="3000" dirty="0" smtClean="0"/>
              <a:t>Long term use of Benzodiazepines is believed to cause behavioral disinhibition which may induce a person to hostile acts, aggressive behavior and verbal indecency.</a:t>
            </a:r>
            <a:endParaRPr lang="en-IN" sz="3000" dirty="0"/>
          </a:p>
          <a:p>
            <a:r>
              <a:rPr lang="en-US" sz="3000" dirty="0" smtClean="0"/>
              <a:t>Some benzodiazepines induce amnesia in order to accomplish immoral acts. Particularly </a:t>
            </a:r>
            <a:r>
              <a:rPr lang="en-US" sz="3000" dirty="0" smtClean="0">
                <a:solidFill>
                  <a:srgbClr val="FF0000"/>
                </a:solidFill>
              </a:rPr>
              <a:t>Flunitrazepam</a:t>
            </a:r>
            <a:r>
              <a:rPr lang="en-US" sz="3000" dirty="0" smtClean="0"/>
              <a:t> causes anterograde amnesia – used for </a:t>
            </a:r>
            <a:r>
              <a:rPr lang="en-US" sz="3000" dirty="0" smtClean="0">
                <a:solidFill>
                  <a:srgbClr val="FF0000"/>
                </a:solidFill>
              </a:rPr>
              <a:t>Date Rape</a:t>
            </a:r>
            <a:r>
              <a:rPr lang="en-US" sz="3000" dirty="0" smtClean="0"/>
              <a:t>.</a:t>
            </a:r>
          </a:p>
          <a:p>
            <a:r>
              <a:rPr lang="en-US" sz="3000" dirty="0" smtClean="0"/>
              <a:t>Addiction of benzodiazepines is frequent in long term users , but abuse potential is much less compared to barbiturates.</a:t>
            </a:r>
          </a:p>
          <a:p>
            <a:r>
              <a:rPr lang="en-US" sz="3000" dirty="0" smtClean="0"/>
              <a:t>Withdrawal reactions are also less severe &amp; easily manageable</a:t>
            </a:r>
            <a:r>
              <a:rPr lang="en-US" dirty="0" smtClean="0"/>
              <a:t>.</a:t>
            </a:r>
          </a:p>
        </p:txBody>
      </p:sp>
    </p:spTree>
    <p:extLst>
      <p:ext uri="{BB962C8B-B14F-4D97-AF65-F5344CB8AC3E}">
        <p14:creationId xmlns="" xmlns:p14="http://schemas.microsoft.com/office/powerpoint/2010/main" val="1053956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715962"/>
          </a:xfrm>
        </p:spPr>
        <p:txBody>
          <a:bodyPr/>
          <a:lstStyle/>
          <a:p>
            <a:r>
              <a:rPr lang="en-US" sz="4000" b="1" dirty="0" smtClean="0"/>
              <a:t>OPIATES</a:t>
            </a:r>
            <a:endParaRPr lang="en-IN" sz="4000" b="1" dirty="0"/>
          </a:p>
        </p:txBody>
      </p:sp>
      <p:sp>
        <p:nvSpPr>
          <p:cNvPr id="3" name="Content Placeholder 2"/>
          <p:cNvSpPr>
            <a:spLocks noGrp="1"/>
          </p:cNvSpPr>
          <p:nvPr>
            <p:ph sz="quarter" idx="13"/>
          </p:nvPr>
        </p:nvSpPr>
        <p:spPr>
          <a:xfrm>
            <a:off x="228600" y="762000"/>
            <a:ext cx="8686800" cy="5715000"/>
          </a:xfrm>
        </p:spPr>
        <p:txBody>
          <a:bodyPr>
            <a:noAutofit/>
          </a:bodyPr>
          <a:lstStyle/>
          <a:p>
            <a:r>
              <a:rPr lang="en-US" sz="2600" dirty="0" smtClean="0"/>
              <a:t>Commonest among the drug users in India currently.</a:t>
            </a:r>
          </a:p>
          <a:p>
            <a:r>
              <a:rPr lang="en-US" sz="2600" dirty="0" smtClean="0">
                <a:solidFill>
                  <a:srgbClr val="FF0000"/>
                </a:solidFill>
              </a:rPr>
              <a:t>Heroin(Brown sugar</a:t>
            </a:r>
            <a:r>
              <a:rPr lang="en-US" sz="2600" dirty="0" smtClean="0"/>
              <a:t>) is popular among all classes of addicts in metro-cities.</a:t>
            </a:r>
          </a:p>
          <a:p>
            <a:r>
              <a:rPr lang="en-US" sz="2600" dirty="0" smtClean="0"/>
              <a:t>Therapeutically used opiates – </a:t>
            </a:r>
            <a:r>
              <a:rPr lang="en-US" sz="2600" dirty="0" smtClean="0">
                <a:solidFill>
                  <a:srgbClr val="FF0000"/>
                </a:solidFill>
              </a:rPr>
              <a:t>Morphine, </a:t>
            </a:r>
            <a:r>
              <a:rPr lang="en-US" sz="2600" dirty="0" err="1" smtClean="0">
                <a:solidFill>
                  <a:srgbClr val="FF0000"/>
                </a:solidFill>
              </a:rPr>
              <a:t>Pethidine</a:t>
            </a:r>
            <a:r>
              <a:rPr lang="en-US" sz="2600" dirty="0" smtClean="0">
                <a:solidFill>
                  <a:srgbClr val="FF0000"/>
                </a:solidFill>
              </a:rPr>
              <a:t>, </a:t>
            </a:r>
            <a:r>
              <a:rPr lang="en-US" sz="2600" dirty="0" err="1" smtClean="0">
                <a:solidFill>
                  <a:srgbClr val="FF0000"/>
                </a:solidFill>
              </a:rPr>
              <a:t>Pentazocine</a:t>
            </a:r>
            <a:r>
              <a:rPr lang="en-US" sz="2600" dirty="0" smtClean="0">
                <a:solidFill>
                  <a:srgbClr val="FF0000"/>
                </a:solidFill>
              </a:rPr>
              <a:t> </a:t>
            </a:r>
            <a:r>
              <a:rPr lang="en-US" sz="2600" dirty="0" smtClean="0"/>
              <a:t>are more commonly abused be medical &amp; paramedical persons.</a:t>
            </a:r>
          </a:p>
          <a:p>
            <a:r>
              <a:rPr lang="en-US" sz="2600" dirty="0" smtClean="0">
                <a:solidFill>
                  <a:srgbClr val="FF0000"/>
                </a:solidFill>
              </a:rPr>
              <a:t>Codeine</a:t>
            </a:r>
            <a:r>
              <a:rPr lang="en-US" sz="2600" dirty="0" smtClean="0"/>
              <a:t> which is easily available over the counter as antitussives is popular in youngsters.</a:t>
            </a:r>
          </a:p>
          <a:p>
            <a:r>
              <a:rPr lang="en-US" sz="2600" dirty="0" err="1" smtClean="0">
                <a:solidFill>
                  <a:srgbClr val="FF0000"/>
                </a:solidFill>
              </a:rPr>
              <a:t>Buprenorpine</a:t>
            </a:r>
            <a:r>
              <a:rPr lang="en-US" sz="2600" dirty="0" smtClean="0"/>
              <a:t> is also a important drug abused in India.</a:t>
            </a:r>
          </a:p>
          <a:p>
            <a:r>
              <a:rPr lang="en-US" sz="2600" dirty="0" smtClean="0"/>
              <a:t>Accidental deaths by overdose are not uncommon among intravenous drug users(</a:t>
            </a:r>
            <a:r>
              <a:rPr lang="en-US" sz="2600" dirty="0" smtClean="0">
                <a:solidFill>
                  <a:srgbClr val="FF0000"/>
                </a:solidFill>
              </a:rPr>
              <a:t>Death on Needle</a:t>
            </a:r>
            <a:r>
              <a:rPr lang="en-US" sz="2600" dirty="0" smtClean="0"/>
              <a:t>). Suicidal deaths are also reported frequently since opiates are reputed to cause a painless death. Homicides are rare.</a:t>
            </a:r>
            <a:endParaRPr lang="en-IN" sz="2600" dirty="0"/>
          </a:p>
        </p:txBody>
      </p:sp>
    </p:spTree>
    <p:extLst>
      <p:ext uri="{BB962C8B-B14F-4D97-AF65-F5344CB8AC3E}">
        <p14:creationId xmlns="" xmlns:p14="http://schemas.microsoft.com/office/powerpoint/2010/main" val="2837108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lstStyle/>
          <a:p>
            <a:r>
              <a:rPr lang="en-US" sz="4400" b="1" dirty="0" smtClean="0"/>
              <a:t>COCAINE</a:t>
            </a:r>
            <a:endParaRPr lang="en-IN" sz="4400" b="1" dirty="0"/>
          </a:p>
        </p:txBody>
      </p:sp>
      <p:sp>
        <p:nvSpPr>
          <p:cNvPr id="3" name="Content Placeholder 2"/>
          <p:cNvSpPr>
            <a:spLocks noGrp="1"/>
          </p:cNvSpPr>
          <p:nvPr>
            <p:ph sz="quarter" idx="13"/>
          </p:nvPr>
        </p:nvSpPr>
        <p:spPr>
          <a:xfrm>
            <a:off x="533400" y="838200"/>
            <a:ext cx="3657600" cy="4953000"/>
          </a:xfrm>
        </p:spPr>
        <p:txBody>
          <a:bodyPr>
            <a:noAutofit/>
          </a:bodyPr>
          <a:lstStyle/>
          <a:p>
            <a:r>
              <a:rPr lang="en-US" sz="2800" dirty="0" smtClean="0"/>
              <a:t>Have been abused for centuries.</a:t>
            </a:r>
          </a:p>
          <a:p>
            <a:r>
              <a:rPr lang="en-US" sz="2800" dirty="0" smtClean="0"/>
              <a:t>“</a:t>
            </a:r>
            <a:r>
              <a:rPr lang="en-US" sz="2800" dirty="0" smtClean="0">
                <a:solidFill>
                  <a:srgbClr val="FF0000"/>
                </a:solidFill>
              </a:rPr>
              <a:t>champagne drug</a:t>
            </a:r>
            <a:r>
              <a:rPr lang="en-US" sz="2800" dirty="0" smtClean="0"/>
              <a:t>” or “</a:t>
            </a:r>
            <a:r>
              <a:rPr lang="en-US" sz="2800" dirty="0" smtClean="0">
                <a:solidFill>
                  <a:srgbClr val="FF0000"/>
                </a:solidFill>
              </a:rPr>
              <a:t>rich man's drug</a:t>
            </a:r>
            <a:r>
              <a:rPr lang="en-US" sz="2800" dirty="0" smtClean="0"/>
              <a:t>” – costly &amp; relatively scarily available</a:t>
            </a:r>
          </a:p>
          <a:p>
            <a:r>
              <a:rPr lang="en-US" sz="2800" dirty="0" smtClean="0"/>
              <a:t>“</a:t>
            </a:r>
            <a:r>
              <a:rPr lang="en-US" sz="2800" dirty="0" smtClean="0">
                <a:solidFill>
                  <a:srgbClr val="FF0000"/>
                </a:solidFill>
              </a:rPr>
              <a:t>Page 3 drug</a:t>
            </a:r>
            <a:r>
              <a:rPr lang="en-US" sz="2800" dirty="0" smtClean="0"/>
              <a:t>” - Popular in high socioeconomical class people, film actors, musicians &amp; artistes</a:t>
            </a:r>
            <a:r>
              <a:rPr lang="en-US" sz="2600" dirty="0" smtClean="0"/>
              <a:t>.</a:t>
            </a:r>
          </a:p>
        </p:txBody>
      </p:sp>
      <p:pic>
        <p:nvPicPr>
          <p:cNvPr id="4098" name="Picture 2" descr="C:\Users\GMCS2\Downloads\depositphotos_5659748-Drugs.-Cocaine-money-syringe-and-spoon..jpg"/>
          <p:cNvPicPr>
            <a:picLocks noChangeAspect="1" noChangeArrowheads="1"/>
          </p:cNvPicPr>
          <p:nvPr/>
        </p:nvPicPr>
        <p:blipFill>
          <a:blip r:embed="rId2" cstate="print"/>
          <a:srcRect/>
          <a:stretch>
            <a:fillRect/>
          </a:stretch>
        </p:blipFill>
        <p:spPr bwMode="auto">
          <a:xfrm>
            <a:off x="4429124" y="214290"/>
            <a:ext cx="4000528" cy="2786082"/>
          </a:xfrm>
          <a:prstGeom prst="rect">
            <a:avLst/>
          </a:prstGeom>
          <a:noFill/>
        </p:spPr>
      </p:pic>
      <p:pic>
        <p:nvPicPr>
          <p:cNvPr id="4099" name="Picture 3" descr="C:\Users\GMCS2\Downloads\CocaineInterventionSaltLakeCity.jpg"/>
          <p:cNvPicPr>
            <a:picLocks noChangeAspect="1" noChangeArrowheads="1"/>
          </p:cNvPicPr>
          <p:nvPr/>
        </p:nvPicPr>
        <p:blipFill>
          <a:blip r:embed="rId3"/>
          <a:srcRect/>
          <a:stretch>
            <a:fillRect/>
          </a:stretch>
        </p:blipFill>
        <p:spPr bwMode="auto">
          <a:xfrm>
            <a:off x="4429124" y="3214686"/>
            <a:ext cx="4024335" cy="2671052"/>
          </a:xfrm>
          <a:prstGeom prst="rect">
            <a:avLst/>
          </a:prstGeom>
          <a:noFill/>
        </p:spPr>
      </p:pic>
    </p:spTree>
    <p:extLst>
      <p:ext uri="{BB962C8B-B14F-4D97-AF65-F5344CB8AC3E}">
        <p14:creationId xmlns="" xmlns:p14="http://schemas.microsoft.com/office/powerpoint/2010/main" val="1882496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715962"/>
          </a:xfrm>
        </p:spPr>
        <p:txBody>
          <a:bodyPr/>
          <a:lstStyle/>
          <a:p>
            <a:r>
              <a:rPr lang="en-US" sz="4000" b="1" u="sng" dirty="0" smtClean="0">
                <a:solidFill>
                  <a:srgbClr val="FF0000"/>
                </a:solidFill>
              </a:rPr>
              <a:t>DEFINITIONS</a:t>
            </a:r>
            <a:endParaRPr lang="en-IN" sz="4000" b="1" u="sng" dirty="0">
              <a:solidFill>
                <a:srgbClr val="FF0000"/>
              </a:solidFill>
            </a:endParaRPr>
          </a:p>
        </p:txBody>
      </p:sp>
      <p:sp>
        <p:nvSpPr>
          <p:cNvPr id="3" name="Content Placeholder 2"/>
          <p:cNvSpPr>
            <a:spLocks noGrp="1"/>
          </p:cNvSpPr>
          <p:nvPr>
            <p:ph sz="quarter" idx="13"/>
          </p:nvPr>
        </p:nvSpPr>
        <p:spPr>
          <a:xfrm>
            <a:off x="152400" y="685800"/>
            <a:ext cx="8839200" cy="5791200"/>
          </a:xfrm>
        </p:spPr>
        <p:txBody>
          <a:bodyPr>
            <a:noAutofit/>
          </a:bodyPr>
          <a:lstStyle/>
          <a:p>
            <a:pPr>
              <a:buClr>
                <a:schemeClr val="tx2">
                  <a:lumMod val="75000"/>
                </a:schemeClr>
              </a:buClr>
              <a:buFont typeface="Wingdings" pitchFamily="2" charset="2"/>
              <a:buChar char="q"/>
            </a:pPr>
            <a:r>
              <a:rPr lang="en-US" sz="3200" b="1" dirty="0" smtClean="0"/>
              <a:t>SUBSTANCE DEPENDENCE : </a:t>
            </a:r>
          </a:p>
          <a:p>
            <a:pPr>
              <a:buClr>
                <a:schemeClr val="tx2">
                  <a:lumMod val="75000"/>
                </a:schemeClr>
              </a:buClr>
            </a:pPr>
            <a:r>
              <a:rPr lang="en-US" sz="2800" dirty="0" smtClean="0"/>
              <a:t>It arises out of a mal adaptive pattern of substance use, leading to a cluster of behavioral, cognitive and physiological phenomena that develop after repeated intake.</a:t>
            </a:r>
          </a:p>
          <a:p>
            <a:pPr>
              <a:buClr>
                <a:schemeClr val="tx2">
                  <a:lumMod val="75000"/>
                </a:schemeClr>
              </a:buClr>
            </a:pPr>
            <a:r>
              <a:rPr lang="en-US" sz="2800" dirty="0" smtClean="0"/>
              <a:t>It includes a strong desire to take drug , difficulty in controlling its use, persisting in its use despite of harmful consequences, increased tolerance and sometimes a physical withdrawal state.</a:t>
            </a:r>
          </a:p>
          <a:p>
            <a:pPr>
              <a:buClr>
                <a:schemeClr val="tx2">
                  <a:lumMod val="75000"/>
                </a:schemeClr>
              </a:buClr>
            </a:pPr>
            <a:r>
              <a:rPr lang="en-US" sz="2800" dirty="0" smtClean="0"/>
              <a:t>Prolonged, unnecessary or excessive intake of non dependence producing drugs like analgesics, laxatives, antidepressants, antacids, vitamins, steroids, hormones, specific herbal or folk remedies etc. is not covered in term “substance dependence”.</a:t>
            </a:r>
          </a:p>
          <a:p>
            <a:pPr>
              <a:buClr>
                <a:schemeClr val="tx2">
                  <a:lumMod val="75000"/>
                </a:schemeClr>
              </a:buClr>
              <a:buFont typeface="Wingdings" pitchFamily="2" charset="2"/>
              <a:buChar char="q"/>
            </a:pPr>
            <a:endParaRPr lang="en-IN" sz="1800" dirty="0"/>
          </a:p>
        </p:txBody>
      </p:sp>
    </p:spTree>
    <p:extLst>
      <p:ext uri="{BB962C8B-B14F-4D97-AF65-F5344CB8AC3E}">
        <p14:creationId xmlns="" xmlns:p14="http://schemas.microsoft.com/office/powerpoint/2010/main" val="1601938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52400"/>
            <a:ext cx="8229600" cy="6172200"/>
          </a:xfrm>
        </p:spPr>
        <p:txBody>
          <a:bodyPr>
            <a:noAutofit/>
          </a:bodyPr>
          <a:lstStyle/>
          <a:p>
            <a:r>
              <a:rPr lang="en-US" sz="2600" b="1" dirty="0"/>
              <a:t>As it is reputed for enhance sexual pleasure, abuse also leads to spread AIDS because of high risk sexual practices.</a:t>
            </a:r>
          </a:p>
          <a:p>
            <a:r>
              <a:rPr lang="en-US" sz="2600" b="1" dirty="0"/>
              <a:t>Cocaine abuse by pregnant mothers causes teratogenicity &amp; congenital malformations in fetus.</a:t>
            </a:r>
          </a:p>
          <a:p>
            <a:r>
              <a:rPr lang="en-US" sz="2600" b="1" dirty="0" smtClean="0"/>
              <a:t>“</a:t>
            </a:r>
            <a:r>
              <a:rPr lang="en-US" sz="2600" b="1" dirty="0" err="1">
                <a:solidFill>
                  <a:srgbClr val="FF0000"/>
                </a:solidFill>
              </a:rPr>
              <a:t>Bodypacker</a:t>
            </a:r>
            <a:r>
              <a:rPr lang="en-US" sz="2600" b="1" dirty="0">
                <a:solidFill>
                  <a:srgbClr val="FF0000"/>
                </a:solidFill>
              </a:rPr>
              <a:t> syndrome</a:t>
            </a:r>
            <a:r>
              <a:rPr lang="en-US" sz="2600" b="1" dirty="0"/>
              <a:t>” – the practice of swallowing balloons, condoms or  plastic packets filled with illegal drugs for the purpose of smuggling. The person is called “mule”.</a:t>
            </a:r>
          </a:p>
          <a:p>
            <a:r>
              <a:rPr lang="en-US" sz="2600" b="1" dirty="0"/>
              <a:t>“</a:t>
            </a:r>
            <a:r>
              <a:rPr lang="en-US" sz="2600" b="1" dirty="0">
                <a:solidFill>
                  <a:srgbClr val="FF0000"/>
                </a:solidFill>
              </a:rPr>
              <a:t>Body stuffing</a:t>
            </a:r>
            <a:r>
              <a:rPr lang="en-US" sz="2600" b="1" dirty="0"/>
              <a:t>” – an individual who is on verge of being arrested for possession of  illegal drugs, swallows it to conceal the evidence.</a:t>
            </a:r>
          </a:p>
          <a:p>
            <a:r>
              <a:rPr lang="en-US" sz="2600" b="1" dirty="0"/>
              <a:t>Sudden death due to massive overdose can occur if the package burst inside body</a:t>
            </a:r>
            <a:r>
              <a:rPr lang="en-US" sz="2600" b="1" dirty="0" smtClean="0"/>
              <a:t>.</a:t>
            </a:r>
            <a:endParaRPr lang="en-IN" sz="2600" b="1" dirty="0"/>
          </a:p>
        </p:txBody>
      </p:sp>
    </p:spTree>
    <p:extLst>
      <p:ext uri="{BB962C8B-B14F-4D97-AF65-F5344CB8AC3E}">
        <p14:creationId xmlns="" xmlns:p14="http://schemas.microsoft.com/office/powerpoint/2010/main" val="907384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MCS2\Downloads\1-s2.0-S0009926010002904-gr14.jpg"/>
          <p:cNvPicPr>
            <a:picLocks noChangeAspect="1" noChangeArrowheads="1"/>
          </p:cNvPicPr>
          <p:nvPr/>
        </p:nvPicPr>
        <p:blipFill>
          <a:blip r:embed="rId2"/>
          <a:srcRect/>
          <a:stretch>
            <a:fillRect/>
          </a:stretch>
        </p:blipFill>
        <p:spPr bwMode="auto">
          <a:xfrm>
            <a:off x="642910" y="500042"/>
            <a:ext cx="3571900" cy="4786346"/>
          </a:xfrm>
          <a:prstGeom prst="rect">
            <a:avLst/>
          </a:prstGeom>
          <a:noFill/>
        </p:spPr>
      </p:pic>
      <p:pic>
        <p:nvPicPr>
          <p:cNvPr id="5123" name="Picture 3" descr="C:\Users\GMCS2\Downloads\1f_sagittal_body_packer_1_480x360.jpg"/>
          <p:cNvPicPr>
            <a:picLocks noChangeAspect="1" noChangeArrowheads="1"/>
          </p:cNvPicPr>
          <p:nvPr/>
        </p:nvPicPr>
        <p:blipFill>
          <a:blip r:embed="rId3"/>
          <a:srcRect/>
          <a:stretch>
            <a:fillRect/>
          </a:stretch>
        </p:blipFill>
        <p:spPr bwMode="auto">
          <a:xfrm>
            <a:off x="4500562" y="642918"/>
            <a:ext cx="3857652" cy="4500594"/>
          </a:xfrm>
          <a:prstGeom prst="rect">
            <a:avLst/>
          </a:prstGeom>
          <a:noFill/>
        </p:spPr>
      </p:pic>
    </p:spTree>
    <p:extLst>
      <p:ext uri="{BB962C8B-B14F-4D97-AF65-F5344CB8AC3E}">
        <p14:creationId xmlns="" xmlns:p14="http://schemas.microsoft.com/office/powerpoint/2010/main" val="3777543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r>
              <a:rPr lang="en-US" sz="4000" b="1" dirty="0" smtClean="0"/>
              <a:t>CANNABIS</a:t>
            </a:r>
            <a:endParaRPr lang="en-IN" sz="4000" b="1" dirty="0"/>
          </a:p>
        </p:txBody>
      </p:sp>
      <p:sp>
        <p:nvSpPr>
          <p:cNvPr id="3" name="Content Placeholder 2"/>
          <p:cNvSpPr>
            <a:spLocks noGrp="1"/>
          </p:cNvSpPr>
          <p:nvPr>
            <p:ph sz="quarter" idx="13"/>
          </p:nvPr>
        </p:nvSpPr>
        <p:spPr>
          <a:xfrm>
            <a:off x="457200" y="990600"/>
            <a:ext cx="8077200" cy="5410200"/>
          </a:xfrm>
        </p:spPr>
        <p:txBody>
          <a:bodyPr>
            <a:normAutofit/>
          </a:bodyPr>
          <a:lstStyle/>
          <a:p>
            <a:r>
              <a:rPr lang="en-US" sz="2800" dirty="0" smtClean="0"/>
              <a:t>Used since ancient times.</a:t>
            </a:r>
          </a:p>
          <a:p>
            <a:r>
              <a:rPr lang="en-US" sz="2800" dirty="0" smtClean="0"/>
              <a:t>Most commonly used illicit substance in USA currently.</a:t>
            </a:r>
          </a:p>
          <a:p>
            <a:r>
              <a:rPr lang="en-US" sz="2800" dirty="0" smtClean="0"/>
              <a:t>Always been popular in India in form of its various forms. Actually an integral part of Hindu culture. </a:t>
            </a:r>
            <a:r>
              <a:rPr lang="en-US" sz="2800" dirty="0" err="1" smtClean="0"/>
              <a:t>Sanyasis</a:t>
            </a:r>
            <a:r>
              <a:rPr lang="en-US" sz="2800" dirty="0" smtClean="0"/>
              <a:t>-Sadhu &amp; temple pujaris use it to induce a trance like status for religious meditation. Widely consumed on festivals like Holi &amp; Shiv-</a:t>
            </a:r>
            <a:r>
              <a:rPr lang="en-US" sz="2800" dirty="0" err="1" smtClean="0"/>
              <a:t>ratri</a:t>
            </a:r>
            <a:r>
              <a:rPr lang="en-US" sz="2800" dirty="0" smtClean="0"/>
              <a:t> by Hindu people.</a:t>
            </a:r>
          </a:p>
          <a:p>
            <a:r>
              <a:rPr lang="en-US" sz="2800" dirty="0" smtClean="0"/>
              <a:t>Long term use can cause motor &amp; cognition impairment.</a:t>
            </a:r>
          </a:p>
          <a:p>
            <a:endParaRPr lang="en-IN" dirty="0"/>
          </a:p>
        </p:txBody>
      </p:sp>
    </p:spTree>
    <p:extLst>
      <p:ext uri="{BB962C8B-B14F-4D97-AF65-F5344CB8AC3E}">
        <p14:creationId xmlns="" xmlns:p14="http://schemas.microsoft.com/office/powerpoint/2010/main" val="1613508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MCS2\Downloads\cannabis-600x600.jpg"/>
          <p:cNvPicPr>
            <a:picLocks noChangeAspect="1" noChangeArrowheads="1"/>
          </p:cNvPicPr>
          <p:nvPr/>
        </p:nvPicPr>
        <p:blipFill>
          <a:blip r:embed="rId2"/>
          <a:srcRect/>
          <a:stretch>
            <a:fillRect/>
          </a:stretch>
        </p:blipFill>
        <p:spPr bwMode="auto">
          <a:xfrm>
            <a:off x="714348" y="214290"/>
            <a:ext cx="3500462" cy="2660215"/>
          </a:xfrm>
          <a:prstGeom prst="rect">
            <a:avLst/>
          </a:prstGeom>
          <a:noFill/>
        </p:spPr>
      </p:pic>
      <p:pic>
        <p:nvPicPr>
          <p:cNvPr id="6147" name="Picture 3" descr="C:\Users\GMCS2\Downloads\banana-og-weed-banana-og-medical-cannabis-strain-thcfinder.jpg"/>
          <p:cNvPicPr>
            <a:picLocks noChangeAspect="1" noChangeArrowheads="1"/>
          </p:cNvPicPr>
          <p:nvPr/>
        </p:nvPicPr>
        <p:blipFill>
          <a:blip r:embed="rId3" cstate="print"/>
          <a:srcRect/>
          <a:stretch>
            <a:fillRect/>
          </a:stretch>
        </p:blipFill>
        <p:spPr bwMode="auto">
          <a:xfrm>
            <a:off x="4500562" y="214290"/>
            <a:ext cx="3786214" cy="2683667"/>
          </a:xfrm>
          <a:prstGeom prst="rect">
            <a:avLst/>
          </a:prstGeom>
          <a:noFill/>
        </p:spPr>
      </p:pic>
      <p:pic>
        <p:nvPicPr>
          <p:cNvPr id="6148" name="Picture 4" descr="C:\Users\GMCS2\Downloads\cannabis_shredded.jpg"/>
          <p:cNvPicPr>
            <a:picLocks noChangeAspect="1" noChangeArrowheads="1"/>
          </p:cNvPicPr>
          <p:nvPr/>
        </p:nvPicPr>
        <p:blipFill>
          <a:blip r:embed="rId4"/>
          <a:srcRect/>
          <a:stretch>
            <a:fillRect/>
          </a:stretch>
        </p:blipFill>
        <p:spPr bwMode="auto">
          <a:xfrm>
            <a:off x="1857356" y="3071810"/>
            <a:ext cx="5072098" cy="2714624"/>
          </a:xfrm>
          <a:prstGeom prst="rect">
            <a:avLst/>
          </a:prstGeom>
          <a:noFill/>
        </p:spPr>
      </p:pic>
    </p:spTree>
    <p:extLst>
      <p:ext uri="{BB962C8B-B14F-4D97-AF65-F5344CB8AC3E}">
        <p14:creationId xmlns="" xmlns:p14="http://schemas.microsoft.com/office/powerpoint/2010/main" val="3417541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639762"/>
          </a:xfrm>
        </p:spPr>
        <p:txBody>
          <a:bodyPr/>
          <a:lstStyle/>
          <a:p>
            <a:r>
              <a:rPr lang="en-US" sz="3600" b="1" dirty="0" smtClean="0"/>
              <a:t>AMPHETAMINE &amp; ‘Designer drugs’</a:t>
            </a:r>
            <a:endParaRPr lang="en-IN" sz="3600" b="1" dirty="0"/>
          </a:p>
        </p:txBody>
      </p:sp>
      <p:sp>
        <p:nvSpPr>
          <p:cNvPr id="3" name="Content Placeholder 2"/>
          <p:cNvSpPr>
            <a:spLocks noGrp="1"/>
          </p:cNvSpPr>
          <p:nvPr>
            <p:ph sz="quarter" idx="13"/>
          </p:nvPr>
        </p:nvSpPr>
        <p:spPr>
          <a:xfrm>
            <a:off x="228600" y="685800"/>
            <a:ext cx="8458200" cy="5562600"/>
          </a:xfrm>
        </p:spPr>
        <p:txBody>
          <a:bodyPr>
            <a:noAutofit/>
          </a:bodyPr>
          <a:lstStyle/>
          <a:p>
            <a:r>
              <a:rPr lang="en-US" sz="2600" b="1" dirty="0" smtClean="0"/>
              <a:t>2</a:t>
            </a:r>
            <a:r>
              <a:rPr lang="en-US" sz="2600" b="1" baseline="30000" dirty="0" smtClean="0"/>
              <a:t>nd</a:t>
            </a:r>
            <a:r>
              <a:rPr lang="en-US" sz="2600" b="1" dirty="0" smtClean="0"/>
              <a:t> Most widely used drug(next to cannabis) in </a:t>
            </a:r>
            <a:r>
              <a:rPr lang="en-US" sz="2600" b="1" dirty="0" smtClean="0">
                <a:solidFill>
                  <a:srgbClr val="FF0000"/>
                </a:solidFill>
              </a:rPr>
              <a:t>UK</a:t>
            </a:r>
            <a:r>
              <a:rPr lang="en-US" sz="2600" b="1" dirty="0">
                <a:solidFill>
                  <a:srgbClr val="FF0000"/>
                </a:solidFill>
              </a:rPr>
              <a:t> </a:t>
            </a:r>
            <a:r>
              <a:rPr lang="en-US" sz="2600" b="1" dirty="0" smtClean="0">
                <a:solidFill>
                  <a:srgbClr val="FF0000"/>
                </a:solidFill>
              </a:rPr>
              <a:t>&amp; Europe, Australia.</a:t>
            </a:r>
          </a:p>
          <a:p>
            <a:r>
              <a:rPr lang="en-US" sz="2600" b="1" dirty="0" smtClean="0"/>
              <a:t>It is prescribed for obesity, narcolepsy, attention deficit disorder, psychotherapy under restriction. Virtually banned in India.</a:t>
            </a:r>
          </a:p>
          <a:p>
            <a:r>
              <a:rPr lang="en-US" sz="2600" b="1" dirty="0" smtClean="0"/>
              <a:t>Crystalline methamphetamine(“</a:t>
            </a:r>
            <a:r>
              <a:rPr lang="en-US" sz="2600" b="1" dirty="0" smtClean="0">
                <a:solidFill>
                  <a:srgbClr val="FF0000"/>
                </a:solidFill>
              </a:rPr>
              <a:t>ice</a:t>
            </a:r>
            <a:r>
              <a:rPr lang="en-US" sz="2600" b="1" dirty="0" smtClean="0"/>
              <a:t>”) introduced in Hawaii in 1980 &amp; quickly became popular worldwide.</a:t>
            </a:r>
          </a:p>
          <a:p>
            <a:r>
              <a:rPr lang="en-US" sz="2600" b="1" dirty="0" smtClean="0"/>
              <a:t>Currently designer amphetamines are very frequently by adolescents in </a:t>
            </a:r>
            <a:r>
              <a:rPr lang="en-US" sz="2600" b="1" dirty="0" smtClean="0">
                <a:solidFill>
                  <a:srgbClr val="FF0000"/>
                </a:solidFill>
              </a:rPr>
              <a:t>rave parties</a:t>
            </a:r>
            <a:r>
              <a:rPr lang="en-US" sz="2600" b="1" dirty="0" smtClean="0"/>
              <a:t>. Because unlike other drugs like heroin &amp; cannabis, designer drugs are considered ‘</a:t>
            </a:r>
            <a:r>
              <a:rPr lang="en-US" sz="2600" b="1" dirty="0" smtClean="0">
                <a:solidFill>
                  <a:srgbClr val="FF0000"/>
                </a:solidFill>
              </a:rPr>
              <a:t>’cool” &amp; “</a:t>
            </a:r>
            <a:r>
              <a:rPr lang="en-US" sz="2600" b="1" dirty="0" err="1" smtClean="0">
                <a:solidFill>
                  <a:srgbClr val="FF0000"/>
                </a:solidFill>
              </a:rPr>
              <a:t>hep</a:t>
            </a:r>
            <a:r>
              <a:rPr lang="en-US" sz="2600" b="1" dirty="0" smtClean="0"/>
              <a:t>”. Tablets of </a:t>
            </a:r>
            <a:r>
              <a:rPr lang="en-US" sz="2600" b="1" dirty="0" err="1" smtClean="0">
                <a:solidFill>
                  <a:srgbClr val="FF0000"/>
                </a:solidFill>
              </a:rPr>
              <a:t>Ecstacy</a:t>
            </a:r>
            <a:r>
              <a:rPr lang="en-US" sz="2600" b="1" dirty="0" smtClean="0"/>
              <a:t> are freely available for a few hundred rupees which are consumed easily without messiness of nasal insufflations, smoking or injections.</a:t>
            </a:r>
            <a:endParaRPr lang="en-IN" sz="2600" b="1" dirty="0"/>
          </a:p>
        </p:txBody>
      </p:sp>
    </p:spTree>
    <p:extLst>
      <p:ext uri="{BB962C8B-B14F-4D97-AF65-F5344CB8AC3E}">
        <p14:creationId xmlns="" xmlns:p14="http://schemas.microsoft.com/office/powerpoint/2010/main" val="4170745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MCS2\Downloads\Ecstasy.jpg"/>
          <p:cNvPicPr>
            <a:picLocks noGrp="1" noChangeAspect="1" noChangeArrowheads="1"/>
          </p:cNvPicPr>
          <p:nvPr>
            <p:ph sz="quarter" idx="13"/>
          </p:nvPr>
        </p:nvPicPr>
        <p:blipFill>
          <a:blip r:embed="rId2"/>
          <a:srcRect/>
          <a:stretch>
            <a:fillRect/>
          </a:stretch>
        </p:blipFill>
        <p:spPr bwMode="auto">
          <a:xfrm>
            <a:off x="1357290" y="928670"/>
            <a:ext cx="6126230" cy="4186257"/>
          </a:xfrm>
          <a:prstGeom prst="rect">
            <a:avLst/>
          </a:prstGeom>
          <a:noFill/>
        </p:spPr>
      </p:pic>
    </p:spTree>
    <p:extLst>
      <p:ext uri="{BB962C8B-B14F-4D97-AF65-F5344CB8AC3E}">
        <p14:creationId xmlns="" xmlns:p14="http://schemas.microsoft.com/office/powerpoint/2010/main" val="3648637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sz="4000" b="1" dirty="0" smtClean="0"/>
              <a:t>HALLUCINOGENS</a:t>
            </a:r>
            <a:endParaRPr lang="en-IN" sz="4000" b="1" dirty="0"/>
          </a:p>
        </p:txBody>
      </p:sp>
      <p:sp>
        <p:nvSpPr>
          <p:cNvPr id="3" name="Content Placeholder 2"/>
          <p:cNvSpPr>
            <a:spLocks noGrp="1"/>
          </p:cNvSpPr>
          <p:nvPr>
            <p:ph sz="quarter" idx="13"/>
          </p:nvPr>
        </p:nvSpPr>
        <p:spPr>
          <a:xfrm>
            <a:off x="609600" y="1066800"/>
            <a:ext cx="7924800" cy="4648200"/>
          </a:xfrm>
        </p:spPr>
        <p:txBody>
          <a:bodyPr>
            <a:normAutofit/>
          </a:bodyPr>
          <a:lstStyle/>
          <a:p>
            <a:r>
              <a:rPr lang="en-US" sz="2800" dirty="0" smtClean="0"/>
              <a:t>Traditionally abused in Western countries. </a:t>
            </a:r>
            <a:r>
              <a:rPr lang="en-US" sz="2800" dirty="0" smtClean="0">
                <a:solidFill>
                  <a:srgbClr val="FF0000"/>
                </a:solidFill>
              </a:rPr>
              <a:t>LSD</a:t>
            </a:r>
            <a:r>
              <a:rPr lang="en-US" sz="2800" dirty="0" smtClean="0"/>
              <a:t> &amp; </a:t>
            </a:r>
            <a:r>
              <a:rPr lang="en-US" sz="2800" dirty="0" smtClean="0">
                <a:solidFill>
                  <a:srgbClr val="FF0000"/>
                </a:solidFill>
              </a:rPr>
              <a:t>Phencyclidine</a:t>
            </a:r>
            <a:r>
              <a:rPr lang="en-US" sz="2800" dirty="0" smtClean="0"/>
              <a:t> are popular in </a:t>
            </a:r>
            <a:r>
              <a:rPr lang="en-US" sz="2800" dirty="0" smtClean="0">
                <a:solidFill>
                  <a:srgbClr val="FF0000"/>
                </a:solidFill>
              </a:rPr>
              <a:t>USA, Europe &amp; Australia</a:t>
            </a:r>
            <a:r>
              <a:rPr lang="en-US" sz="2800" dirty="0" smtClean="0"/>
              <a:t>.</a:t>
            </a:r>
          </a:p>
          <a:p>
            <a:r>
              <a:rPr lang="en-US" sz="2800" dirty="0" smtClean="0"/>
              <a:t>Popularity gains by their glamorous representation in films &amp; show business &amp; rock music.</a:t>
            </a:r>
          </a:p>
          <a:p>
            <a:r>
              <a:rPr lang="en-US" sz="2800" dirty="0" smtClean="0"/>
              <a:t>Causes long term psychological damage, violent assaultive behavior, homicides &amp; suicides.</a:t>
            </a:r>
          </a:p>
          <a:p>
            <a:pPr marL="0" indent="0">
              <a:buNone/>
            </a:pPr>
            <a:endParaRPr lang="en-IN" sz="2800" dirty="0"/>
          </a:p>
        </p:txBody>
      </p:sp>
    </p:spTree>
    <p:extLst>
      <p:ext uri="{BB962C8B-B14F-4D97-AF65-F5344CB8AC3E}">
        <p14:creationId xmlns="" xmlns:p14="http://schemas.microsoft.com/office/powerpoint/2010/main" val="1428765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715962"/>
          </a:xfrm>
        </p:spPr>
        <p:txBody>
          <a:bodyPr/>
          <a:lstStyle/>
          <a:p>
            <a:r>
              <a:rPr lang="en-US" sz="4000" b="1" dirty="0" smtClean="0"/>
              <a:t>INHALANT substances</a:t>
            </a:r>
            <a:endParaRPr lang="en-IN" sz="4000" b="1" dirty="0"/>
          </a:p>
        </p:txBody>
      </p:sp>
      <p:sp>
        <p:nvSpPr>
          <p:cNvPr id="3" name="Content Placeholder 2"/>
          <p:cNvSpPr>
            <a:spLocks noGrp="1"/>
          </p:cNvSpPr>
          <p:nvPr>
            <p:ph sz="quarter" idx="13"/>
          </p:nvPr>
        </p:nvSpPr>
        <p:spPr>
          <a:xfrm>
            <a:off x="381000" y="838200"/>
            <a:ext cx="8153400" cy="4953000"/>
          </a:xfrm>
        </p:spPr>
        <p:txBody>
          <a:bodyPr>
            <a:noAutofit/>
          </a:bodyPr>
          <a:lstStyle/>
          <a:p>
            <a:r>
              <a:rPr lang="en-US" sz="2600" b="1" dirty="0" smtClean="0"/>
              <a:t>Inhalant(volatile) substances are widely available &amp; frequently abused by </a:t>
            </a:r>
            <a:r>
              <a:rPr lang="en-US" sz="2600" b="1" dirty="0" smtClean="0">
                <a:solidFill>
                  <a:srgbClr val="FF0000"/>
                </a:solidFill>
              </a:rPr>
              <a:t>adolescents</a:t>
            </a:r>
            <a:r>
              <a:rPr lang="en-US" sz="2600" b="1" dirty="0" smtClean="0"/>
              <a:t> from </a:t>
            </a:r>
            <a:r>
              <a:rPr lang="en-US" sz="2600" b="1" dirty="0" smtClean="0">
                <a:solidFill>
                  <a:srgbClr val="FF0000"/>
                </a:solidFill>
              </a:rPr>
              <a:t>poor socioeconomic class.</a:t>
            </a:r>
          </a:p>
          <a:p>
            <a:r>
              <a:rPr lang="en-US" sz="2600" b="1" dirty="0" smtClean="0"/>
              <a:t>Mostly volatile Hydrocarbons which are normally used as </a:t>
            </a:r>
            <a:r>
              <a:rPr lang="en-US" sz="2600" b="1" dirty="0" smtClean="0">
                <a:solidFill>
                  <a:srgbClr val="FF0000"/>
                </a:solidFill>
              </a:rPr>
              <a:t>solvents, propellants, thinners &amp; fuels</a:t>
            </a:r>
            <a:r>
              <a:rPr lang="en-US" sz="2600" b="1" dirty="0" smtClean="0"/>
              <a:t>. e.g. toluene from paints, glues, petrol, butane from cigarette lighter fluids, butyl &amp; isobutyl nitrite, halogenated hydrocarbons from typewriter correction fluids, propellants &amp; dry cleaning fluids.</a:t>
            </a:r>
          </a:p>
          <a:p>
            <a:r>
              <a:rPr lang="en-US" sz="2600" b="1" dirty="0" smtClean="0"/>
              <a:t>Abusers often begin with “</a:t>
            </a:r>
            <a:r>
              <a:rPr lang="en-US" sz="2600" b="1" dirty="0" smtClean="0">
                <a:solidFill>
                  <a:srgbClr val="FF0000"/>
                </a:solidFill>
              </a:rPr>
              <a:t>sniffing</a:t>
            </a:r>
            <a:r>
              <a:rPr lang="en-US" sz="2600" b="1" dirty="0" smtClean="0"/>
              <a:t>”(lower concentration), and progress subsequently to “</a:t>
            </a:r>
            <a:r>
              <a:rPr lang="en-US" sz="2600" b="1" dirty="0" smtClean="0">
                <a:solidFill>
                  <a:srgbClr val="FF0000"/>
                </a:solidFill>
              </a:rPr>
              <a:t>huffing</a:t>
            </a:r>
            <a:r>
              <a:rPr lang="en-US" sz="2600" b="1" dirty="0" smtClean="0"/>
              <a:t>” and “</a:t>
            </a:r>
            <a:r>
              <a:rPr lang="en-US" sz="2600" b="1" dirty="0" smtClean="0">
                <a:solidFill>
                  <a:srgbClr val="FF0000"/>
                </a:solidFill>
              </a:rPr>
              <a:t>bagging</a:t>
            </a:r>
            <a:r>
              <a:rPr lang="en-US" sz="2600" b="1" dirty="0" smtClean="0"/>
              <a:t>”(higher concentration).</a:t>
            </a:r>
          </a:p>
        </p:txBody>
      </p:sp>
    </p:spTree>
    <p:extLst>
      <p:ext uri="{BB962C8B-B14F-4D97-AF65-F5344CB8AC3E}">
        <p14:creationId xmlns="" xmlns:p14="http://schemas.microsoft.com/office/powerpoint/2010/main" val="3488359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GMCS2\Downloads\solvents.jpg"/>
          <p:cNvPicPr>
            <a:picLocks noChangeAspect="1" noChangeArrowheads="1"/>
          </p:cNvPicPr>
          <p:nvPr/>
        </p:nvPicPr>
        <p:blipFill>
          <a:blip r:embed="rId2"/>
          <a:srcRect/>
          <a:stretch>
            <a:fillRect/>
          </a:stretch>
        </p:blipFill>
        <p:spPr bwMode="auto">
          <a:xfrm>
            <a:off x="428596" y="1285860"/>
            <a:ext cx="3714776" cy="4229117"/>
          </a:xfrm>
          <a:prstGeom prst="rect">
            <a:avLst/>
          </a:prstGeom>
          <a:noFill/>
        </p:spPr>
      </p:pic>
      <p:pic>
        <p:nvPicPr>
          <p:cNvPr id="8195" name="Picture 3" descr="C:\Users\GMCS2\Downloads\113144cb30a829211d_solvents.jpg"/>
          <p:cNvPicPr>
            <a:picLocks noChangeAspect="1" noChangeArrowheads="1"/>
          </p:cNvPicPr>
          <p:nvPr/>
        </p:nvPicPr>
        <p:blipFill>
          <a:blip r:embed="rId3"/>
          <a:srcRect/>
          <a:stretch>
            <a:fillRect/>
          </a:stretch>
        </p:blipFill>
        <p:spPr bwMode="auto">
          <a:xfrm>
            <a:off x="4572000" y="1285860"/>
            <a:ext cx="3786186" cy="4214842"/>
          </a:xfrm>
          <a:prstGeom prst="rect">
            <a:avLst/>
          </a:prstGeom>
          <a:noFill/>
        </p:spPr>
      </p:pic>
    </p:spTree>
    <p:extLst>
      <p:ext uri="{BB962C8B-B14F-4D97-AF65-F5344CB8AC3E}">
        <p14:creationId xmlns="" xmlns:p14="http://schemas.microsoft.com/office/powerpoint/2010/main" val="1950885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381000"/>
            <a:ext cx="8305800" cy="5791200"/>
          </a:xfrm>
        </p:spPr>
        <p:txBody>
          <a:bodyPr>
            <a:noAutofit/>
          </a:bodyPr>
          <a:lstStyle/>
          <a:p>
            <a:r>
              <a:rPr lang="en-US" sz="2600" b="1" dirty="0" smtClean="0"/>
              <a:t>These substances produces intoxicating effects rapidly &amp; lasting longer. They are well absorbed through the lungs &amp; distributed quickly to CNS. Chronic users can maintain prolonged high with periodic inhalations every few hours.</a:t>
            </a:r>
          </a:p>
          <a:p>
            <a:r>
              <a:rPr lang="en-US" sz="2600" b="1" dirty="0" smtClean="0"/>
              <a:t>Volatile substance abuse(</a:t>
            </a:r>
            <a:r>
              <a:rPr lang="en-US" sz="2600" b="1" dirty="0" smtClean="0">
                <a:solidFill>
                  <a:srgbClr val="FF0000"/>
                </a:solidFill>
              </a:rPr>
              <a:t>VSA</a:t>
            </a:r>
            <a:r>
              <a:rPr lang="en-US" sz="2600" b="1" dirty="0" smtClean="0"/>
              <a:t>) is uniquely a adolescent phenomenon &amp; particularly among lower socioeconomical classes because these substances are cheap, easily available, legal to possess &amp; mode of intake is simple.</a:t>
            </a:r>
          </a:p>
          <a:p>
            <a:r>
              <a:rPr lang="en-US" sz="2600" b="1" dirty="0" smtClean="0"/>
              <a:t>VSA is very common among </a:t>
            </a:r>
            <a:r>
              <a:rPr lang="en-US" sz="2600" b="1" dirty="0" smtClean="0">
                <a:solidFill>
                  <a:srgbClr val="FF0000"/>
                </a:solidFill>
              </a:rPr>
              <a:t>street urchins </a:t>
            </a:r>
            <a:r>
              <a:rPr lang="en-US" sz="2600" b="1" dirty="0" smtClean="0"/>
              <a:t>of major cities of India.</a:t>
            </a:r>
          </a:p>
          <a:p>
            <a:r>
              <a:rPr lang="en-US" sz="2600" b="1" dirty="0" smtClean="0"/>
              <a:t>Persons with adolescent conduct disorder and adult antisocial personality disorder are especially prone to VSA</a:t>
            </a:r>
            <a:r>
              <a:rPr lang="en-US" sz="2600" dirty="0" smtClean="0"/>
              <a:t>.</a:t>
            </a:r>
          </a:p>
          <a:p>
            <a:endParaRPr lang="en-IN" sz="2600" dirty="0"/>
          </a:p>
        </p:txBody>
      </p:sp>
    </p:spTree>
    <p:extLst>
      <p:ext uri="{BB962C8B-B14F-4D97-AF65-F5344CB8AC3E}">
        <p14:creationId xmlns="" xmlns:p14="http://schemas.microsoft.com/office/powerpoint/2010/main" val="2874025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28600"/>
            <a:ext cx="7924800" cy="5715000"/>
          </a:xfrm>
        </p:spPr>
        <p:txBody>
          <a:bodyPr>
            <a:normAutofit/>
          </a:bodyPr>
          <a:lstStyle/>
          <a:p>
            <a:pPr>
              <a:buClr>
                <a:schemeClr val="tx2">
                  <a:lumMod val="75000"/>
                </a:schemeClr>
              </a:buClr>
              <a:buFont typeface="Wingdings" pitchFamily="2" charset="2"/>
              <a:buChar char="q"/>
            </a:pPr>
            <a:r>
              <a:rPr lang="en-US" sz="3600" b="1" dirty="0" smtClean="0"/>
              <a:t>SUBSTANCE ABUSE : </a:t>
            </a:r>
          </a:p>
          <a:p>
            <a:pPr>
              <a:buClr>
                <a:schemeClr val="tx2">
                  <a:lumMod val="75000"/>
                </a:schemeClr>
              </a:buClr>
            </a:pPr>
            <a:r>
              <a:rPr lang="en-US" sz="3200" dirty="0" smtClean="0"/>
              <a:t>It arises out of a maladaptive pattern of substance use, manifested by recurrent and significant adverse consequences related to the repeated intake of the substance.</a:t>
            </a:r>
          </a:p>
          <a:p>
            <a:pPr>
              <a:buClr>
                <a:schemeClr val="tx2">
                  <a:lumMod val="75000"/>
                </a:schemeClr>
              </a:buClr>
            </a:pPr>
            <a:r>
              <a:rPr lang="en-US" sz="3200" dirty="0" smtClean="0"/>
              <a:t>These problem must occur recurrently during same 12 month period.</a:t>
            </a:r>
          </a:p>
          <a:p>
            <a:pPr>
              <a:buClr>
                <a:schemeClr val="tx2">
                  <a:lumMod val="75000"/>
                </a:schemeClr>
              </a:buClr>
            </a:pPr>
            <a:r>
              <a:rPr lang="en-US" sz="3200" dirty="0" smtClean="0"/>
              <a:t>It not include tolerance, withdrawal, or a pattern of compulsive use and only include the harmful consequences of repeated use.</a:t>
            </a:r>
            <a:endParaRPr lang="en-IN" sz="3200" dirty="0"/>
          </a:p>
        </p:txBody>
      </p:sp>
    </p:spTree>
    <p:extLst>
      <p:ext uri="{BB962C8B-B14F-4D97-AF65-F5344CB8AC3E}">
        <p14:creationId xmlns="" xmlns:p14="http://schemas.microsoft.com/office/powerpoint/2010/main" val="1580575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MCS2\Downloads\Children sniffing glue.jpg"/>
          <p:cNvPicPr>
            <a:picLocks noChangeAspect="1" noChangeArrowheads="1"/>
          </p:cNvPicPr>
          <p:nvPr/>
        </p:nvPicPr>
        <p:blipFill>
          <a:blip r:embed="rId2"/>
          <a:srcRect/>
          <a:stretch>
            <a:fillRect/>
          </a:stretch>
        </p:blipFill>
        <p:spPr bwMode="auto">
          <a:xfrm>
            <a:off x="857224" y="357166"/>
            <a:ext cx="3810000" cy="2543175"/>
          </a:xfrm>
          <a:prstGeom prst="rect">
            <a:avLst/>
          </a:prstGeom>
          <a:noFill/>
        </p:spPr>
      </p:pic>
      <p:pic>
        <p:nvPicPr>
          <p:cNvPr id="9219" name="Picture 3" descr="C:\Users\GMCS2\Downloads\sniffglue.jpg"/>
          <p:cNvPicPr>
            <a:picLocks noChangeAspect="1" noChangeArrowheads="1"/>
          </p:cNvPicPr>
          <p:nvPr/>
        </p:nvPicPr>
        <p:blipFill>
          <a:blip r:embed="rId3"/>
          <a:srcRect/>
          <a:stretch>
            <a:fillRect/>
          </a:stretch>
        </p:blipFill>
        <p:spPr bwMode="auto">
          <a:xfrm>
            <a:off x="4071934" y="3000372"/>
            <a:ext cx="3881454" cy="2862572"/>
          </a:xfrm>
          <a:prstGeom prst="rect">
            <a:avLst/>
          </a:prstGeom>
          <a:noFill/>
        </p:spPr>
      </p:pic>
    </p:spTree>
    <p:extLst>
      <p:ext uri="{BB962C8B-B14F-4D97-AF65-F5344CB8AC3E}">
        <p14:creationId xmlns="" xmlns:p14="http://schemas.microsoft.com/office/powerpoint/2010/main" val="1290824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924800" cy="1143000"/>
          </a:xfrm>
        </p:spPr>
        <p:txBody>
          <a:bodyPr/>
          <a:lstStyle/>
          <a:p>
            <a:pPr algn="ctr"/>
            <a:r>
              <a:rPr lang="en-US" sz="6000" b="1" dirty="0" smtClean="0">
                <a:solidFill>
                  <a:srgbClr val="FF0000"/>
                </a:solidFill>
                <a:latin typeface="Stencil" pitchFamily="82" charset="0"/>
              </a:rPr>
              <a:t>THANK  YOU</a:t>
            </a:r>
            <a:endParaRPr lang="en-IN" sz="6000" b="1" dirty="0">
              <a:solidFill>
                <a:srgbClr val="FF0000"/>
              </a:solidFill>
              <a:latin typeface="Stencil" pitchFamily="82" charset="0"/>
            </a:endParaRPr>
          </a:p>
        </p:txBody>
      </p:sp>
      <p:pic>
        <p:nvPicPr>
          <p:cNvPr id="4" name="Content Placeholder 3"/>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1752600" y="1828800"/>
            <a:ext cx="5486400" cy="4114800"/>
          </a:xfrm>
        </p:spPr>
      </p:pic>
    </p:spTree>
    <p:extLst>
      <p:ext uri="{BB962C8B-B14F-4D97-AF65-F5344CB8AC3E}">
        <p14:creationId xmlns="" xmlns:p14="http://schemas.microsoft.com/office/powerpoint/2010/main" val="646958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28600"/>
            <a:ext cx="7924800" cy="5715000"/>
          </a:xfrm>
        </p:spPr>
        <p:txBody>
          <a:bodyPr>
            <a:normAutofit/>
          </a:bodyPr>
          <a:lstStyle/>
          <a:p>
            <a:pPr>
              <a:buClr>
                <a:schemeClr val="tx2">
                  <a:lumMod val="75000"/>
                </a:schemeClr>
              </a:buClr>
              <a:buFont typeface="Wingdings" pitchFamily="2" charset="2"/>
              <a:buChar char="q"/>
            </a:pPr>
            <a:r>
              <a:rPr lang="en-US" sz="3600" b="1" dirty="0" smtClean="0"/>
              <a:t>SUBSTANCE INTOXICATION : </a:t>
            </a:r>
          </a:p>
          <a:p>
            <a:pPr>
              <a:buClr>
                <a:schemeClr val="tx2">
                  <a:lumMod val="75000"/>
                </a:schemeClr>
              </a:buClr>
            </a:pPr>
            <a:r>
              <a:rPr lang="en-US" sz="3200" dirty="0" smtClean="0"/>
              <a:t>It refers to unwanted physiological or psychological effects that causes mal adaptive behavior.(DSM-IV)</a:t>
            </a:r>
          </a:p>
          <a:p>
            <a:pPr>
              <a:buClr>
                <a:schemeClr val="tx2">
                  <a:lumMod val="75000"/>
                </a:schemeClr>
              </a:buClr>
            </a:pPr>
            <a:r>
              <a:rPr lang="en-US" sz="3200" dirty="0" smtClean="0"/>
              <a:t>It must produce disturbances in the level of consciousness, cognition, perception, affect or behavior that are clinically significant.(ICD-10)</a:t>
            </a:r>
          </a:p>
        </p:txBody>
      </p:sp>
    </p:spTree>
    <p:extLst>
      <p:ext uri="{BB962C8B-B14F-4D97-AF65-F5344CB8AC3E}">
        <p14:creationId xmlns="" xmlns:p14="http://schemas.microsoft.com/office/powerpoint/2010/main" val="1223276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28600"/>
            <a:ext cx="7924800" cy="5715000"/>
          </a:xfrm>
        </p:spPr>
        <p:txBody>
          <a:bodyPr>
            <a:normAutofit/>
          </a:bodyPr>
          <a:lstStyle/>
          <a:p>
            <a:pPr>
              <a:buClr>
                <a:schemeClr val="tx2">
                  <a:lumMod val="75000"/>
                </a:schemeClr>
              </a:buClr>
              <a:buFont typeface="Wingdings" pitchFamily="2" charset="2"/>
              <a:buChar char="q"/>
            </a:pPr>
            <a:r>
              <a:rPr lang="en-US" sz="3600" b="1" dirty="0" smtClean="0"/>
              <a:t>SUBSTANCE WITHDRAWAL : </a:t>
            </a:r>
          </a:p>
          <a:p>
            <a:pPr>
              <a:buClr>
                <a:schemeClr val="tx2">
                  <a:lumMod val="75000"/>
                </a:schemeClr>
              </a:buClr>
            </a:pPr>
            <a:r>
              <a:rPr lang="en-US" sz="3200" dirty="0" smtClean="0"/>
              <a:t>“Substance withdrawal” should be restricted to major symptoms resulting from the cessation of substance abuse, accompanied by a maladaptive behavior </a:t>
            </a:r>
            <a:r>
              <a:rPr lang="en-US" sz="3200" dirty="0"/>
              <a:t>c</a:t>
            </a:r>
            <a:r>
              <a:rPr lang="en-US" sz="3200" dirty="0" smtClean="0"/>
              <a:t>hange. There should be clinically significant impairment in social, occupational or other important areas of functioning.(DSM-IV)</a:t>
            </a:r>
          </a:p>
          <a:p>
            <a:pPr marL="0" indent="0">
              <a:buClr>
                <a:schemeClr val="tx2">
                  <a:lumMod val="75000"/>
                </a:schemeClr>
              </a:buClr>
              <a:buNone/>
            </a:pPr>
            <a:endParaRPr lang="en-US" sz="2800" dirty="0" smtClean="0"/>
          </a:p>
        </p:txBody>
      </p:sp>
    </p:spTree>
    <p:extLst>
      <p:ext uri="{BB962C8B-B14F-4D97-AF65-F5344CB8AC3E}">
        <p14:creationId xmlns="" xmlns:p14="http://schemas.microsoft.com/office/powerpoint/2010/main" val="1545513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28600"/>
            <a:ext cx="8458200" cy="5715000"/>
          </a:xfrm>
        </p:spPr>
        <p:txBody>
          <a:bodyPr>
            <a:normAutofit/>
          </a:bodyPr>
          <a:lstStyle/>
          <a:p>
            <a:pPr>
              <a:buClr>
                <a:schemeClr val="tx2">
                  <a:lumMod val="75000"/>
                </a:schemeClr>
              </a:buClr>
              <a:buFont typeface="Wingdings" pitchFamily="2" charset="2"/>
              <a:buChar char="q"/>
            </a:pPr>
            <a:r>
              <a:rPr lang="en-US" sz="3600" b="1" dirty="0"/>
              <a:t>PHYSICAL DEPENDENCE </a:t>
            </a:r>
            <a:r>
              <a:rPr lang="en-US" sz="3200" b="1" dirty="0" smtClean="0"/>
              <a:t>: </a:t>
            </a:r>
          </a:p>
          <a:p>
            <a:pPr>
              <a:buClr>
                <a:schemeClr val="tx2">
                  <a:lumMod val="75000"/>
                </a:schemeClr>
              </a:buClr>
            </a:pPr>
            <a:r>
              <a:rPr lang="en-US" sz="2800" dirty="0" smtClean="0"/>
              <a:t>“Physical OR Physiological dependence ” is defined as an alteration in neural systems, which is manifested by tolerance &amp; the appearance of withdrawal phenomena when a chronically administered drug is discontinued or displaced from its receptor.</a:t>
            </a:r>
          </a:p>
          <a:p>
            <a:pPr>
              <a:buClr>
                <a:schemeClr val="tx2">
                  <a:lumMod val="75000"/>
                </a:schemeClr>
              </a:buClr>
              <a:buFont typeface="Wingdings" pitchFamily="2" charset="2"/>
              <a:buChar char="q"/>
            </a:pPr>
            <a:r>
              <a:rPr lang="en-US" sz="3600" b="1" dirty="0" smtClean="0"/>
              <a:t>ADDICTION</a:t>
            </a:r>
            <a:r>
              <a:rPr lang="en-US" sz="3200" b="1" dirty="0" smtClean="0"/>
              <a:t> :</a:t>
            </a:r>
          </a:p>
          <a:p>
            <a:pPr>
              <a:buClr>
                <a:schemeClr val="tx2">
                  <a:lumMod val="75000"/>
                </a:schemeClr>
              </a:buClr>
            </a:pPr>
            <a:r>
              <a:rPr lang="en-US" sz="2800" dirty="0" smtClean="0"/>
              <a:t>Term “Addiction” denotes a chronic disorder characterized by compulsive use of drugs(craving) resulting in physical, psychological and social harm and continued use despite evidence of that harm(denial).</a:t>
            </a:r>
          </a:p>
          <a:p>
            <a:pPr marL="0" indent="0">
              <a:buClr>
                <a:schemeClr val="tx2">
                  <a:lumMod val="75000"/>
                </a:schemeClr>
              </a:buClr>
              <a:buNone/>
            </a:pPr>
            <a:endParaRPr lang="en-US" sz="2800" b="1" dirty="0" smtClean="0"/>
          </a:p>
        </p:txBody>
      </p:sp>
    </p:spTree>
    <p:extLst>
      <p:ext uri="{BB962C8B-B14F-4D97-AF65-F5344CB8AC3E}">
        <p14:creationId xmlns="" xmlns:p14="http://schemas.microsoft.com/office/powerpoint/2010/main" val="2039473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020762"/>
          </a:xfrm>
        </p:spPr>
        <p:txBody>
          <a:bodyPr/>
          <a:lstStyle/>
          <a:p>
            <a:r>
              <a:rPr lang="en-US" sz="4000" b="1" dirty="0" smtClean="0"/>
              <a:t>CLASSIFICATION OF </a:t>
            </a:r>
            <a:br>
              <a:rPr lang="en-US" sz="4000" b="1" dirty="0" smtClean="0"/>
            </a:br>
            <a:r>
              <a:rPr lang="en-US" sz="4000" b="1" dirty="0" smtClean="0"/>
              <a:t>DRUGS OF DEPENDENCE &amp; ABUSE</a:t>
            </a:r>
            <a:endParaRPr lang="en-IN" sz="4000" b="1" dirty="0"/>
          </a:p>
        </p:txBody>
      </p:sp>
      <p:sp>
        <p:nvSpPr>
          <p:cNvPr id="3" name="Content Placeholder 2"/>
          <p:cNvSpPr>
            <a:spLocks noGrp="1"/>
          </p:cNvSpPr>
          <p:nvPr>
            <p:ph sz="quarter" idx="13"/>
          </p:nvPr>
        </p:nvSpPr>
        <p:spPr>
          <a:xfrm>
            <a:off x="609600" y="1524000"/>
            <a:ext cx="7924800" cy="4800600"/>
          </a:xfrm>
        </p:spPr>
        <p:txBody>
          <a:bodyPr>
            <a:noAutofit/>
          </a:bodyPr>
          <a:lstStyle/>
          <a:p>
            <a:pPr>
              <a:buFont typeface="+mj-lt"/>
              <a:buAutoNum type="arabicPeriod"/>
            </a:pPr>
            <a:r>
              <a:rPr lang="en-US" sz="3000" dirty="0" smtClean="0"/>
              <a:t>Ethanol</a:t>
            </a:r>
          </a:p>
          <a:p>
            <a:pPr>
              <a:buFont typeface="+mj-lt"/>
              <a:buAutoNum type="arabicPeriod"/>
            </a:pPr>
            <a:r>
              <a:rPr lang="en-US" sz="3000" dirty="0" smtClean="0"/>
              <a:t>Tobacco</a:t>
            </a:r>
          </a:p>
          <a:p>
            <a:pPr>
              <a:buFont typeface="+mj-lt"/>
              <a:buAutoNum type="arabicPeriod"/>
            </a:pPr>
            <a:r>
              <a:rPr lang="en-US" sz="3000" dirty="0" smtClean="0"/>
              <a:t>Tranquillizers &amp; sedatives : Barbiturates, Benzodiazepines, Chloral hydrate, Chlormethiazole, Glutethimide, Methaqualone, Zolpidem, Zopiclone.</a:t>
            </a:r>
          </a:p>
          <a:p>
            <a:pPr>
              <a:buFont typeface="+mj-lt"/>
              <a:buAutoNum type="arabicPeriod"/>
            </a:pPr>
            <a:r>
              <a:rPr lang="en-US" sz="3000" dirty="0" smtClean="0"/>
              <a:t>Opiates &amp; Opioids</a:t>
            </a:r>
          </a:p>
          <a:p>
            <a:pPr>
              <a:buFont typeface="+mj-lt"/>
              <a:buAutoNum type="arabicPeriod"/>
            </a:pPr>
            <a:r>
              <a:rPr lang="en-US" sz="3000" dirty="0" smtClean="0"/>
              <a:t>Cocaine</a:t>
            </a:r>
          </a:p>
          <a:p>
            <a:pPr>
              <a:buFont typeface="+mj-lt"/>
              <a:buAutoNum type="arabicPeriod"/>
            </a:pPr>
            <a:r>
              <a:rPr lang="en-US" sz="3000" dirty="0" smtClean="0"/>
              <a:t>Cannabis</a:t>
            </a:r>
          </a:p>
        </p:txBody>
      </p:sp>
    </p:spTree>
    <p:extLst>
      <p:ext uri="{BB962C8B-B14F-4D97-AF65-F5344CB8AC3E}">
        <p14:creationId xmlns="" xmlns:p14="http://schemas.microsoft.com/office/powerpoint/2010/main" val="2480520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304800"/>
            <a:ext cx="7924800" cy="5410200"/>
          </a:xfrm>
        </p:spPr>
        <p:txBody>
          <a:bodyPr>
            <a:noAutofit/>
          </a:bodyPr>
          <a:lstStyle/>
          <a:p>
            <a:pPr>
              <a:buFont typeface="+mj-lt"/>
              <a:buAutoNum type="arabicPeriod" startAt="7"/>
            </a:pPr>
            <a:r>
              <a:rPr lang="en-US" sz="3200" dirty="0"/>
              <a:t>Amphetamines &amp; ‘Designer drugs’</a:t>
            </a:r>
          </a:p>
          <a:p>
            <a:pPr>
              <a:buFont typeface="+mj-lt"/>
              <a:buAutoNum type="arabicPeriod" startAt="7"/>
            </a:pPr>
            <a:r>
              <a:rPr lang="en-US" sz="3200" dirty="0"/>
              <a:t>Hallucinogens: LSD(Lysergic Acid Diethylamide), Phencyclidine, </a:t>
            </a:r>
            <a:r>
              <a:rPr lang="en-US" sz="3200" dirty="0" err="1"/>
              <a:t>Psilocybine</a:t>
            </a:r>
            <a:r>
              <a:rPr lang="en-US" sz="3200" dirty="0"/>
              <a:t>, Mescaline, Ketamine, </a:t>
            </a:r>
            <a:r>
              <a:rPr lang="en-US" sz="3200" dirty="0" err="1"/>
              <a:t>Dimethyltryptamine</a:t>
            </a:r>
            <a:r>
              <a:rPr lang="en-US" sz="3200" dirty="0"/>
              <a:t>(DMT)</a:t>
            </a:r>
          </a:p>
          <a:p>
            <a:pPr>
              <a:buFont typeface="+mj-lt"/>
              <a:buAutoNum type="arabicPeriod" startAt="7"/>
            </a:pPr>
            <a:r>
              <a:rPr lang="en-US" sz="3200" dirty="0"/>
              <a:t>Inhalants : </a:t>
            </a:r>
            <a:r>
              <a:rPr lang="en-US" sz="3200" dirty="0" err="1"/>
              <a:t>Flourinated</a:t>
            </a:r>
            <a:r>
              <a:rPr lang="en-US" sz="3200" dirty="0"/>
              <a:t> Hydrocarbons(</a:t>
            </a:r>
            <a:r>
              <a:rPr lang="en-US" sz="3200" dirty="0" err="1"/>
              <a:t>freons</a:t>
            </a:r>
            <a:r>
              <a:rPr lang="en-US" sz="3200" dirty="0"/>
              <a:t>), Ether, Ketones, </a:t>
            </a:r>
            <a:r>
              <a:rPr lang="en-US" sz="3200" dirty="0" err="1"/>
              <a:t>Aeromatic</a:t>
            </a:r>
            <a:r>
              <a:rPr lang="en-US" sz="3200" dirty="0"/>
              <a:t> &amp; </a:t>
            </a:r>
            <a:r>
              <a:rPr lang="en-US" sz="3200" dirty="0" err="1"/>
              <a:t>alifatic</a:t>
            </a:r>
            <a:r>
              <a:rPr lang="en-US" sz="3200" dirty="0"/>
              <a:t> hydrocarbons</a:t>
            </a:r>
          </a:p>
          <a:p>
            <a:pPr>
              <a:buFont typeface="+mj-lt"/>
              <a:buAutoNum type="arabicPeriod" startAt="7"/>
            </a:pPr>
            <a:r>
              <a:rPr lang="en-US" sz="3200" dirty="0"/>
              <a:t>Miscellaneous : Caffeine, </a:t>
            </a:r>
            <a:r>
              <a:rPr lang="en-US" sz="3200" dirty="0" err="1"/>
              <a:t>Dhatura</a:t>
            </a:r>
            <a:r>
              <a:rPr lang="en-US" sz="3200" dirty="0"/>
              <a:t> seeds, Analgesics, Anabolic steroids, Cough syrups, Laxatives.</a:t>
            </a:r>
            <a:endParaRPr lang="en-IN" sz="3200" dirty="0"/>
          </a:p>
          <a:p>
            <a:endParaRPr lang="en-IN" sz="1800" dirty="0"/>
          </a:p>
        </p:txBody>
      </p:sp>
    </p:spTree>
    <p:extLst>
      <p:ext uri="{BB962C8B-B14F-4D97-AF65-F5344CB8AC3E}">
        <p14:creationId xmlns="" xmlns:p14="http://schemas.microsoft.com/office/powerpoint/2010/main" val="2288433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sz="4800" b="1" dirty="0" smtClean="0"/>
              <a:t>alcohol</a:t>
            </a:r>
            <a:endParaRPr lang="en-IN" sz="4800" b="1" dirty="0"/>
          </a:p>
        </p:txBody>
      </p:sp>
      <p:pic>
        <p:nvPicPr>
          <p:cNvPr id="1026" name="Picture 2" descr="C:\Users\GMCS2\Downloads\Shelves+of+alcohol.jpg"/>
          <p:cNvPicPr>
            <a:picLocks noGrp="1" noChangeAspect="1" noChangeArrowheads="1"/>
          </p:cNvPicPr>
          <p:nvPr>
            <p:ph sz="quarter" idx="13"/>
          </p:nvPr>
        </p:nvPicPr>
        <p:blipFill>
          <a:blip r:embed="rId2"/>
          <a:srcRect/>
          <a:stretch>
            <a:fillRect/>
          </a:stretch>
        </p:blipFill>
        <p:spPr bwMode="auto">
          <a:xfrm>
            <a:off x="1071538" y="1142984"/>
            <a:ext cx="6500837" cy="4323321"/>
          </a:xfrm>
          <a:prstGeom prst="rect">
            <a:avLst/>
          </a:prstGeom>
          <a:noFill/>
        </p:spPr>
      </p:pic>
    </p:spTree>
    <p:extLst>
      <p:ext uri="{BB962C8B-B14F-4D97-AF65-F5344CB8AC3E}">
        <p14:creationId xmlns="" xmlns:p14="http://schemas.microsoft.com/office/powerpoint/2010/main" val="3865283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813</TotalTime>
  <Words>1809</Words>
  <Application>Microsoft Office PowerPoint</Application>
  <PresentationFormat>On-screen Show (4:3)</PresentationFormat>
  <Paragraphs>96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Horizon</vt:lpstr>
      <vt:lpstr>SUBSTANCES OF DEPENDENCE &amp; ABUSE</vt:lpstr>
      <vt:lpstr>DEFINITIONS</vt:lpstr>
      <vt:lpstr>Slide 3</vt:lpstr>
      <vt:lpstr>Slide 4</vt:lpstr>
      <vt:lpstr>Slide 5</vt:lpstr>
      <vt:lpstr>Slide 6</vt:lpstr>
      <vt:lpstr>CLASSIFICATION OF  DRUGS OF DEPENDENCE &amp; ABUSE</vt:lpstr>
      <vt:lpstr>Slide 8</vt:lpstr>
      <vt:lpstr>alcohol</vt:lpstr>
      <vt:lpstr>Slide 10</vt:lpstr>
      <vt:lpstr>TOBACCO</vt:lpstr>
      <vt:lpstr>Slide 12</vt:lpstr>
      <vt:lpstr>Slide 13</vt:lpstr>
      <vt:lpstr>Slide 14</vt:lpstr>
      <vt:lpstr>Slide 15</vt:lpstr>
      <vt:lpstr>BARBITURATES</vt:lpstr>
      <vt:lpstr>BENZODIAZEPINES</vt:lpstr>
      <vt:lpstr>OPIATES</vt:lpstr>
      <vt:lpstr>COCAINE</vt:lpstr>
      <vt:lpstr>Slide 20</vt:lpstr>
      <vt:lpstr>Slide 21</vt:lpstr>
      <vt:lpstr>CANNABIS</vt:lpstr>
      <vt:lpstr>Slide 23</vt:lpstr>
      <vt:lpstr>AMPHETAMINE &amp; ‘Designer drugs’</vt:lpstr>
      <vt:lpstr>Slide 25</vt:lpstr>
      <vt:lpstr>HALLUCINOGENS</vt:lpstr>
      <vt:lpstr>INHALANT substances</vt:lpstr>
      <vt:lpstr>Slide 28</vt:lpstr>
      <vt:lpstr>Slide 29</vt:lpstr>
      <vt:lpstr>Slide 30</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SUBSTANCES OF DEPENDENCE &amp; ABUSE</dc:title>
  <dc:creator>kalpesh</dc:creator>
  <cp:lastModifiedBy>Acer</cp:lastModifiedBy>
  <cp:revision>42</cp:revision>
  <dcterms:created xsi:type="dcterms:W3CDTF">2006-08-16T00:00:00Z</dcterms:created>
  <dcterms:modified xsi:type="dcterms:W3CDTF">2020-08-13T06:16:08Z</dcterms:modified>
</cp:coreProperties>
</file>