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6" r:id="rId31"/>
    <p:sldId id="287" r:id="rId32"/>
    <p:sldId id="288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700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691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3657600"/>
            <a:ext cx="6858000" cy="99060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SUDDEN DEATHS</a:t>
            </a:r>
            <a:endParaRPr lang="en-IN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5029200"/>
            <a:ext cx="5257800" cy="12192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1"/>
                </a:solidFill>
              </a:rPr>
              <a:t>		Dr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smtClean="0">
                <a:solidFill>
                  <a:schemeClr val="tx1"/>
                </a:solidFill>
              </a:rPr>
              <a:t>P K PATEL</a:t>
            </a:r>
            <a:endParaRPr lang="en-IN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015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Myocardial infarction &amp; coronary thrombosis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Most common cause of sudden death</a:t>
            </a:r>
          </a:p>
          <a:p>
            <a:r>
              <a:rPr lang="en-US" dirty="0" smtClean="0"/>
              <a:t>Contrary to popular belief, not limited to only elderly subjects only.</a:t>
            </a:r>
          </a:p>
          <a:p>
            <a:r>
              <a:rPr lang="en-US" dirty="0" smtClean="0"/>
              <a:t>Confusing cases – a person fall from stairs or vehicular accident &amp; death -&gt; in PM coronary occlusion found -&gt; whether MI caused fall or accident OR accident/fall precipitated MI?!</a:t>
            </a:r>
          </a:p>
        </p:txBody>
      </p:sp>
    </p:spTree>
    <p:extLst>
      <p:ext uri="{BB962C8B-B14F-4D97-AF65-F5344CB8AC3E}">
        <p14:creationId xmlns:p14="http://schemas.microsoft.com/office/powerpoint/2010/main" xmlns="" val="412388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dirty="0" smtClean="0"/>
              <a:t>Time of infarction :</a:t>
            </a:r>
            <a:endParaRPr lang="en-IN" dirty="0" smtClean="0"/>
          </a:p>
          <a:p>
            <a:pPr lvl="1"/>
            <a:r>
              <a:rPr lang="en-US" dirty="0" smtClean="0"/>
              <a:t>Blood enzymes – </a:t>
            </a:r>
            <a:r>
              <a:rPr lang="en-US" dirty="0" err="1" smtClean="0"/>
              <a:t>CKMB</a:t>
            </a:r>
            <a:r>
              <a:rPr lang="en-US" dirty="0" smtClean="0"/>
              <a:t>, </a:t>
            </a:r>
            <a:r>
              <a:rPr lang="en-US" dirty="0" err="1" smtClean="0"/>
              <a:t>LDH</a:t>
            </a:r>
            <a:r>
              <a:rPr lang="en-US" dirty="0" smtClean="0"/>
              <a:t>-1, Cardiac Troponin i, Troponin t</a:t>
            </a:r>
          </a:p>
          <a:p>
            <a:pPr lvl="1"/>
            <a:r>
              <a:rPr lang="en-US" dirty="0" smtClean="0"/>
              <a:t>Histopathological examination</a:t>
            </a:r>
          </a:p>
          <a:p>
            <a:pPr lvl="1"/>
            <a:r>
              <a:rPr lang="en-US" dirty="0" smtClean="0"/>
              <a:t>Proper history and medical records if any</a:t>
            </a:r>
          </a:p>
          <a:p>
            <a:r>
              <a:rPr lang="en-US" dirty="0" smtClean="0"/>
              <a:t>How to diagnose ?</a:t>
            </a:r>
          </a:p>
          <a:p>
            <a:pPr lvl="1"/>
            <a:r>
              <a:rPr lang="en-US" dirty="0" smtClean="0"/>
              <a:t>Proper history – past history, family history, risk factors, medical records</a:t>
            </a:r>
          </a:p>
          <a:p>
            <a:pPr lvl="1"/>
            <a:r>
              <a:rPr lang="en-US" dirty="0" smtClean="0"/>
              <a:t>Signs &amp; symptoms as per relatives/ near by persons</a:t>
            </a:r>
          </a:p>
          <a:p>
            <a:pPr lvl="1"/>
            <a:r>
              <a:rPr lang="en-US" dirty="0"/>
              <a:t>Blood enzymes – </a:t>
            </a:r>
            <a:r>
              <a:rPr lang="en-US" dirty="0" err="1"/>
              <a:t>CKMB</a:t>
            </a:r>
            <a:r>
              <a:rPr lang="en-US" dirty="0"/>
              <a:t>, </a:t>
            </a:r>
            <a:r>
              <a:rPr lang="en-US" dirty="0" err="1"/>
              <a:t>LDH</a:t>
            </a:r>
            <a:r>
              <a:rPr lang="en-US" dirty="0"/>
              <a:t>-1, Cardiac Troponin i, Troponin </a:t>
            </a:r>
            <a:r>
              <a:rPr lang="en-US" dirty="0" smtClean="0"/>
              <a:t>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2877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dirty="0" smtClean="0"/>
              <a:t>Macro chemical study – wash the heart with cold water -&gt; </a:t>
            </a:r>
            <a:r>
              <a:rPr lang="en-US" dirty="0" err="1" smtClean="0"/>
              <a:t>1cm</a:t>
            </a:r>
            <a:r>
              <a:rPr lang="en-US" dirty="0" smtClean="0"/>
              <a:t> thick transverse slices of ventricles -&gt; dip into 1% solution of 2:3:5 triphenyl tetrazolium chloride at pH 8.5 &amp; 37* C temp. incubate 30 min. -&gt; fix stain with 10% </a:t>
            </a:r>
            <a:r>
              <a:rPr lang="en-US" dirty="0" err="1" smtClean="0"/>
              <a:t>formol</a:t>
            </a:r>
            <a:r>
              <a:rPr lang="en-US" dirty="0" smtClean="0"/>
              <a:t> -&gt; normal myocardial muscles well stained , infarcted muscles less stained or non stained. -&gt; suspected tissue send for histopathological analysis.</a:t>
            </a:r>
          </a:p>
        </p:txBody>
      </p:sp>
    </p:spTree>
    <p:extLst>
      <p:ext uri="{BB962C8B-B14F-4D97-AF65-F5344CB8AC3E}">
        <p14:creationId xmlns:p14="http://schemas.microsoft.com/office/powerpoint/2010/main" xmlns="" val="350878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Histopathological examination : </a:t>
            </a:r>
          </a:p>
          <a:p>
            <a:r>
              <a:rPr lang="en-US" dirty="0" smtClean="0"/>
              <a:t>Haematoxylin-eosin stain – changes of MI not seen before 6 hrs.</a:t>
            </a:r>
          </a:p>
          <a:p>
            <a:pPr lvl="1"/>
            <a:r>
              <a:rPr lang="en-US" dirty="0" smtClean="0"/>
              <a:t>After </a:t>
            </a:r>
            <a:r>
              <a:rPr lang="en-US" dirty="0" err="1" smtClean="0"/>
              <a:t>6hrs</a:t>
            </a:r>
            <a:r>
              <a:rPr lang="en-US" dirty="0" smtClean="0"/>
              <a:t>. – infarcted muscles more </a:t>
            </a:r>
            <a:r>
              <a:rPr lang="en-US" dirty="0" err="1" smtClean="0"/>
              <a:t>eosinophilic</a:t>
            </a:r>
            <a:r>
              <a:rPr lang="en-US" dirty="0" smtClean="0"/>
              <a:t>, </a:t>
            </a:r>
            <a:r>
              <a:rPr lang="en-US" dirty="0" err="1" smtClean="0"/>
              <a:t>oedematous</a:t>
            </a:r>
            <a:r>
              <a:rPr lang="en-US" dirty="0" smtClean="0"/>
              <a:t>. (false positive –post mortem autolysis)</a:t>
            </a:r>
          </a:p>
          <a:p>
            <a:r>
              <a:rPr lang="en-US" dirty="0" smtClean="0"/>
              <a:t>Periodic acid </a:t>
            </a:r>
            <a:r>
              <a:rPr lang="en-US" dirty="0" err="1" smtClean="0"/>
              <a:t>schiff</a:t>
            </a:r>
            <a:r>
              <a:rPr lang="en-US" dirty="0" smtClean="0"/>
              <a:t> stain – </a:t>
            </a:r>
          </a:p>
          <a:p>
            <a:pPr lvl="1"/>
            <a:r>
              <a:rPr lang="en-US" dirty="0"/>
              <a:t>After </a:t>
            </a:r>
            <a:r>
              <a:rPr lang="en-US" dirty="0" err="1"/>
              <a:t>6hrs</a:t>
            </a:r>
            <a:r>
              <a:rPr lang="en-US" dirty="0"/>
              <a:t>. </a:t>
            </a:r>
            <a:r>
              <a:rPr lang="en-US" dirty="0" smtClean="0"/>
              <a:t>,infarcted muscles </a:t>
            </a:r>
            <a:r>
              <a:rPr lang="en-US" dirty="0" err="1" smtClean="0"/>
              <a:t>purpalish</a:t>
            </a:r>
            <a:r>
              <a:rPr lang="en-US" dirty="0" smtClean="0"/>
              <a:t> pink stained</a:t>
            </a:r>
          </a:p>
          <a:p>
            <a:pPr lvl="1"/>
            <a:r>
              <a:rPr lang="en-US" dirty="0" smtClean="0"/>
              <a:t> more specific &amp; confirmatory</a:t>
            </a:r>
            <a:endParaRPr lang="en-US" dirty="0"/>
          </a:p>
          <a:p>
            <a:r>
              <a:rPr lang="en-US" dirty="0" err="1" smtClean="0"/>
              <a:t>Phosphotungstic</a:t>
            </a:r>
            <a:r>
              <a:rPr lang="en-US" dirty="0" smtClean="0"/>
              <a:t> acid </a:t>
            </a:r>
            <a:r>
              <a:rPr lang="en-US" dirty="0" err="1" smtClean="0"/>
              <a:t>haematotoxylin</a:t>
            </a:r>
            <a:r>
              <a:rPr lang="en-US" dirty="0" smtClean="0"/>
              <a:t> stain</a:t>
            </a:r>
          </a:p>
          <a:p>
            <a:pPr lvl="1"/>
            <a:r>
              <a:rPr lang="en-US" dirty="0" smtClean="0"/>
              <a:t>More reliable than H &amp; E stain but limitations are same</a:t>
            </a:r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xmlns="" val="172632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41437"/>
            <a:ext cx="8229600" cy="4830763"/>
          </a:xfrm>
        </p:spPr>
        <p:txBody>
          <a:bodyPr/>
          <a:lstStyle/>
          <a:p>
            <a:r>
              <a:rPr lang="en-US" dirty="0" smtClean="0"/>
              <a:t>Histochemical examination 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Changes seen within 2-3 </a:t>
            </a:r>
            <a:r>
              <a:rPr lang="en-US" dirty="0" err="1" smtClean="0"/>
              <a:t>hrs</a:t>
            </a:r>
            <a:r>
              <a:rPr lang="en-US" dirty="0" smtClean="0"/>
              <a:t> after MI.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err="1" smtClean="0"/>
              <a:t>LDH</a:t>
            </a:r>
            <a:r>
              <a:rPr lang="en-US" dirty="0" smtClean="0"/>
              <a:t> – decreased (also seen in post mortem autolysis)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Succinic dehydrogenase – more specific than </a:t>
            </a:r>
            <a:r>
              <a:rPr lang="en-US" dirty="0" err="1" smtClean="0"/>
              <a:t>LDH</a:t>
            </a:r>
            <a:r>
              <a:rPr lang="en-US" dirty="0" smtClean="0"/>
              <a:t> but may be absent in some MI cases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Malic dehydrogenase – same as Succinic dehydrogenase.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91130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dirty="0" smtClean="0"/>
              <a:t>Fluorescence test :</a:t>
            </a:r>
          </a:p>
          <a:p>
            <a:pPr lvl="1"/>
            <a:r>
              <a:rPr lang="en-US" dirty="0" smtClean="0"/>
              <a:t>Macro test – sliced myocardial tissue dipped </a:t>
            </a:r>
            <a:r>
              <a:rPr lang="en-US" dirty="0" err="1" smtClean="0"/>
              <a:t>intu</a:t>
            </a:r>
            <a:r>
              <a:rPr lang="en-US" dirty="0" smtClean="0"/>
              <a:t> fluorescence dye like </a:t>
            </a:r>
            <a:r>
              <a:rPr lang="en-US" dirty="0" err="1" smtClean="0"/>
              <a:t>acridine</a:t>
            </a:r>
            <a:r>
              <a:rPr lang="en-US" dirty="0" smtClean="0"/>
              <a:t> orange, </a:t>
            </a:r>
            <a:r>
              <a:rPr lang="en-US" dirty="0" err="1" smtClean="0"/>
              <a:t>coriphosphine</a:t>
            </a:r>
            <a:r>
              <a:rPr lang="en-US" dirty="0" smtClean="0"/>
              <a:t> or tetracycline -&gt; quickly take out &amp; wash -&gt; examine under UV light -&gt; normal muscles brown, infarcted muscle green with </a:t>
            </a:r>
            <a:r>
              <a:rPr lang="en-US" dirty="0" err="1" smtClean="0"/>
              <a:t>acridine</a:t>
            </a:r>
            <a:r>
              <a:rPr lang="en-US" dirty="0" smtClean="0"/>
              <a:t> dye. Early infarcts also seen.</a:t>
            </a:r>
          </a:p>
          <a:p>
            <a:pPr lvl="1"/>
            <a:r>
              <a:rPr lang="en-US" dirty="0" smtClean="0"/>
              <a:t>Microscopic test – formalin fixed or cryostat fixed section -&gt; </a:t>
            </a:r>
            <a:r>
              <a:rPr lang="en-US" dirty="0" err="1" smtClean="0"/>
              <a:t>acridine</a:t>
            </a:r>
            <a:r>
              <a:rPr lang="en-US" dirty="0" smtClean="0"/>
              <a:t> orange in </a:t>
            </a:r>
            <a:r>
              <a:rPr lang="en-US" dirty="0" err="1" smtClean="0"/>
              <a:t>posphate</a:t>
            </a:r>
            <a:r>
              <a:rPr lang="en-US" dirty="0" smtClean="0"/>
              <a:t> buffer -&gt; looks same as macroscopic test.</a:t>
            </a:r>
            <a:endParaRPr lang="en-IN" dirty="0" smtClean="0"/>
          </a:p>
          <a:p>
            <a:r>
              <a:rPr lang="en-US" dirty="0" smtClean="0"/>
              <a:t>Non invasive MRI : infarcted myocardium shows deformation.</a:t>
            </a:r>
          </a:p>
        </p:txBody>
      </p:sp>
    </p:spTree>
    <p:extLst>
      <p:ext uri="{BB962C8B-B14F-4D97-AF65-F5344CB8AC3E}">
        <p14:creationId xmlns:p14="http://schemas.microsoft.com/office/powerpoint/2010/main" xmlns="" val="173796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dirty="0" smtClean="0"/>
              <a:t>Miscellaneous tests</a:t>
            </a:r>
          </a:p>
          <a:p>
            <a:pPr lvl="1"/>
            <a:r>
              <a:rPr lang="en-US" dirty="0" smtClean="0"/>
              <a:t>Fall in pH in infarcted muscles.</a:t>
            </a:r>
          </a:p>
          <a:p>
            <a:pPr lvl="1"/>
            <a:r>
              <a:rPr lang="en-US" dirty="0" smtClean="0"/>
              <a:t>CRP +</a:t>
            </a:r>
            <a:r>
              <a:rPr lang="en-US" dirty="0" err="1" smtClean="0"/>
              <a:t>ve</a:t>
            </a:r>
            <a:endParaRPr lang="en-US" dirty="0"/>
          </a:p>
          <a:p>
            <a:pPr lvl="1"/>
            <a:r>
              <a:rPr lang="en-US" dirty="0" smtClean="0"/>
              <a:t>Change in </a:t>
            </a:r>
            <a:r>
              <a:rPr lang="en-US" dirty="0" err="1" smtClean="0"/>
              <a:t>Na:K</a:t>
            </a:r>
            <a:r>
              <a:rPr lang="en-US" dirty="0" smtClean="0"/>
              <a:t> ratio from 1:3 to 1:2.5</a:t>
            </a:r>
          </a:p>
          <a:p>
            <a:pPr lvl="1"/>
            <a:r>
              <a:rPr lang="en-US" dirty="0" smtClean="0"/>
              <a:t>Edematous myocardium, ruptured mitochondria.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1801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Degenerative conditions of heart &amp; vessels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Toxins : chronic alcoholism, </a:t>
            </a:r>
            <a:r>
              <a:rPr lang="en-US" dirty="0" err="1" smtClean="0"/>
              <a:t>nicotin</a:t>
            </a:r>
            <a:r>
              <a:rPr lang="en-US" dirty="0" smtClean="0"/>
              <a:t>, As, Hg, </a:t>
            </a:r>
            <a:r>
              <a:rPr lang="en-US" dirty="0" err="1" smtClean="0"/>
              <a:t>Pb</a:t>
            </a:r>
            <a:r>
              <a:rPr lang="en-US" dirty="0" smtClean="0"/>
              <a:t>, </a:t>
            </a:r>
            <a:r>
              <a:rPr lang="en-US" dirty="0" err="1" smtClean="0"/>
              <a:t>Th</a:t>
            </a:r>
            <a:r>
              <a:rPr lang="en-US" dirty="0" smtClean="0"/>
              <a:t>, P.</a:t>
            </a:r>
          </a:p>
          <a:p>
            <a:r>
              <a:rPr lang="en-US" dirty="0" smtClean="0"/>
              <a:t>Nutritional deficiency : </a:t>
            </a:r>
            <a:r>
              <a:rPr lang="en-US" dirty="0" err="1" smtClean="0"/>
              <a:t>Vit</a:t>
            </a:r>
            <a:r>
              <a:rPr lang="en-US" dirty="0" smtClean="0"/>
              <a:t> B</a:t>
            </a:r>
            <a:r>
              <a:rPr lang="en-US" dirty="0" smtClean="0">
                <a:latin typeface="Andale Mono IPA" pitchFamily="34" charset="2"/>
              </a:rPr>
              <a:t>1</a:t>
            </a:r>
            <a:r>
              <a:rPr lang="en-US" dirty="0" smtClean="0"/>
              <a:t>(wet beriberi)</a:t>
            </a:r>
          </a:p>
          <a:p>
            <a:r>
              <a:rPr lang="en-US" dirty="0" smtClean="0"/>
              <a:t>Industrial </a:t>
            </a:r>
            <a:r>
              <a:rPr lang="en-US" dirty="0"/>
              <a:t>exposure</a:t>
            </a:r>
            <a:r>
              <a:rPr lang="en-US" dirty="0" smtClean="0"/>
              <a:t>? - &gt; compensation.</a:t>
            </a:r>
            <a:endParaRPr lang="en-US" dirty="0"/>
          </a:p>
          <a:p>
            <a:endParaRPr lang="en-US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0552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Traumatic shock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Pathological findings</a:t>
            </a:r>
          </a:p>
          <a:p>
            <a:pPr lvl="1"/>
            <a:r>
              <a:rPr lang="en-US" dirty="0" smtClean="0"/>
              <a:t>Adrenals – swelling of cortex, </a:t>
            </a:r>
            <a:r>
              <a:rPr lang="en-US" dirty="0" err="1" smtClean="0"/>
              <a:t>pseudotubular</a:t>
            </a:r>
            <a:r>
              <a:rPr lang="en-US" dirty="0" smtClean="0"/>
              <a:t> degeneration, depletion of stainable lipids</a:t>
            </a:r>
          </a:p>
          <a:p>
            <a:pPr lvl="1"/>
            <a:r>
              <a:rPr lang="en-US" dirty="0" smtClean="0"/>
              <a:t>Pulmonary edema, </a:t>
            </a:r>
            <a:r>
              <a:rPr lang="en-US" dirty="0" err="1" smtClean="0"/>
              <a:t>pul</a:t>
            </a:r>
            <a:r>
              <a:rPr lang="en-US" dirty="0" smtClean="0"/>
              <a:t>. </a:t>
            </a:r>
            <a:r>
              <a:rPr lang="en-US" dirty="0"/>
              <a:t>e</a:t>
            </a:r>
            <a:r>
              <a:rPr lang="en-US" dirty="0" smtClean="0"/>
              <a:t>mbolism</a:t>
            </a:r>
          </a:p>
          <a:p>
            <a:pPr lvl="1"/>
            <a:r>
              <a:rPr lang="en-US" dirty="0" smtClean="0"/>
              <a:t>Heart – vacuolation in between myofibrils</a:t>
            </a:r>
          </a:p>
          <a:p>
            <a:pPr lvl="1"/>
            <a:r>
              <a:rPr lang="en-US" dirty="0" smtClean="0"/>
              <a:t>Liver - </a:t>
            </a:r>
            <a:r>
              <a:rPr lang="en-US" dirty="0"/>
              <a:t>vacuolation </a:t>
            </a:r>
            <a:r>
              <a:rPr lang="en-US" dirty="0" smtClean="0"/>
              <a:t>in lobules</a:t>
            </a:r>
          </a:p>
          <a:p>
            <a:pPr lvl="1"/>
            <a:r>
              <a:rPr lang="en-US" dirty="0" smtClean="0"/>
              <a:t>Kidney - </a:t>
            </a:r>
            <a:r>
              <a:rPr lang="en-US" dirty="0"/>
              <a:t>vacuolation </a:t>
            </a:r>
            <a:r>
              <a:rPr lang="en-US" dirty="0" smtClean="0"/>
              <a:t>in ascending loop of </a:t>
            </a:r>
            <a:r>
              <a:rPr lang="en-US" dirty="0" err="1" smtClean="0"/>
              <a:t>henle</a:t>
            </a:r>
            <a:r>
              <a:rPr lang="en-US" dirty="0" smtClean="0"/>
              <a:t>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66715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Air embolism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Causes –</a:t>
            </a:r>
          </a:p>
          <a:p>
            <a:r>
              <a:rPr lang="en-US" dirty="0" smtClean="0"/>
              <a:t>Traumatic – Injury(accidental/</a:t>
            </a:r>
            <a:r>
              <a:rPr lang="en-US" dirty="0" err="1" smtClean="0"/>
              <a:t>hoicidal</a:t>
            </a:r>
            <a:r>
              <a:rPr lang="en-US" dirty="0" smtClean="0"/>
              <a:t>) to large vein(e.g. jugular)</a:t>
            </a:r>
          </a:p>
          <a:p>
            <a:r>
              <a:rPr lang="en-US" dirty="0" smtClean="0"/>
              <a:t>Criminal abortion</a:t>
            </a:r>
          </a:p>
          <a:p>
            <a:r>
              <a:rPr lang="en-US" dirty="0" smtClean="0"/>
              <a:t>Scuba divers(Caisson’s disease), tunnel/mine workers, pilots</a:t>
            </a:r>
          </a:p>
          <a:p>
            <a:r>
              <a:rPr lang="en-US" dirty="0" smtClean="0"/>
              <a:t>Iatrogenic /suicidal - as low as </a:t>
            </a:r>
            <a:r>
              <a:rPr lang="en-US" dirty="0" err="1" smtClean="0"/>
              <a:t>8ml</a:t>
            </a:r>
            <a:r>
              <a:rPr lang="en-US" dirty="0" smtClean="0"/>
              <a:t> may be fatal.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12531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Natural death </a:t>
            </a:r>
            <a:r>
              <a:rPr lang="en-US" dirty="0" smtClean="0"/>
              <a:t>: death due to natural diseases or pathological condition, old age, debility, devitalisation in which death is not intended or attempted and also not accidentally.</a:t>
            </a:r>
          </a:p>
          <a:p>
            <a:r>
              <a:rPr lang="en-US" b="1" dirty="0" smtClean="0"/>
              <a:t>Sudden death </a:t>
            </a:r>
            <a:r>
              <a:rPr lang="en-US" dirty="0" smtClean="0"/>
              <a:t>: death which is not known to have been caused by any trauma , poisoning or violent asphyxia and where death occurs all on a sudden or within 24hrs of the onset of terminal symptoms.</a:t>
            </a:r>
          </a:p>
          <a:p>
            <a:r>
              <a:rPr lang="en-US" dirty="0" smtClean="0"/>
              <a:t>So sudden deaths mostly natural deaths.</a:t>
            </a:r>
          </a:p>
          <a:p>
            <a:endParaRPr lang="en-US" dirty="0" smtClean="0"/>
          </a:p>
          <a:p>
            <a:r>
              <a:rPr lang="en-US" b="1" dirty="0" smtClean="0"/>
              <a:t>Unnatural deaths </a:t>
            </a:r>
            <a:r>
              <a:rPr lang="en-US" dirty="0" smtClean="0"/>
              <a:t>: Death by unnatural means or in unnatural circumstances or both.</a:t>
            </a:r>
          </a:p>
          <a:p>
            <a:r>
              <a:rPr lang="en-US" dirty="0" smtClean="0"/>
              <a:t>Includes homicides, suicides, accidental deaths.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69812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Oedema</a:t>
            </a:r>
            <a:r>
              <a:rPr lang="en-US" dirty="0" smtClean="0"/>
              <a:t> glottis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Causes :</a:t>
            </a:r>
          </a:p>
          <a:p>
            <a:pPr lvl="1"/>
            <a:r>
              <a:rPr lang="en-US" dirty="0" smtClean="0"/>
              <a:t>Corrosive ingestion</a:t>
            </a:r>
          </a:p>
          <a:p>
            <a:pPr lvl="1"/>
            <a:r>
              <a:rPr lang="en-US" dirty="0" smtClean="0"/>
              <a:t>Irritant vapour inhalation</a:t>
            </a:r>
          </a:p>
          <a:p>
            <a:pPr lvl="1"/>
            <a:r>
              <a:rPr lang="en-US" dirty="0" smtClean="0"/>
              <a:t>Regurgitation of gastric contents</a:t>
            </a:r>
          </a:p>
          <a:p>
            <a:pPr lvl="1"/>
            <a:r>
              <a:rPr lang="en-US" dirty="0" smtClean="0"/>
              <a:t>Infections</a:t>
            </a:r>
          </a:p>
          <a:p>
            <a:pPr lvl="1"/>
            <a:r>
              <a:rPr lang="en-US" dirty="0" smtClean="0"/>
              <a:t>Trauma </a:t>
            </a:r>
          </a:p>
          <a:p>
            <a:pPr lvl="1"/>
            <a:r>
              <a:rPr lang="en-US" dirty="0" smtClean="0"/>
              <a:t>Foreign body</a:t>
            </a:r>
          </a:p>
          <a:p>
            <a:pPr lvl="1"/>
            <a:r>
              <a:rPr lang="en-US" dirty="0" smtClean="0"/>
              <a:t>Malignancy</a:t>
            </a:r>
          </a:p>
          <a:p>
            <a:pPr lvl="1"/>
            <a:r>
              <a:rPr lang="en-US" dirty="0" smtClean="0"/>
              <a:t>Anaphylaxis</a:t>
            </a:r>
            <a:r>
              <a:rPr lang="en-US" dirty="0"/>
              <a:t>,</a:t>
            </a:r>
            <a:r>
              <a:rPr lang="en-US" dirty="0" smtClean="0"/>
              <a:t> hypersensitivity reactions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43504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Pulmonary edema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Asphyxiant poisons(CO, CO2, </a:t>
            </a:r>
            <a:r>
              <a:rPr lang="en-US" dirty="0" err="1" smtClean="0"/>
              <a:t>HCN</a:t>
            </a:r>
            <a:r>
              <a:rPr lang="en-US" dirty="0" smtClean="0"/>
              <a:t>, )</a:t>
            </a:r>
          </a:p>
          <a:p>
            <a:r>
              <a:rPr lang="en-US" dirty="0"/>
              <a:t>Irritant vapour </a:t>
            </a:r>
            <a:r>
              <a:rPr lang="en-US" dirty="0" smtClean="0"/>
              <a:t>inhalation</a:t>
            </a:r>
          </a:p>
          <a:p>
            <a:r>
              <a:rPr lang="en-US" dirty="0" smtClean="0"/>
              <a:t>Drowning (wet)</a:t>
            </a:r>
          </a:p>
          <a:p>
            <a:r>
              <a:rPr lang="en-US" dirty="0" smtClean="0"/>
              <a:t>Cardiac failure(left sided/global)</a:t>
            </a:r>
          </a:p>
          <a:p>
            <a:r>
              <a:rPr lang="en-US" dirty="0" smtClean="0"/>
              <a:t>Chronic kidney disease</a:t>
            </a:r>
          </a:p>
          <a:p>
            <a:r>
              <a:rPr lang="en-US" dirty="0" smtClean="0"/>
              <a:t>Hypersensitivity reactions</a:t>
            </a:r>
          </a:p>
          <a:p>
            <a:r>
              <a:rPr lang="en-US" dirty="0" smtClean="0"/>
              <a:t>Blood transfusion reactions</a:t>
            </a:r>
          </a:p>
          <a:p>
            <a:r>
              <a:rPr lang="en-US" dirty="0" smtClean="0"/>
              <a:t>Pneumonia</a:t>
            </a:r>
          </a:p>
        </p:txBody>
      </p:sp>
    </p:spTree>
    <p:extLst>
      <p:ext uri="{BB962C8B-B14F-4D97-AF65-F5344CB8AC3E}">
        <p14:creationId xmlns:p14="http://schemas.microsoft.com/office/powerpoint/2010/main" xmlns="" val="9991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Pleural effusion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Causes :</a:t>
            </a:r>
          </a:p>
          <a:p>
            <a:r>
              <a:rPr lang="en-US" dirty="0" smtClean="0"/>
              <a:t>Infection – TB, pneumonia, lung abscess</a:t>
            </a:r>
          </a:p>
          <a:p>
            <a:r>
              <a:rPr lang="en-US" dirty="0" smtClean="0"/>
              <a:t>Trauma &amp; </a:t>
            </a:r>
            <a:r>
              <a:rPr lang="en-US" dirty="0" err="1" smtClean="0"/>
              <a:t>haemorrhage</a:t>
            </a:r>
            <a:r>
              <a:rPr lang="en-US" dirty="0" smtClean="0"/>
              <a:t> – </a:t>
            </a:r>
            <a:r>
              <a:rPr lang="en-US" dirty="0" err="1" smtClean="0"/>
              <a:t>hemothorax</a:t>
            </a:r>
            <a:endParaRPr lang="en-US" dirty="0" smtClean="0"/>
          </a:p>
          <a:p>
            <a:r>
              <a:rPr lang="en-US" dirty="0" smtClean="0"/>
              <a:t>Malignancy</a:t>
            </a:r>
          </a:p>
          <a:p>
            <a:r>
              <a:rPr lang="en-US" dirty="0" smtClean="0"/>
              <a:t>Trauma to </a:t>
            </a:r>
            <a:r>
              <a:rPr lang="en-US" dirty="0" err="1" smtClean="0"/>
              <a:t>esophagous</a:t>
            </a:r>
            <a:r>
              <a:rPr lang="en-US" dirty="0" smtClean="0"/>
              <a:t>/ </a:t>
            </a:r>
            <a:r>
              <a:rPr lang="en-US" dirty="0" err="1" smtClean="0"/>
              <a:t>thorasic</a:t>
            </a:r>
            <a:r>
              <a:rPr lang="en-US" dirty="0" smtClean="0"/>
              <a:t> duct</a:t>
            </a:r>
          </a:p>
          <a:p>
            <a:r>
              <a:rPr lang="en-US" dirty="0" smtClean="0"/>
              <a:t>Pancreatitis, ovarian cyst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24688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Lung collapse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Massive pleural effusion, </a:t>
            </a:r>
            <a:r>
              <a:rPr lang="en-US" dirty="0" err="1" smtClean="0"/>
              <a:t>haemothorax</a:t>
            </a:r>
            <a:r>
              <a:rPr lang="en-US" dirty="0" smtClean="0"/>
              <a:t>, tension pneumothorax</a:t>
            </a:r>
          </a:p>
          <a:p>
            <a:r>
              <a:rPr lang="en-US" dirty="0" smtClean="0"/>
              <a:t>Bronchial obstruction - Foreign body, malignancy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2763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Brain &amp; sudden death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Intracranial haemorrhages</a:t>
            </a:r>
          </a:p>
          <a:p>
            <a:r>
              <a:rPr lang="en-US" dirty="0" smtClean="0"/>
              <a:t>Cerebral thromboembolic stroke</a:t>
            </a:r>
          </a:p>
          <a:p>
            <a:r>
              <a:rPr lang="en-US" dirty="0" smtClean="0"/>
              <a:t>Epilepsy</a:t>
            </a:r>
          </a:p>
          <a:p>
            <a:endParaRPr lang="en-US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52157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Gastrointestinal tract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Acute peptic ulcer perforation</a:t>
            </a:r>
          </a:p>
          <a:p>
            <a:r>
              <a:rPr lang="en-US" dirty="0" smtClean="0"/>
              <a:t>TB/Typhoid ulcer perforation</a:t>
            </a:r>
          </a:p>
          <a:p>
            <a:r>
              <a:rPr lang="en-US" dirty="0" smtClean="0"/>
              <a:t>Rupture of appendix/ liver abscess</a:t>
            </a:r>
          </a:p>
          <a:p>
            <a:r>
              <a:rPr lang="en-US" dirty="0" smtClean="0"/>
              <a:t>Splenic rupture</a:t>
            </a:r>
          </a:p>
          <a:p>
            <a:r>
              <a:rPr lang="en-US" dirty="0" smtClean="0"/>
              <a:t>Haemorrhagic pancreatitis</a:t>
            </a:r>
          </a:p>
          <a:p>
            <a:r>
              <a:rPr lang="en-US" dirty="0" smtClean="0"/>
              <a:t>Oesophageal verices</a:t>
            </a:r>
          </a:p>
          <a:p>
            <a:r>
              <a:rPr lang="en-US" dirty="0" smtClean="0"/>
              <a:t>Intestinal obstruction, strangulation</a:t>
            </a:r>
          </a:p>
          <a:p>
            <a:r>
              <a:rPr lang="en-US" dirty="0" smtClean="0"/>
              <a:t>Poisoning – corrosives, irritants, drugs</a:t>
            </a:r>
          </a:p>
          <a:p>
            <a:r>
              <a:rPr lang="en-US" dirty="0" smtClean="0"/>
              <a:t>Foreign bodies – sharp(blade, glass, pin) or large blunt (coin, ball, toy) – accidental/psychotic disorders</a:t>
            </a:r>
          </a:p>
          <a:p>
            <a:endParaRPr lang="en-US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5276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dirty="0" smtClean="0"/>
              <a:t>Pregnancy &amp; sudden death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Rupture of ectopic pregnancy</a:t>
            </a:r>
          </a:p>
          <a:p>
            <a:pPr lvl="1"/>
            <a:r>
              <a:rPr lang="en-US" dirty="0" smtClean="0"/>
              <a:t>Extensive hemorrhage &amp; shock</a:t>
            </a:r>
            <a:endParaRPr lang="en-IN" dirty="0"/>
          </a:p>
          <a:p>
            <a:r>
              <a:rPr lang="en-US" dirty="0" smtClean="0"/>
              <a:t>Toxemia of pregnancy</a:t>
            </a:r>
          </a:p>
          <a:p>
            <a:pPr lvl="1"/>
            <a:r>
              <a:rPr lang="en-US" dirty="0" smtClean="0"/>
              <a:t>Eclempsia ,preeclampsia</a:t>
            </a:r>
          </a:p>
          <a:p>
            <a:pPr lvl="1"/>
            <a:r>
              <a:rPr lang="en-US" dirty="0" smtClean="0"/>
              <a:t>Sepsis </a:t>
            </a:r>
          </a:p>
          <a:p>
            <a:r>
              <a:rPr lang="en-US" dirty="0" smtClean="0"/>
              <a:t>Uterine hemorrhage</a:t>
            </a:r>
          </a:p>
          <a:p>
            <a:pPr lvl="1"/>
            <a:r>
              <a:rPr lang="en-US" dirty="0" smtClean="0"/>
              <a:t>Post partum hemorrhage</a:t>
            </a:r>
          </a:p>
          <a:p>
            <a:pPr lvl="1"/>
            <a:r>
              <a:rPr lang="en-US" dirty="0" smtClean="0"/>
              <a:t>Placenta </a:t>
            </a:r>
            <a:r>
              <a:rPr lang="en-US" dirty="0" err="1" smtClean="0"/>
              <a:t>previa</a:t>
            </a:r>
            <a:r>
              <a:rPr lang="en-US" dirty="0" smtClean="0"/>
              <a:t>, </a:t>
            </a:r>
            <a:r>
              <a:rPr lang="en-US" dirty="0" err="1" smtClean="0"/>
              <a:t>abruptio</a:t>
            </a:r>
            <a:r>
              <a:rPr lang="en-US" dirty="0" smtClean="0"/>
              <a:t> placenta</a:t>
            </a:r>
          </a:p>
          <a:p>
            <a:pPr lvl="1"/>
            <a:r>
              <a:rPr lang="en-US" dirty="0" smtClean="0"/>
              <a:t>Obstructed </a:t>
            </a:r>
            <a:r>
              <a:rPr lang="en-US" dirty="0" err="1" smtClean="0"/>
              <a:t>labour</a:t>
            </a:r>
            <a:r>
              <a:rPr lang="en-US" dirty="0" smtClean="0"/>
              <a:t>, multiple pregnancy, grand multipara</a:t>
            </a:r>
          </a:p>
          <a:p>
            <a:pPr lvl="1"/>
            <a:r>
              <a:rPr lang="en-US" dirty="0" smtClean="0"/>
              <a:t>Incomplete abortion, criminal abortion(</a:t>
            </a:r>
            <a:r>
              <a:rPr lang="en-US" dirty="0" err="1" smtClean="0"/>
              <a:t>IPC</a:t>
            </a:r>
            <a:r>
              <a:rPr lang="en-US" dirty="0" smtClean="0"/>
              <a:t> 314)</a:t>
            </a:r>
          </a:p>
          <a:p>
            <a:r>
              <a:rPr lang="en-US" dirty="0" smtClean="0"/>
              <a:t>Preexisting systemic /congenital diseases</a:t>
            </a:r>
          </a:p>
          <a:p>
            <a:pPr lvl="1"/>
            <a:r>
              <a:rPr lang="en-US" dirty="0" smtClean="0"/>
              <a:t>Cong. Heart </a:t>
            </a:r>
            <a:r>
              <a:rPr lang="en-US" dirty="0" err="1" smtClean="0"/>
              <a:t>dz</a:t>
            </a:r>
            <a:r>
              <a:rPr lang="en-US" dirty="0" smtClean="0"/>
              <a:t>, </a:t>
            </a:r>
            <a:r>
              <a:rPr lang="en-US" dirty="0" err="1" smtClean="0"/>
              <a:t>valvular</a:t>
            </a:r>
            <a:r>
              <a:rPr lang="en-US" dirty="0" smtClean="0"/>
              <a:t> heart </a:t>
            </a:r>
            <a:r>
              <a:rPr lang="en-US" dirty="0" err="1" smtClean="0"/>
              <a:t>dz</a:t>
            </a:r>
            <a:r>
              <a:rPr lang="en-US" dirty="0" smtClean="0"/>
              <a:t>, rheumatic heart </a:t>
            </a:r>
            <a:r>
              <a:rPr lang="en-US" dirty="0" err="1" smtClean="0"/>
              <a:t>dz</a:t>
            </a:r>
            <a:endParaRPr lang="en-US" dirty="0" smtClean="0"/>
          </a:p>
          <a:p>
            <a:pPr lvl="1"/>
            <a:r>
              <a:rPr lang="en-US" dirty="0" smtClean="0"/>
              <a:t>Pulmonary hypertension</a:t>
            </a:r>
          </a:p>
          <a:p>
            <a:pPr lvl="1"/>
            <a:r>
              <a:rPr lang="en-US" dirty="0" err="1" smtClean="0"/>
              <a:t>Hemogobinopathies</a:t>
            </a:r>
            <a:endParaRPr lang="en-US" dirty="0" smtClean="0"/>
          </a:p>
          <a:p>
            <a:pPr lvl="1"/>
            <a:r>
              <a:rPr lang="en-US" dirty="0" smtClean="0"/>
              <a:t>Chronic kidney disease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04122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/>
              <a:t>Anaphylaxis to drugs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Specially drugs given parenterally</a:t>
            </a:r>
          </a:p>
          <a:p>
            <a:r>
              <a:rPr lang="en-US" dirty="0" smtClean="0"/>
              <a:t>Drugs known to cause anaphylaxis</a:t>
            </a:r>
          </a:p>
          <a:p>
            <a:pPr lvl="1"/>
            <a:r>
              <a:rPr lang="en-US" dirty="0" err="1" smtClean="0"/>
              <a:t>Penicillins</a:t>
            </a:r>
            <a:endParaRPr lang="en-US" dirty="0" smtClean="0"/>
          </a:p>
          <a:p>
            <a:pPr lvl="1"/>
            <a:r>
              <a:rPr lang="en-US" dirty="0" err="1" smtClean="0"/>
              <a:t>Sulpha</a:t>
            </a:r>
            <a:r>
              <a:rPr lang="en-US" dirty="0" smtClean="0"/>
              <a:t> group</a:t>
            </a:r>
          </a:p>
          <a:p>
            <a:pPr lvl="1"/>
            <a:r>
              <a:rPr lang="en-US" dirty="0" smtClean="0"/>
              <a:t>Aspirin </a:t>
            </a:r>
          </a:p>
          <a:p>
            <a:pPr lvl="1"/>
            <a:r>
              <a:rPr lang="en-US" dirty="0" smtClean="0"/>
              <a:t>All antisera(</a:t>
            </a:r>
            <a:r>
              <a:rPr lang="en-US" dirty="0" err="1" smtClean="0"/>
              <a:t>ASV</a:t>
            </a:r>
            <a:r>
              <a:rPr lang="en-US" dirty="0" smtClean="0"/>
              <a:t>, </a:t>
            </a:r>
            <a:r>
              <a:rPr lang="en-US" dirty="0" err="1" smtClean="0"/>
              <a:t>Diphtharia</a:t>
            </a:r>
            <a:r>
              <a:rPr lang="en-US" dirty="0" smtClean="0"/>
              <a:t>, </a:t>
            </a:r>
            <a:r>
              <a:rPr lang="en-US" dirty="0" err="1" smtClean="0"/>
              <a:t>Pertusis</a:t>
            </a:r>
            <a:r>
              <a:rPr lang="en-US" dirty="0" smtClean="0"/>
              <a:t>, </a:t>
            </a:r>
            <a:r>
              <a:rPr lang="en-US" dirty="0" err="1" smtClean="0"/>
              <a:t>MMR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Streptokinase</a:t>
            </a:r>
          </a:p>
          <a:p>
            <a:pPr lvl="1"/>
            <a:r>
              <a:rPr lang="en-US" smtClean="0"/>
              <a:t>Iron preparations</a:t>
            </a:r>
            <a:endParaRPr lang="en-US" dirty="0" smtClean="0"/>
          </a:p>
          <a:p>
            <a:r>
              <a:rPr lang="en-US" dirty="0" smtClean="0"/>
              <a:t>Anaphylactic deaths do not leave much ‘finger-prints’ to body or tissues</a:t>
            </a:r>
          </a:p>
          <a:p>
            <a:r>
              <a:rPr lang="en-US" dirty="0" smtClean="0"/>
              <a:t>Blood, viscera, skin with tissue from injection site preserved for histology &amp; chemical examinations</a:t>
            </a:r>
          </a:p>
          <a:p>
            <a:r>
              <a:rPr lang="en-US" dirty="0" smtClean="0"/>
              <a:t>Conclusion -&gt; </a:t>
            </a:r>
            <a:r>
              <a:rPr lang="en-US" dirty="0"/>
              <a:t>Features of </a:t>
            </a:r>
            <a:r>
              <a:rPr lang="en-US" dirty="0" smtClean="0"/>
              <a:t>shock in </a:t>
            </a:r>
            <a:r>
              <a:rPr lang="en-US" dirty="0" err="1" smtClean="0"/>
              <a:t>abscnce</a:t>
            </a:r>
            <a:r>
              <a:rPr lang="en-US" dirty="0" smtClean="0"/>
              <a:t> of any obvious cause and detection of the culprit drug in blood, viscera &amp; tissue and history.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92414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Blood transfusion reactions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Mismatched BT</a:t>
            </a:r>
          </a:p>
          <a:p>
            <a:r>
              <a:rPr lang="en-US" dirty="0" smtClean="0"/>
              <a:t>Old stock, </a:t>
            </a:r>
            <a:r>
              <a:rPr lang="en-US" dirty="0" err="1" smtClean="0"/>
              <a:t>hemolysed</a:t>
            </a:r>
            <a:r>
              <a:rPr lang="en-US" dirty="0" smtClean="0"/>
              <a:t> blood transfusion</a:t>
            </a:r>
          </a:p>
          <a:p>
            <a:r>
              <a:rPr lang="en-US" dirty="0" smtClean="0"/>
              <a:t>Transfusion of cold blood</a:t>
            </a:r>
          </a:p>
          <a:p>
            <a:r>
              <a:rPr lang="en-US" dirty="0" smtClean="0"/>
              <a:t>Infective /contaminated blood</a:t>
            </a:r>
          </a:p>
          <a:p>
            <a:r>
              <a:rPr lang="en-US" dirty="0" smtClean="0"/>
              <a:t>Rapid BT, overloading</a:t>
            </a:r>
          </a:p>
          <a:p>
            <a:endParaRPr lang="en-US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71191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Mismatched BT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Fever</a:t>
            </a:r>
            <a:r>
              <a:rPr lang="en-IN" dirty="0" smtClean="0"/>
              <a:t> with rigor</a:t>
            </a:r>
          </a:p>
          <a:p>
            <a:r>
              <a:rPr lang="en-US" dirty="0" smtClean="0"/>
              <a:t>Hypotension, tachycardia, shock</a:t>
            </a:r>
          </a:p>
          <a:p>
            <a:r>
              <a:rPr lang="en-US" dirty="0" smtClean="0"/>
              <a:t>In PM –</a:t>
            </a:r>
          </a:p>
          <a:p>
            <a:pPr lvl="1"/>
            <a:r>
              <a:rPr lang="en-US" sz="2800" dirty="0" smtClean="0"/>
              <a:t>Findings of shock</a:t>
            </a:r>
          </a:p>
          <a:p>
            <a:pPr lvl="1"/>
            <a:r>
              <a:rPr lang="en-US" sz="2800" dirty="0" smtClean="0"/>
              <a:t>Clumps of agglutinated RBCs</a:t>
            </a:r>
          </a:p>
          <a:p>
            <a:pPr lvl="1"/>
            <a:r>
              <a:rPr lang="en-US" sz="2800" dirty="0" err="1" smtClean="0"/>
              <a:t>Haemorrage</a:t>
            </a:r>
            <a:r>
              <a:rPr lang="en-US" sz="2800" dirty="0" smtClean="0"/>
              <a:t> within internal organs(</a:t>
            </a:r>
            <a:r>
              <a:rPr lang="en-US" sz="2800" dirty="0" err="1" smtClean="0"/>
              <a:t>subendocardial</a:t>
            </a:r>
            <a:r>
              <a:rPr lang="en-US" sz="2800" dirty="0" smtClean="0"/>
              <a:t>, renal calyces, </a:t>
            </a:r>
            <a:r>
              <a:rPr lang="en-US" sz="2800" dirty="0" err="1" smtClean="0"/>
              <a:t>subpleural</a:t>
            </a:r>
            <a:r>
              <a:rPr lang="en-US" sz="2800" dirty="0" smtClean="0"/>
              <a:t>, </a:t>
            </a:r>
            <a:r>
              <a:rPr lang="en-US" sz="2800" dirty="0" err="1" smtClean="0"/>
              <a:t>subserous</a:t>
            </a:r>
            <a:r>
              <a:rPr lang="en-US" sz="2800" dirty="0" smtClean="0"/>
              <a:t> in stomach)</a:t>
            </a:r>
          </a:p>
          <a:p>
            <a:pPr lvl="1"/>
            <a:r>
              <a:rPr lang="en-US" sz="2800" dirty="0" smtClean="0"/>
              <a:t>Renal tubular necrosis and degenerative changes with RBCs in lumen</a:t>
            </a:r>
          </a:p>
          <a:p>
            <a:pPr lvl="1"/>
            <a:r>
              <a:rPr lang="en-US" sz="2800" dirty="0" smtClean="0"/>
              <a:t>Samples : 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/>
              <a:t>Blood &amp; Urine for serological, biochemical, microscopic, and spectroscopic tests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/>
              <a:t>Viscera (esp. Kidneys) for histopathology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/>
              <a:t>Used blood bag which was transfused to </a:t>
            </a:r>
            <a:r>
              <a:rPr lang="en-US" sz="2800" dirty="0" smtClean="0"/>
              <a:t>victim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42968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Incident rate of sudden deaths – 10% of all cases of death.</a:t>
            </a:r>
          </a:p>
          <a:p>
            <a:r>
              <a:rPr lang="en-US" dirty="0" smtClean="0"/>
              <a:t>Most commonly – cardiovascular or circulatory causes &gt; respiratory failure</a:t>
            </a:r>
          </a:p>
          <a:p>
            <a:r>
              <a:rPr lang="en-US" dirty="0" smtClean="0"/>
              <a:t>Pathology involved –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45%  – cardiovascular system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20%  – respiratory system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15%  – nervous system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6%  - </a:t>
            </a:r>
            <a:r>
              <a:rPr lang="en-US" dirty="0" err="1" smtClean="0"/>
              <a:t>alimantory</a:t>
            </a:r>
            <a:r>
              <a:rPr lang="en-US" dirty="0" smtClean="0"/>
              <a:t> system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4% - genitourinary system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10% - miscellaneous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44220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8229600" cy="6400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Intravascular hemolysis -&gt; free </a:t>
            </a:r>
            <a:r>
              <a:rPr lang="en-US" dirty="0" err="1" smtClean="0"/>
              <a:t>haemoglobin</a:t>
            </a:r>
            <a:r>
              <a:rPr lang="en-US" dirty="0" smtClean="0"/>
              <a:t> in serum -&gt; also seen in postmortem hemolysis </a:t>
            </a:r>
          </a:p>
          <a:p>
            <a:pPr marL="0" indent="0">
              <a:buNone/>
            </a:pPr>
            <a:r>
              <a:rPr lang="en-US" dirty="0" smtClean="0"/>
              <a:t>   -&gt; spectroscopic test for meth-Hb -&gt; free Hb   changes      </a:t>
            </a:r>
          </a:p>
          <a:p>
            <a:pPr marL="0" indent="0">
              <a:buNone/>
            </a:pPr>
            <a:r>
              <a:rPr lang="en-US" dirty="0" smtClean="0"/>
              <a:t>   to hematin during life </a:t>
            </a:r>
            <a:r>
              <a:rPr lang="en-US" dirty="0"/>
              <a:t>w</a:t>
            </a:r>
            <a:r>
              <a:rPr lang="en-US" dirty="0" smtClean="0"/>
              <a:t>hich combines with albumin to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form meth-</a:t>
            </a:r>
            <a:r>
              <a:rPr lang="en-US" dirty="0" err="1" smtClean="0"/>
              <a:t>Hb</a:t>
            </a:r>
            <a:endParaRPr lang="en-US" dirty="0" smtClean="0"/>
          </a:p>
          <a:p>
            <a:r>
              <a:rPr lang="en-US" dirty="0" smtClean="0"/>
              <a:t>If person survived for some period -&gt; hyperbilirubinaemia -&gt; serum bilirubin estimation</a:t>
            </a:r>
          </a:p>
          <a:p>
            <a:r>
              <a:rPr lang="en-US" dirty="0" smtClean="0"/>
              <a:t>Urine – urobillinogen, urobilin, free Hb, RBC casts</a:t>
            </a:r>
          </a:p>
          <a:p>
            <a:r>
              <a:rPr lang="en-US" dirty="0" smtClean="0"/>
              <a:t>Serological test for blood grouping &amp; cross matching of </a:t>
            </a:r>
            <a:r>
              <a:rPr lang="en-US" dirty="0" err="1" smtClean="0"/>
              <a:t>diseaced’s</a:t>
            </a:r>
            <a:r>
              <a:rPr lang="en-US" dirty="0" smtClean="0"/>
              <a:t> blood and donor blood sample</a:t>
            </a:r>
          </a:p>
          <a:p>
            <a:r>
              <a:rPr lang="en-US" dirty="0" smtClean="0"/>
              <a:t>If cold blood or old stock/</a:t>
            </a:r>
            <a:r>
              <a:rPr lang="en-US" dirty="0" err="1" smtClean="0"/>
              <a:t>hemolysed</a:t>
            </a:r>
            <a:r>
              <a:rPr lang="en-US" dirty="0" smtClean="0"/>
              <a:t> blood used – all above findings except positive serological findings</a:t>
            </a:r>
          </a:p>
          <a:p>
            <a:r>
              <a:rPr lang="en-US" dirty="0" smtClean="0"/>
              <a:t>If overloading/ rapid transfusion – signs of heart failure(congestion, pulmonary edema, free fluids in pleural, pericardial, peritoneal cavities)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09186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Vagal inhibition &amp; cardiac arrest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Vagus – mix nerve – motor to palate, pharynx, larynx; sensory &amp; autonomic to Chest &amp; Abdominal organs</a:t>
            </a:r>
          </a:p>
          <a:p>
            <a:r>
              <a:rPr lang="en-US" dirty="0" smtClean="0"/>
              <a:t>Vagal stimulation -&gt; inhibitory to heart -&gt; bradycardia, hypotension, bronchospasm, anoxia, sudden cardiac arrest</a:t>
            </a:r>
          </a:p>
          <a:p>
            <a:r>
              <a:rPr lang="en-US" dirty="0" smtClean="0"/>
              <a:t>Primarily seen in OT due to insufficient induction or low maintenance dose of anesthetic agent</a:t>
            </a:r>
          </a:p>
          <a:p>
            <a:r>
              <a:rPr lang="en-US" dirty="0" smtClean="0"/>
              <a:t>Vulnerable subjects – persons oversensitive to vagus, carotid sinus oversensitivity,  status thymolymphaticus</a:t>
            </a:r>
          </a:p>
          <a:p>
            <a:r>
              <a:rPr lang="en-US" dirty="0" smtClean="0"/>
              <a:t>Sometimes sudden painful stimuli like kick on scrotum, blow to abdomen, precordium, neck, instrumental use in vagina/ respiratory tract/ alimentary tract, sudden psychological shock etc. also provokes vagal inhibition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35119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dirty="0" smtClean="0"/>
          </a:p>
          <a:p>
            <a:pPr marL="0" indent="0" algn="ctr">
              <a:buNone/>
            </a:pPr>
            <a:r>
              <a:rPr lang="en-US" sz="7200" dirty="0" smtClean="0"/>
              <a:t>THANK </a:t>
            </a:r>
          </a:p>
          <a:p>
            <a:pPr marL="0" indent="0" algn="ctr">
              <a:buNone/>
            </a:pPr>
            <a:r>
              <a:rPr lang="en-US" sz="7200" dirty="0" smtClean="0"/>
              <a:t>YOU</a:t>
            </a:r>
          </a:p>
          <a:p>
            <a:pPr marL="0" indent="0" algn="ctr">
              <a:buNone/>
            </a:pPr>
            <a:endParaRPr lang="en-US" sz="1200" dirty="0"/>
          </a:p>
          <a:p>
            <a:pPr marL="0" indent="0" algn="ctr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u="sng" dirty="0" smtClean="0"/>
              <a:t>REFERENCE</a:t>
            </a:r>
            <a:r>
              <a:rPr lang="en-US" sz="1800" dirty="0" smtClean="0"/>
              <a:t> :  Forensic Medicine By Dr.  </a:t>
            </a:r>
            <a:r>
              <a:rPr lang="en-US" sz="1800" dirty="0" err="1" smtClean="0"/>
              <a:t>Apurba</a:t>
            </a:r>
            <a:r>
              <a:rPr lang="en-US" sz="1800" dirty="0" smtClean="0"/>
              <a:t> Nandi</a:t>
            </a:r>
            <a:endParaRPr lang="en-IN" sz="1800" dirty="0"/>
          </a:p>
        </p:txBody>
      </p:sp>
    </p:spTree>
    <p:extLst>
      <p:ext uri="{BB962C8B-B14F-4D97-AF65-F5344CB8AC3E}">
        <p14:creationId xmlns:p14="http://schemas.microsoft.com/office/powerpoint/2010/main" xmlns="" val="408378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Cardiovascular causes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Myocardial infarction(ischemic heart </a:t>
            </a:r>
            <a:r>
              <a:rPr lang="en-US" dirty="0" err="1" smtClean="0"/>
              <a:t>dz</a:t>
            </a:r>
            <a:r>
              <a:rPr lang="en-US" dirty="0" smtClean="0"/>
              <a:t>)</a:t>
            </a:r>
          </a:p>
          <a:p>
            <a:r>
              <a:rPr lang="en-US" dirty="0" smtClean="0"/>
              <a:t>Stroke</a:t>
            </a:r>
          </a:p>
          <a:p>
            <a:r>
              <a:rPr lang="en-US" dirty="0" smtClean="0"/>
              <a:t>Congenital heart disease</a:t>
            </a:r>
          </a:p>
          <a:p>
            <a:r>
              <a:rPr lang="en-US" dirty="0" smtClean="0"/>
              <a:t>Valvular heart disease</a:t>
            </a:r>
          </a:p>
          <a:p>
            <a:r>
              <a:rPr lang="en-US" dirty="0" smtClean="0"/>
              <a:t>Hypertension</a:t>
            </a:r>
          </a:p>
          <a:p>
            <a:r>
              <a:rPr lang="en-US" dirty="0" smtClean="0"/>
              <a:t>Inflammatory heart disease</a:t>
            </a:r>
          </a:p>
          <a:p>
            <a:r>
              <a:rPr lang="en-US" dirty="0" smtClean="0"/>
              <a:t>Degenerative heart vasculature disease</a:t>
            </a:r>
          </a:p>
          <a:p>
            <a:r>
              <a:rPr lang="en-US" dirty="0" smtClean="0"/>
              <a:t>Rheumatic heart disease</a:t>
            </a:r>
          </a:p>
          <a:p>
            <a:r>
              <a:rPr lang="en-US" dirty="0" smtClean="0"/>
              <a:t>Infective conditions of heart</a:t>
            </a:r>
          </a:p>
          <a:p>
            <a:r>
              <a:rPr lang="en-US" dirty="0" smtClean="0"/>
              <a:t>Aortic aneurysm</a:t>
            </a:r>
          </a:p>
          <a:p>
            <a:r>
              <a:rPr lang="en-US" dirty="0" smtClean="0"/>
              <a:t>Constrictive pericarditis</a:t>
            </a:r>
          </a:p>
          <a:p>
            <a:r>
              <a:rPr lang="en-US" dirty="0" smtClean="0"/>
              <a:t>Pulmonary embolism</a:t>
            </a:r>
          </a:p>
        </p:txBody>
      </p:sp>
    </p:spTree>
    <p:extLst>
      <p:ext uri="{BB962C8B-B14F-4D97-AF65-F5344CB8AC3E}">
        <p14:creationId xmlns:p14="http://schemas.microsoft.com/office/powerpoint/2010/main" xmlns="" val="119994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Respiratory system causes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dirty="0" smtClean="0"/>
              <a:t>Hemoptysis</a:t>
            </a:r>
          </a:p>
          <a:p>
            <a:r>
              <a:rPr lang="en-US" dirty="0" smtClean="0"/>
              <a:t>Infective conditions e.g. pneumonia, diphtheria, influenza</a:t>
            </a:r>
          </a:p>
          <a:p>
            <a:r>
              <a:rPr lang="en-US" dirty="0" smtClean="0"/>
              <a:t>Air embolism</a:t>
            </a:r>
          </a:p>
          <a:p>
            <a:r>
              <a:rPr lang="en-US" dirty="0" smtClean="0"/>
              <a:t>Laryngeal edema</a:t>
            </a:r>
          </a:p>
          <a:p>
            <a:r>
              <a:rPr lang="en-US" dirty="0" smtClean="0"/>
              <a:t>Pulmonary edema</a:t>
            </a:r>
          </a:p>
          <a:p>
            <a:r>
              <a:rPr lang="en-US" dirty="0" smtClean="0"/>
              <a:t>Pulmonary effusion and lung collapse</a:t>
            </a:r>
          </a:p>
          <a:p>
            <a:r>
              <a:rPr lang="en-US" dirty="0" smtClean="0"/>
              <a:t>Foreign body</a:t>
            </a:r>
          </a:p>
          <a:p>
            <a:r>
              <a:rPr lang="en-US" dirty="0" smtClean="0"/>
              <a:t>Neoplasm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68097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Central nervous system causes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Brain hemorrhage</a:t>
            </a:r>
          </a:p>
          <a:p>
            <a:r>
              <a:rPr lang="en-US" dirty="0" smtClean="0"/>
              <a:t>Thrombosis</a:t>
            </a:r>
          </a:p>
          <a:p>
            <a:r>
              <a:rPr lang="en-US" dirty="0" smtClean="0"/>
              <a:t>Meningitis</a:t>
            </a:r>
          </a:p>
          <a:p>
            <a:r>
              <a:rPr lang="en-US" dirty="0" smtClean="0"/>
              <a:t>Epilepsy </a:t>
            </a:r>
          </a:p>
          <a:p>
            <a:r>
              <a:rPr lang="en-US" dirty="0" smtClean="0"/>
              <a:t>Brain tumor, brain abscess</a:t>
            </a:r>
          </a:p>
          <a:p>
            <a:r>
              <a:rPr lang="en-US" dirty="0" smtClean="0"/>
              <a:t>Cerebral malaria</a:t>
            </a:r>
          </a:p>
        </p:txBody>
      </p:sp>
    </p:spTree>
    <p:extLst>
      <p:ext uri="{BB962C8B-B14F-4D97-AF65-F5344CB8AC3E}">
        <p14:creationId xmlns:p14="http://schemas.microsoft.com/office/powerpoint/2010/main" xmlns="" val="403611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Gastrointestinal causes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Hemorrhage in GI tract</a:t>
            </a:r>
          </a:p>
          <a:p>
            <a:r>
              <a:rPr lang="en-US" dirty="0" smtClean="0"/>
              <a:t>Strangulation of hernia</a:t>
            </a:r>
          </a:p>
          <a:p>
            <a:r>
              <a:rPr lang="en-US" dirty="0" smtClean="0"/>
              <a:t>Acute appendicitis</a:t>
            </a:r>
          </a:p>
          <a:p>
            <a:r>
              <a:rPr lang="en-US" dirty="0" smtClean="0"/>
              <a:t>Intestinal obstruction</a:t>
            </a:r>
          </a:p>
          <a:p>
            <a:r>
              <a:rPr lang="en-US" dirty="0" smtClean="0"/>
              <a:t>Rupture of liver abscess or spleen</a:t>
            </a:r>
          </a:p>
          <a:p>
            <a:r>
              <a:rPr lang="en-US" dirty="0" smtClean="0"/>
              <a:t>Perforation of stomach or intestine</a:t>
            </a:r>
          </a:p>
          <a:p>
            <a:r>
              <a:rPr lang="en-US" dirty="0" smtClean="0"/>
              <a:t>Acute pancreatitis, cholesystitis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08888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Genito-urinary causes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Rupture of ectopic pregnancy</a:t>
            </a:r>
          </a:p>
          <a:p>
            <a:r>
              <a:rPr lang="en-US" dirty="0" smtClean="0"/>
              <a:t>Toxemia in pregnancy</a:t>
            </a:r>
          </a:p>
          <a:p>
            <a:r>
              <a:rPr lang="en-US" dirty="0" smtClean="0"/>
              <a:t>Uterine hemorrhage</a:t>
            </a:r>
          </a:p>
          <a:p>
            <a:r>
              <a:rPr lang="en-US" dirty="0" smtClean="0"/>
              <a:t>Twisting of ovarian cyst</a:t>
            </a:r>
          </a:p>
          <a:p>
            <a:r>
              <a:rPr lang="en-US" dirty="0" smtClean="0"/>
              <a:t>Nephrolithiasis </a:t>
            </a:r>
          </a:p>
          <a:p>
            <a:r>
              <a:rPr lang="en-US" dirty="0" smtClean="0"/>
              <a:t>Chronic kidney disease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20176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Miscellaneous causes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Anaphylaxis </a:t>
            </a:r>
          </a:p>
          <a:p>
            <a:r>
              <a:rPr lang="en-US" dirty="0" smtClean="0"/>
              <a:t>Blood transfusion reactions</a:t>
            </a:r>
          </a:p>
          <a:p>
            <a:r>
              <a:rPr lang="en-US" dirty="0" smtClean="0"/>
              <a:t>Blood dyscrasias</a:t>
            </a:r>
          </a:p>
          <a:p>
            <a:r>
              <a:rPr lang="en-US" dirty="0" smtClean="0"/>
              <a:t>Vagal inhibition</a:t>
            </a:r>
          </a:p>
        </p:txBody>
      </p:sp>
    </p:spTree>
    <p:extLst>
      <p:ext uri="{BB962C8B-B14F-4D97-AF65-F5344CB8AC3E}">
        <p14:creationId xmlns:p14="http://schemas.microsoft.com/office/powerpoint/2010/main" xmlns="" val="398144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353</TotalTime>
  <Words>1433</Words>
  <Application>Microsoft Office PowerPoint</Application>
  <PresentationFormat>On-screen Show (4:3)</PresentationFormat>
  <Paragraphs>229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Origin</vt:lpstr>
      <vt:lpstr>SUDDEN DEATHS</vt:lpstr>
      <vt:lpstr>Slide 2</vt:lpstr>
      <vt:lpstr>Slide 3</vt:lpstr>
      <vt:lpstr>Cardiovascular causes</vt:lpstr>
      <vt:lpstr>Respiratory system causes</vt:lpstr>
      <vt:lpstr>Central nervous system causes</vt:lpstr>
      <vt:lpstr>Gastrointestinal causes</vt:lpstr>
      <vt:lpstr>Genito-urinary causes</vt:lpstr>
      <vt:lpstr>Miscellaneous causes</vt:lpstr>
      <vt:lpstr>Myocardial infarction &amp; coronary thrombosis</vt:lpstr>
      <vt:lpstr>Slide 11</vt:lpstr>
      <vt:lpstr>Slide 12</vt:lpstr>
      <vt:lpstr>Slide 13</vt:lpstr>
      <vt:lpstr>Slide 14</vt:lpstr>
      <vt:lpstr>Slide 15</vt:lpstr>
      <vt:lpstr>Slide 16</vt:lpstr>
      <vt:lpstr>Degenerative conditions of heart &amp; vessels </vt:lpstr>
      <vt:lpstr>Traumatic shock</vt:lpstr>
      <vt:lpstr>Air embolism</vt:lpstr>
      <vt:lpstr>Oedema glottis</vt:lpstr>
      <vt:lpstr>Pulmonary edema</vt:lpstr>
      <vt:lpstr>Pleural effusion</vt:lpstr>
      <vt:lpstr>Lung collapse</vt:lpstr>
      <vt:lpstr>Brain &amp; sudden death</vt:lpstr>
      <vt:lpstr>Gastrointestinal tract</vt:lpstr>
      <vt:lpstr>Pregnancy &amp; sudden death</vt:lpstr>
      <vt:lpstr>Anaphylaxis to drugs</vt:lpstr>
      <vt:lpstr>Blood transfusion reactions</vt:lpstr>
      <vt:lpstr>Mismatched BT</vt:lpstr>
      <vt:lpstr>Slide 30</vt:lpstr>
      <vt:lpstr>Vagal inhibition &amp; cardiac arrest</vt:lpstr>
      <vt:lpstr>Slide 32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KALPESH ZANZRUKIYA</dc:creator>
  <cp:lastModifiedBy>Acer</cp:lastModifiedBy>
  <cp:revision>63</cp:revision>
  <dcterms:created xsi:type="dcterms:W3CDTF">2006-08-16T00:00:00Z</dcterms:created>
  <dcterms:modified xsi:type="dcterms:W3CDTF">2020-08-13T06:14:17Z</dcterms:modified>
</cp:coreProperties>
</file>