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title>
      <c:tx>
        <c:rich>
          <a:bodyPr/>
          <a:lstStyle/>
          <a:p>
            <a:pPr>
              <a:defRPr/>
            </a:pP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Ten Most Populous Countries of the World</a:t>
            </a:r>
          </a:p>
        </c:rich>
      </c:tx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Ten Most Populous Countries of the World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India(17.5%)</c:v>
                </c:pt>
                <c:pt idx="1">
                  <c:v>Other Countries(41.2%)</c:v>
                </c:pt>
                <c:pt idx="2">
                  <c:v>China(19.4%)</c:v>
                </c:pt>
                <c:pt idx="3">
                  <c:v>U.S.A(4.5%)</c:v>
                </c:pt>
                <c:pt idx="4">
                  <c:v>Indonesia(3.4%)</c:v>
                </c:pt>
                <c:pt idx="5">
                  <c:v>Brazil(2.8%)</c:v>
                </c:pt>
                <c:pt idx="6">
                  <c:v>Pakistan(2.7%)</c:v>
                </c:pt>
                <c:pt idx="7">
                  <c:v>Russian Fed.(2%)</c:v>
                </c:pt>
                <c:pt idx="8">
                  <c:v>Banglsdesh(2.4%)</c:v>
                </c:pt>
                <c:pt idx="9">
                  <c:v>Japan(1.9%)</c:v>
                </c:pt>
                <c:pt idx="10">
                  <c:v>Nigeria(2.3%)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0.17500000000000002</c:v>
                </c:pt>
                <c:pt idx="1">
                  <c:v>0.41200000000000003</c:v>
                </c:pt>
                <c:pt idx="2">
                  <c:v>0.19400000000000003</c:v>
                </c:pt>
                <c:pt idx="3">
                  <c:v>4.5000000000000012E-2</c:v>
                </c:pt>
                <c:pt idx="4">
                  <c:v>3.4000000000000002E-2</c:v>
                </c:pt>
                <c:pt idx="5">
                  <c:v>2.8000000000000004E-2</c:v>
                </c:pt>
                <c:pt idx="6">
                  <c:v>2.7000000000000007E-2</c:v>
                </c:pt>
                <c:pt idx="7" formatCode="0%">
                  <c:v>2.0000000000000004E-2</c:v>
                </c:pt>
                <c:pt idx="8">
                  <c:v>2.4000000000000004E-2</c:v>
                </c:pt>
                <c:pt idx="9">
                  <c:v>1.9000000000000003E-2</c:v>
                </c:pt>
                <c:pt idx="10">
                  <c:v>2.3000000000000003E-2</c:v>
                </c:pt>
              </c:numCache>
            </c:numRef>
          </c:val>
        </c:ser>
        <c:dLbls/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382000" cy="6400800"/>
          </a:xfrm>
        </p:spPr>
        <p:txBody>
          <a:bodyPr>
            <a:normAutofit fontScale="25000" lnSpcReduction="20000"/>
          </a:bodyPr>
          <a:lstStyle/>
          <a:p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9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Demography and Family Planning I</a:t>
            </a:r>
          </a:p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 </a:t>
            </a: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Manish Kathad </a:t>
            </a:r>
            <a:endParaRPr lang="en-US" sz="9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Associate </a:t>
            </a: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Professor </a:t>
            </a:r>
          </a:p>
          <a:p>
            <a:pPr algn="r">
              <a:spcBef>
                <a:spcPts val="0"/>
              </a:spcBef>
            </a:pP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Community Medicine</a:t>
            </a:r>
          </a:p>
          <a:p>
            <a:pPr algn="r">
              <a:spcBef>
                <a:spcPts val="0"/>
              </a:spcBef>
            </a:pP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SBKS MI RC Piparia </a:t>
            </a:r>
          </a:p>
          <a:p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xmlns="" val="44051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Birth Rates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world’s birth rate fell below 30 for the first time around 1975 and had declined to about 23.7 during 2010.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most of the world the decline reflected falling birth rates and a global trend towards smaller families.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Singapore, in 40 years, the birth rate fell from 23 per 1000 population in 1970 to 9.1 in 2010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Thailand the birth rate reduced to 12.1from 37 during the same period.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934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Death Rates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global death rate declined from 11(between 1975-1980) to 8.4 per 1000 population during 2010, a reduction of 23%.</a:t>
            </a: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decline in crude death rate of the South East Asian Region has been more marked, from 14.1 to 8.2 per 1000 population  during  the same period.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560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Growth Rates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the crude death rate is subtracted from the crude death rate, the net residual is the current growth rate exclusive of migration.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world population growth rate was at, or near its peak, around 1970, when the human population grew by an estimated 1.92%.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2010 the population growth rate was 1.23% which showed a decline as compared to 1970.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84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Demographic Trends in India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2011 the population of India was 121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crores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Second most populous country in the world next to China.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only 2.4% of world’s land area, India is supporting about 17.5% of the world’s population.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India’s population has been steadily increasing since 1921.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year 1921 is called the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“big divide”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because the absolute number people added to the population during each decade has been on increase since 1921.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822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India’s population is currently increasing at the rate of 1.6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crore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each year.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These following ten states account for about 71% of total population of India.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6867868"/>
              </p:ext>
            </p:extLst>
          </p:nvPr>
        </p:nvGraphicFramePr>
        <p:xfrm>
          <a:off x="1676400" y="2209800"/>
          <a:ext cx="6096000" cy="434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2133600"/>
                <a:gridCol w="3276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Percentage  to total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population of India as on 31-3-2011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Uttar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Pradesh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16.49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Maharashtra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9.29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Bihar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8.58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West Bengal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7.55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Andhra Pradesh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7.00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Madhya Pradesh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6.00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Tamil Nadu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5.96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Rajasthan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5.67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Karnataka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5.05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Gujarat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4.99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066800" y="16764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5152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79617832"/>
              </p:ext>
            </p:extLst>
          </p:nvPr>
        </p:nvGraphicFramePr>
        <p:xfrm>
          <a:off x="457200" y="127000"/>
          <a:ext cx="8229600" cy="667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019800"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Aiyer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S.,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Mody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.A., The Demographic Dividend: Evidence from the Indian States. International Monetary Fund 2011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Cohort Study(Medium Level of Evidence)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This study makes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progress by focusing on India, which will be the largest individual contributor to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global demographic transition ahead. It exploits the variation in the age structure of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population across Indian states to identify the demographic dividend.</a:t>
                      </a:r>
                      <a:endParaRPr lang="en-US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main finding is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that there is a large and significant growth impact of both the level and growth rate of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working age ratio. This result is robust to a variety of empirical strategies, including a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correction for inter-state migration.</a:t>
                      </a:r>
                      <a:endParaRPr lang="en-US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substantial fraction of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growth acceleration that India has experienced since the 1980s—sometimes ascribed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exclusively to economic reforms—is attributable to changes in the country’s age structure.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4232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Demography deals with how many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demographic processes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7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xmlns="" val="3645980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Early Expanding comes in which stage of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demographic cycle?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First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Third 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Fourth</a:t>
            </a:r>
          </a:p>
          <a:p>
            <a:pPr marL="514350" indent="-514350">
              <a:buAutoNum type="alphaL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2157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The second most populous country in the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world is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India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China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USA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Brazil</a:t>
            </a:r>
          </a:p>
          <a:p>
            <a:pPr marL="514350" indent="-514350">
              <a:buAutoNum type="alphaL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1054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year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____ 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called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“big divide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Indian population trend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1921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1931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1911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1941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57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Structured Learning Objectives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 to Demography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Demographic Cycle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World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Population Trends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Demographic Trends in India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677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2011 the population of India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was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crores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crores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124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crores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121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crores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1993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1045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Introduction to Demography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Demography is the scientific study of human population.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focuses its attention on three readily observable human phenomena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Changes in population size (growth or decline)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composition of the population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distribution of population in space.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334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Demography deals five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“demographic processes”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Fertility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Mortality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Marriage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Migration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Social Mobility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655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Demographic Cycle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Passes through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 stages</a:t>
            </a:r>
          </a:p>
          <a:p>
            <a:pPr>
              <a:buFont typeface="Wingdings" pitchFamily="2" charset="2"/>
              <a:buChar char="Ø"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FIRST STAGE (High Stationary)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High birth rate and a high death rate which cancel each other and the population remains stationary.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India was in this stage till 1920.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916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SECOND STAGE (Early Expanding)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death rate begins to decline, while the birth rate remains unchanged.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South Asia and Africa.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THIRD STAGE (Late Expanding)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death rate declines still further and the birth tends to fall.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population continues to grow because births exceed deaths.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India has entered this phase.</a:t>
            </a:r>
          </a:p>
        </p:txBody>
      </p:sp>
    </p:spTree>
    <p:extLst>
      <p:ext uri="{BB962C8B-B14F-4D97-AF65-F5344CB8AC3E}">
        <p14:creationId xmlns:p14="http://schemas.microsoft.com/office/powerpoint/2010/main" xmlns="" val="367004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FOURTH STAGE (Low Stationary)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stage is characterized by a low birth and low death rate with the result that the population becomes stationary.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Austria 1980-85.</a:t>
            </a: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FIFTH STAGE (Declining)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population begins to decline because birth rate is lower than the death rate.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 East European countries, notably Germany and Hungary are experiencing this stage.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095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World Population Trends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World population reached 1 billion in 1800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billion in 1930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billion in 1960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billion in 1974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 billion in 1987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 billion in 1999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 expected to reach 8 billion by 2025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876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8404129"/>
              </p:ext>
            </p:extLst>
          </p:nvPr>
        </p:nvGraphicFramePr>
        <p:xfrm>
          <a:off x="457200" y="304800"/>
          <a:ext cx="8229600" cy="5821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276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909</Words>
  <Application>Microsoft Office PowerPoint</Application>
  <PresentationFormat>On-screen Show (4:3)</PresentationFormat>
  <Paragraphs>202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</vt:lpstr>
      <vt:lpstr>Structured Learning Objectives</vt:lpstr>
      <vt:lpstr>Introduction to Demography</vt:lpstr>
      <vt:lpstr> </vt:lpstr>
      <vt:lpstr>Demographic Cycle</vt:lpstr>
      <vt:lpstr> </vt:lpstr>
      <vt:lpstr> </vt:lpstr>
      <vt:lpstr>World Population Trends</vt:lpstr>
      <vt:lpstr> </vt:lpstr>
      <vt:lpstr>Birth Rates  </vt:lpstr>
      <vt:lpstr>Death Rates</vt:lpstr>
      <vt:lpstr>Growth Rates</vt:lpstr>
      <vt:lpstr>Demographic Trends in India</vt:lpstr>
      <vt:lpstr> </vt:lpstr>
      <vt:lpstr> </vt:lpstr>
      <vt:lpstr> </vt:lpstr>
      <vt:lpstr> </vt:lpstr>
      <vt:lpstr> </vt:lpstr>
      <vt:lpstr> </vt:lpstr>
      <vt:lpstr> </vt:lpstr>
      <vt:lpstr>Answers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/>
  <cp:lastModifiedBy>user</cp:lastModifiedBy>
  <cp:revision>40</cp:revision>
  <dcterms:created xsi:type="dcterms:W3CDTF">2006-08-16T00:00:00Z</dcterms:created>
  <dcterms:modified xsi:type="dcterms:W3CDTF">2015-05-21T11:00:15Z</dcterms:modified>
</cp:coreProperties>
</file>