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a:xfrm>
            <a:off x="304800" y="228600"/>
            <a:ext cx="8382000" cy="6400800"/>
          </a:xfrm>
        </p:spPr>
        <p:txBody>
          <a:bodyPr>
            <a:normAutofit fontScale="25000" lnSpcReduction="20000"/>
          </a:bodyPr>
          <a:lstStyle/>
          <a:p>
            <a:endParaRPr lang="en-US" sz="4800" b="1" dirty="0" smtClean="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smtClean="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smtClean="0">
              <a:solidFill>
                <a:schemeClr val="tx1"/>
              </a:solidFill>
              <a:latin typeface="Times New Roman" pitchFamily="18" charset="0"/>
              <a:cs typeface="Times New Roman" pitchFamily="18" charset="0"/>
            </a:endParaRPr>
          </a:p>
          <a:p>
            <a:endParaRPr lang="en-US" sz="9300" b="1" dirty="0" smtClean="0">
              <a:solidFill>
                <a:schemeClr val="tx1"/>
              </a:solidFill>
              <a:latin typeface="Times New Roman" pitchFamily="18" charset="0"/>
              <a:cs typeface="Times New Roman" pitchFamily="18" charset="0"/>
            </a:endParaRPr>
          </a:p>
          <a:p>
            <a:endParaRPr lang="en-US" sz="16000" b="1" dirty="0">
              <a:solidFill>
                <a:schemeClr val="tx1"/>
              </a:solidFill>
              <a:latin typeface="Times New Roman" pitchFamily="18" charset="0"/>
              <a:cs typeface="Times New Roman" pitchFamily="18" charset="0"/>
            </a:endParaRPr>
          </a:p>
          <a:p>
            <a:r>
              <a:rPr lang="en-US" sz="15200" b="1" dirty="0" smtClean="0">
                <a:solidFill>
                  <a:schemeClr val="tx1"/>
                </a:solidFill>
                <a:latin typeface="Times New Roman" pitchFamily="18" charset="0"/>
                <a:cs typeface="Times New Roman" pitchFamily="18" charset="0"/>
              </a:rPr>
              <a:t>Demography and Family Planning IV</a:t>
            </a:r>
          </a:p>
          <a:p>
            <a:endParaRPr lang="en-US" sz="15200" b="1" dirty="0" smtClean="0">
              <a:solidFill>
                <a:schemeClr val="tx1"/>
              </a:solidFill>
              <a:latin typeface="Times New Roman" pitchFamily="18" charset="0"/>
              <a:cs typeface="Times New Roman" pitchFamily="18" charset="0"/>
            </a:endParaRPr>
          </a:p>
          <a:p>
            <a:endParaRPr lang="en-US" dirty="0" smtClean="0">
              <a:solidFill>
                <a:schemeClr val="tx1"/>
              </a:solidFill>
              <a:latin typeface="Times New Roman" pitchFamily="18" charset="0"/>
              <a:cs typeface="Times New Roman" pitchFamily="18" charset="0"/>
            </a:endParaRPr>
          </a:p>
          <a:p>
            <a:endParaRPr lang="en-US" dirty="0" smtClean="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pPr algn="r">
              <a:spcBef>
                <a:spcPts val="0"/>
              </a:spcBef>
            </a:pPr>
            <a:endParaRPr lang="en-US" b="1" dirty="0" smtClean="0">
              <a:solidFill>
                <a:schemeClr val="tx1"/>
              </a:solidFill>
              <a:latin typeface="Times New Roman" pitchFamily="18" charset="0"/>
              <a:cs typeface="Times New Roman" pitchFamily="18" charset="0"/>
            </a:endParaRPr>
          </a:p>
          <a:p>
            <a:pPr algn="r">
              <a:spcBef>
                <a:spcPts val="0"/>
              </a:spcBef>
            </a:pPr>
            <a:endParaRPr lang="en-US" b="1" dirty="0">
              <a:solidFill>
                <a:schemeClr val="tx1"/>
              </a:solidFill>
              <a:latin typeface="Times New Roman" pitchFamily="18" charset="0"/>
              <a:cs typeface="Times New Roman" pitchFamily="18" charset="0"/>
            </a:endParaRPr>
          </a:p>
          <a:p>
            <a:pPr algn="r">
              <a:spcBef>
                <a:spcPts val="0"/>
              </a:spcBef>
            </a:pPr>
            <a:endParaRPr lang="en-US" b="1" dirty="0" smtClean="0">
              <a:solidFill>
                <a:schemeClr val="tx1"/>
              </a:solidFill>
              <a:latin typeface="Times New Roman" pitchFamily="18" charset="0"/>
              <a:cs typeface="Times New Roman" pitchFamily="18" charset="0"/>
            </a:endParaRPr>
          </a:p>
          <a:p>
            <a:pPr algn="r">
              <a:spcBef>
                <a:spcPts val="0"/>
              </a:spcBef>
            </a:pPr>
            <a:endParaRPr lang="en-US" sz="3800" b="1" dirty="0" smtClean="0">
              <a:solidFill>
                <a:schemeClr val="tx1"/>
              </a:solidFill>
              <a:latin typeface="Times New Roman" pitchFamily="18" charset="0"/>
              <a:cs typeface="Times New Roman" pitchFamily="18" charset="0"/>
            </a:endParaRPr>
          </a:p>
          <a:p>
            <a:pPr algn="r">
              <a:spcBef>
                <a:spcPts val="0"/>
              </a:spcBef>
            </a:pPr>
            <a:endParaRPr lang="en-US" sz="3800" b="1" dirty="0" smtClean="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3800" b="1" dirty="0" smtClean="0">
              <a:solidFill>
                <a:schemeClr val="tx1"/>
              </a:solidFill>
              <a:latin typeface="Times New Roman" pitchFamily="18" charset="0"/>
              <a:cs typeface="Times New Roman" pitchFamily="18" charset="0"/>
            </a:endParaRPr>
          </a:p>
          <a:p>
            <a:pPr algn="r">
              <a:spcBef>
                <a:spcPts val="0"/>
              </a:spcBef>
            </a:pPr>
            <a:endParaRPr lang="en-US" sz="6000" b="1" dirty="0" smtClean="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endParaRPr lang="en-US" sz="6000" b="1" dirty="0" smtClean="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endParaRPr lang="en-US" sz="6000" b="1" dirty="0" smtClean="0">
              <a:solidFill>
                <a:schemeClr val="tx1"/>
              </a:solidFill>
              <a:latin typeface="Times New Roman" pitchFamily="18" charset="0"/>
              <a:cs typeface="Times New Roman" pitchFamily="18" charset="0"/>
            </a:endParaRPr>
          </a:p>
          <a:p>
            <a:pPr algn="r">
              <a:spcBef>
                <a:spcPts val="0"/>
              </a:spcBef>
            </a:pPr>
            <a:r>
              <a:rPr lang="en-US" sz="9600" b="1" dirty="0" smtClean="0">
                <a:solidFill>
                  <a:schemeClr val="tx1"/>
                </a:solidFill>
                <a:latin typeface="Times New Roman" pitchFamily="18" charset="0"/>
                <a:cs typeface="Times New Roman" pitchFamily="18" charset="0"/>
              </a:rPr>
              <a:t>Dr </a:t>
            </a:r>
            <a:r>
              <a:rPr lang="en-US" sz="9600" b="1" dirty="0" smtClean="0">
                <a:solidFill>
                  <a:schemeClr val="tx1"/>
                </a:solidFill>
                <a:latin typeface="Times New Roman" pitchFamily="18" charset="0"/>
                <a:cs typeface="Times New Roman" pitchFamily="18" charset="0"/>
              </a:rPr>
              <a:t>Manish Kathad </a:t>
            </a:r>
            <a:endParaRPr lang="en-US" sz="9600" b="1" dirty="0">
              <a:solidFill>
                <a:schemeClr val="tx1"/>
              </a:solidFill>
              <a:latin typeface="Times New Roman" pitchFamily="18" charset="0"/>
              <a:cs typeface="Times New Roman" pitchFamily="18" charset="0"/>
            </a:endParaRPr>
          </a:p>
          <a:p>
            <a:pPr algn="r">
              <a:spcBef>
                <a:spcPts val="0"/>
              </a:spcBef>
            </a:pPr>
            <a:r>
              <a:rPr lang="en-US" sz="9600" b="1" dirty="0" smtClean="0">
                <a:solidFill>
                  <a:schemeClr val="tx1"/>
                </a:solidFill>
                <a:latin typeface="Times New Roman" pitchFamily="18" charset="0"/>
                <a:cs typeface="Times New Roman" pitchFamily="18" charset="0"/>
              </a:rPr>
              <a:t>Associate </a:t>
            </a:r>
            <a:r>
              <a:rPr lang="en-US" sz="9600" b="1" dirty="0">
                <a:solidFill>
                  <a:schemeClr val="tx1"/>
                </a:solidFill>
                <a:latin typeface="Times New Roman" pitchFamily="18" charset="0"/>
                <a:cs typeface="Times New Roman" pitchFamily="18" charset="0"/>
              </a:rPr>
              <a:t>Professor </a:t>
            </a:r>
          </a:p>
          <a:p>
            <a:pPr algn="r">
              <a:spcBef>
                <a:spcPts val="0"/>
              </a:spcBef>
            </a:pPr>
            <a:r>
              <a:rPr lang="en-US" sz="9600" b="1" dirty="0">
                <a:solidFill>
                  <a:schemeClr val="tx1"/>
                </a:solidFill>
                <a:latin typeface="Times New Roman" pitchFamily="18" charset="0"/>
                <a:cs typeface="Times New Roman" pitchFamily="18" charset="0"/>
              </a:rPr>
              <a:t>Department of Community Medicine</a:t>
            </a:r>
          </a:p>
          <a:p>
            <a:pPr algn="r">
              <a:spcBef>
                <a:spcPts val="0"/>
              </a:spcBef>
            </a:pPr>
            <a:r>
              <a:rPr lang="en-US" sz="9600" b="1" dirty="0">
                <a:solidFill>
                  <a:schemeClr val="tx1"/>
                </a:solidFill>
                <a:latin typeface="Times New Roman" pitchFamily="18" charset="0"/>
                <a:cs typeface="Times New Roman" pitchFamily="18" charset="0"/>
              </a:rPr>
              <a:t>SBKS MI RC Piparia </a:t>
            </a:r>
          </a:p>
          <a:p>
            <a:endParaRPr lang="en-US" sz="9600" dirty="0"/>
          </a:p>
        </p:txBody>
      </p:sp>
    </p:spTree>
    <p:extLst>
      <p:ext uri="{BB962C8B-B14F-4D97-AF65-F5344CB8AC3E}">
        <p14:creationId xmlns:p14="http://schemas.microsoft.com/office/powerpoint/2010/main" xmlns="" val="15997394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normAutofit lnSpcReduction="10000"/>
          </a:bodyPr>
          <a:lstStyle/>
          <a:p>
            <a:pPr marL="0" indent="0" algn="ctr">
              <a:buNone/>
            </a:pPr>
            <a:r>
              <a:rPr lang="en-US" b="1" u="sng" dirty="0" smtClean="0">
                <a:latin typeface="Times New Roman" pitchFamily="18" charset="0"/>
                <a:cs typeface="Times New Roman" pitchFamily="18" charset="0"/>
              </a:rPr>
              <a:t>Contraindications</a:t>
            </a:r>
          </a:p>
          <a:p>
            <a:pPr marL="0" indent="0">
              <a:buNone/>
            </a:pPr>
            <a:r>
              <a:rPr lang="en-US" u="sng" dirty="0" smtClean="0">
                <a:latin typeface="Times New Roman" pitchFamily="18" charset="0"/>
                <a:cs typeface="Times New Roman" pitchFamily="18" charset="0"/>
              </a:rPr>
              <a:t>Absolute</a:t>
            </a: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uspected pregnancy, PID</a:t>
            </a:r>
          </a:p>
          <a:p>
            <a:pPr marL="0" indent="0">
              <a:buNone/>
            </a:pPr>
            <a:r>
              <a:rPr lang="en-US" u="sng" dirty="0" smtClean="0">
                <a:latin typeface="Times New Roman" pitchFamily="18" charset="0"/>
                <a:cs typeface="Times New Roman" pitchFamily="18" charset="0"/>
              </a:rPr>
              <a:t>Relative</a:t>
            </a:r>
            <a:r>
              <a:rPr lang="en-US" dirty="0" smtClean="0">
                <a:latin typeface="Times New Roman" pitchFamily="18" charset="0"/>
                <a:cs typeface="Times New Roman" pitchFamily="18" charset="0"/>
              </a:rPr>
              <a:t> – Anaemia, menorrhagia, fibroids</a:t>
            </a:r>
          </a:p>
          <a:p>
            <a:pPr marL="0" indent="0">
              <a:buNone/>
            </a:pPr>
            <a:endParaRPr lang="en-US" u="sng" dirty="0">
              <a:latin typeface="Times New Roman" pitchFamily="18" charset="0"/>
              <a:cs typeface="Times New Roman" pitchFamily="18" charset="0"/>
            </a:endParaRPr>
          </a:p>
          <a:p>
            <a:pPr marL="0" indent="0" algn="ctr">
              <a:buNone/>
            </a:pPr>
            <a:r>
              <a:rPr lang="en-US" b="1" u="sng" dirty="0" smtClean="0">
                <a:latin typeface="Times New Roman" pitchFamily="18" charset="0"/>
                <a:cs typeface="Times New Roman" pitchFamily="18" charset="0"/>
              </a:rPr>
              <a:t>Side Effects</a:t>
            </a:r>
          </a:p>
          <a:p>
            <a:pPr marL="514350" indent="-514350">
              <a:buAutoNum type="arabicPeriod"/>
            </a:pPr>
            <a:r>
              <a:rPr lang="en-US" dirty="0" smtClean="0">
                <a:latin typeface="Times New Roman" pitchFamily="18" charset="0"/>
                <a:cs typeface="Times New Roman" pitchFamily="18" charset="0"/>
              </a:rPr>
              <a:t>Bleeding</a:t>
            </a:r>
          </a:p>
          <a:p>
            <a:pPr marL="514350" indent="-514350">
              <a:buAutoNum type="arabicPeriod"/>
            </a:pPr>
            <a:r>
              <a:rPr lang="en-US" dirty="0" smtClean="0">
                <a:latin typeface="Times New Roman" pitchFamily="18" charset="0"/>
                <a:cs typeface="Times New Roman" pitchFamily="18" charset="0"/>
              </a:rPr>
              <a:t>Pain</a:t>
            </a:r>
          </a:p>
          <a:p>
            <a:pPr marL="514350" indent="-514350">
              <a:buAutoNum type="arabicPeriod"/>
            </a:pPr>
            <a:r>
              <a:rPr lang="en-US" dirty="0" smtClean="0">
                <a:latin typeface="Times New Roman" pitchFamily="18" charset="0"/>
                <a:cs typeface="Times New Roman" pitchFamily="18" charset="0"/>
              </a:rPr>
              <a:t>Pelvic Infection</a:t>
            </a:r>
          </a:p>
          <a:p>
            <a:pPr marL="514350" indent="-514350">
              <a:buAutoNum type="arabicPeriod"/>
            </a:pPr>
            <a:r>
              <a:rPr lang="en-US" dirty="0" smtClean="0">
                <a:latin typeface="Times New Roman" pitchFamily="18" charset="0"/>
                <a:cs typeface="Times New Roman" pitchFamily="18" charset="0"/>
              </a:rPr>
              <a:t>Pregnancy</a:t>
            </a:r>
          </a:p>
          <a:p>
            <a:pPr marL="514350" indent="-514350">
              <a:buAutoNum type="arabicPeriod"/>
            </a:pPr>
            <a:r>
              <a:rPr lang="en-US" dirty="0" smtClean="0">
                <a:latin typeface="Times New Roman" pitchFamily="18" charset="0"/>
                <a:cs typeface="Times New Roman" pitchFamily="18" charset="0"/>
              </a:rPr>
              <a:t>Expulsion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118943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71796682"/>
              </p:ext>
            </p:extLst>
          </p:nvPr>
        </p:nvGraphicFramePr>
        <p:xfrm>
          <a:off x="457200" y="127000"/>
          <a:ext cx="8229600" cy="6629400"/>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6502400">
                <a:tc>
                  <a:txBody>
                    <a:bodyPr/>
                    <a:lstStyle/>
                    <a:p>
                      <a:pPr algn="just"/>
                      <a:r>
                        <a:rPr lang="en-US" sz="1800" b="0" i="0" u="none" strike="noStrike" kern="1200" baseline="0" dirty="0" smtClean="0">
                          <a:solidFill>
                            <a:schemeClr val="tx1"/>
                          </a:solidFill>
                          <a:latin typeface="Times New Roman" pitchFamily="18" charset="0"/>
                          <a:ea typeface="+mn-ea"/>
                          <a:cs typeface="Times New Roman" pitchFamily="18" charset="0"/>
                        </a:rPr>
                        <a:t>Michael E. J., Use of contraceptives methods among women in</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Stable marital relations attending health</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facilities in </a:t>
                      </a:r>
                      <a:r>
                        <a:rPr lang="en-US" sz="1800" b="0" i="0" u="none" strike="noStrike" kern="1200" baseline="0" dirty="0" err="1" smtClean="0">
                          <a:solidFill>
                            <a:schemeClr val="tx1"/>
                          </a:solidFill>
                          <a:latin typeface="Times New Roman" pitchFamily="18" charset="0"/>
                          <a:ea typeface="+mn-ea"/>
                          <a:cs typeface="Times New Roman" pitchFamily="18" charset="0"/>
                        </a:rPr>
                        <a:t>Kahama</a:t>
                      </a:r>
                      <a:r>
                        <a:rPr lang="en-US" sz="1800" b="0" i="0" u="none" strike="noStrike" kern="1200" baseline="0" dirty="0" smtClean="0">
                          <a:solidFill>
                            <a:schemeClr val="tx1"/>
                          </a:solidFill>
                          <a:latin typeface="Times New Roman" pitchFamily="18" charset="0"/>
                          <a:ea typeface="+mn-ea"/>
                          <a:cs typeface="Times New Roman" pitchFamily="18" charset="0"/>
                        </a:rPr>
                        <a:t> District, </a:t>
                      </a:r>
                      <a:r>
                        <a:rPr lang="en-US" sz="1800" b="0" i="0" u="none" strike="noStrike" kern="1200" baseline="0" dirty="0" err="1" smtClean="0">
                          <a:solidFill>
                            <a:schemeClr val="tx1"/>
                          </a:solidFill>
                          <a:latin typeface="Times New Roman" pitchFamily="18" charset="0"/>
                          <a:ea typeface="+mn-ea"/>
                          <a:cs typeface="Times New Roman" pitchFamily="18" charset="0"/>
                        </a:rPr>
                        <a:t>Shinyanga</a:t>
                      </a:r>
                      <a:r>
                        <a:rPr lang="en-US" sz="1800" b="0" i="0" u="none" strike="noStrike" kern="1200" baseline="0" dirty="0" smtClean="0">
                          <a:solidFill>
                            <a:schemeClr val="tx1"/>
                          </a:solidFill>
                          <a:latin typeface="Times New Roman" pitchFamily="18" charset="0"/>
                          <a:ea typeface="+mn-ea"/>
                          <a:cs typeface="Times New Roman" pitchFamily="18" charset="0"/>
                        </a:rPr>
                        <a:t> Region,</a:t>
                      </a:r>
                    </a:p>
                    <a:p>
                      <a:r>
                        <a:rPr lang="en-US" sz="1800" b="0" i="0" u="none" strike="noStrike" kern="1200" baseline="0" dirty="0" smtClean="0">
                          <a:solidFill>
                            <a:schemeClr val="tx1"/>
                          </a:solidFill>
                          <a:latin typeface="Times New Roman" pitchFamily="18" charset="0"/>
                          <a:ea typeface="+mn-ea"/>
                          <a:cs typeface="Times New Roman" pitchFamily="18" charset="0"/>
                        </a:rPr>
                        <a:t>Tanzania. </a:t>
                      </a:r>
                      <a:r>
                        <a:rPr lang="en-US" sz="1800" b="0" i="0" u="none" strike="noStrike" kern="1200" baseline="0" dirty="0" err="1" smtClean="0">
                          <a:solidFill>
                            <a:schemeClr val="tx1"/>
                          </a:solidFill>
                          <a:latin typeface="Times New Roman" pitchFamily="18" charset="0"/>
                          <a:ea typeface="+mn-ea"/>
                          <a:cs typeface="Times New Roman" pitchFamily="18" charset="0"/>
                        </a:rPr>
                        <a:t>Muhimbili</a:t>
                      </a:r>
                      <a:r>
                        <a:rPr lang="en-US" sz="1800" b="0" i="0" u="none" strike="noStrike" kern="1200" baseline="0" dirty="0" smtClean="0">
                          <a:solidFill>
                            <a:schemeClr val="tx1"/>
                          </a:solidFill>
                          <a:latin typeface="Times New Roman" pitchFamily="18" charset="0"/>
                          <a:ea typeface="+mn-ea"/>
                          <a:cs typeface="Times New Roman" pitchFamily="18" charset="0"/>
                        </a:rPr>
                        <a:t> University of Health and Allied Sciences</a:t>
                      </a:r>
                    </a:p>
                    <a:p>
                      <a:r>
                        <a:rPr lang="en-US" sz="1800" b="0" i="0" u="none" strike="noStrike" kern="1200" baseline="0" smtClean="0">
                          <a:solidFill>
                            <a:schemeClr val="tx1"/>
                          </a:solidFill>
                          <a:latin typeface="Times New Roman" pitchFamily="18" charset="0"/>
                          <a:ea typeface="+mn-ea"/>
                          <a:cs typeface="Times New Roman" pitchFamily="18" charset="0"/>
                        </a:rPr>
                        <a:t>2012.</a:t>
                      </a:r>
                      <a:endParaRPr lang="en-US" sz="1800" b="0" i="0" u="none" strike="noStrike" kern="1200" baseline="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latin typeface="Times New Roman" pitchFamily="18" charset="0"/>
                          <a:cs typeface="Times New Roman" pitchFamily="18" charset="0"/>
                        </a:rPr>
                        <a:t>Cross sectional Study(Low Level of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b="0" i="0" u="none" strike="noStrike" kern="1200" baseline="0" dirty="0" smtClean="0">
                          <a:solidFill>
                            <a:schemeClr val="tx1"/>
                          </a:solidFill>
                          <a:latin typeface="Times New Roman" pitchFamily="18" charset="0"/>
                          <a:ea typeface="+mn-ea"/>
                          <a:cs typeface="Times New Roman" pitchFamily="18" charset="0"/>
                        </a:rPr>
                        <a:t>A cross-sectional study on contraceptive methods use was conducted among</a:t>
                      </a:r>
                    </a:p>
                    <a:p>
                      <a:pPr algn="just"/>
                      <a:r>
                        <a:rPr lang="en-US" sz="1600" b="0" i="0" u="none" strike="noStrike" kern="1200" baseline="0" dirty="0" smtClean="0">
                          <a:solidFill>
                            <a:schemeClr val="tx1"/>
                          </a:solidFill>
                          <a:latin typeface="Times New Roman" pitchFamily="18" charset="0"/>
                          <a:ea typeface="+mn-ea"/>
                          <a:cs typeface="Times New Roman" pitchFamily="18" charset="0"/>
                        </a:rPr>
                        <a:t>314 women and 20 service providers in ten wards from ten health facilities. Data were</a:t>
                      </a:r>
                    </a:p>
                    <a:p>
                      <a:pPr algn="just"/>
                      <a:r>
                        <a:rPr lang="en-US" sz="1600" b="0" i="0" u="none" strike="noStrike" kern="1200" baseline="0" dirty="0" smtClean="0">
                          <a:solidFill>
                            <a:schemeClr val="tx1"/>
                          </a:solidFill>
                          <a:latin typeface="Times New Roman" pitchFamily="18" charset="0"/>
                          <a:ea typeface="+mn-ea"/>
                          <a:cs typeface="Times New Roman" pitchFamily="18" charset="0"/>
                        </a:rPr>
                        <a:t>collected using structured and in-depth interview questionnaires. Information gathered</a:t>
                      </a:r>
                    </a:p>
                    <a:p>
                      <a:pPr algn="just"/>
                      <a:r>
                        <a:rPr lang="en-US" sz="1600" b="0" i="0" u="none" strike="noStrike" kern="1200" baseline="0" dirty="0" smtClean="0">
                          <a:solidFill>
                            <a:schemeClr val="tx1"/>
                          </a:solidFill>
                          <a:latin typeface="Times New Roman" pitchFamily="18" charset="0"/>
                          <a:ea typeface="+mn-ea"/>
                          <a:cs typeface="Times New Roman" pitchFamily="18" charset="0"/>
                        </a:rPr>
                        <a:t>included socio-demographic, socio – cultural characteristics, accessibility of</a:t>
                      </a:r>
                    </a:p>
                    <a:p>
                      <a:pPr algn="just"/>
                      <a:r>
                        <a:rPr lang="en-US" sz="1600" b="0" i="0" u="none" strike="noStrike" kern="1200" baseline="0" dirty="0" smtClean="0">
                          <a:solidFill>
                            <a:schemeClr val="tx1"/>
                          </a:solidFill>
                          <a:latin typeface="Times New Roman" pitchFamily="18" charset="0"/>
                          <a:ea typeface="+mn-ea"/>
                          <a:cs typeface="Times New Roman" pitchFamily="18" charset="0"/>
                        </a:rPr>
                        <a:t>contraceptive methods, current use and access to information.</a:t>
                      </a:r>
                      <a:endParaRPr lang="en-US" sz="16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300" b="0" i="0" u="none" strike="noStrike" kern="1200" baseline="0" dirty="0" smtClean="0">
                          <a:solidFill>
                            <a:schemeClr val="tx1"/>
                          </a:solidFill>
                          <a:latin typeface="Times New Roman" pitchFamily="18" charset="0"/>
                          <a:ea typeface="+mn-ea"/>
                          <a:cs typeface="Times New Roman" pitchFamily="18" charset="0"/>
                        </a:rPr>
                        <a:t>Thirty five percent of women in stable marital relations reported to be using</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contraceptive methods. Highest (58%) use of contraceptives was reported among women</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in formal employment. Factors found to be significantly associated with contraceptive</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use were: education level, occupation, traditional cultural beliefs, and support from</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husband/partners and access to information while religion, decision maker on desired</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number of children in the family were not found to be significantly associated with the</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use of contraceptive methods.</a:t>
                      </a:r>
                      <a:endParaRPr lang="en-US" sz="13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300" b="0" i="0" u="none" strike="noStrike" kern="1200" baseline="0" dirty="0" smtClean="0">
                          <a:solidFill>
                            <a:schemeClr val="tx1"/>
                          </a:solidFill>
                          <a:latin typeface="Times New Roman" pitchFamily="18" charset="0"/>
                          <a:ea typeface="+mn-ea"/>
                          <a:cs typeface="Times New Roman" pitchFamily="18" charset="0"/>
                        </a:rPr>
                        <a:t>Prevalence of contraceptive use among women in stable marital relations is</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34.5% than that in the general population of women with the age of 15 -49 years in</a:t>
                      </a:r>
                    </a:p>
                    <a:p>
                      <a:pPr algn="just"/>
                      <a:r>
                        <a:rPr lang="en-US" sz="1300" b="0" i="0" u="none" strike="noStrike" kern="1200" baseline="0" dirty="0" err="1" smtClean="0">
                          <a:solidFill>
                            <a:schemeClr val="tx1"/>
                          </a:solidFill>
                          <a:latin typeface="Times New Roman" pitchFamily="18" charset="0"/>
                          <a:ea typeface="+mn-ea"/>
                          <a:cs typeface="Times New Roman" pitchFamily="18" charset="0"/>
                        </a:rPr>
                        <a:t>Kahama</a:t>
                      </a:r>
                      <a:r>
                        <a:rPr lang="en-US" sz="1300" b="0" i="0" u="none" strike="noStrike" kern="1200" baseline="0" dirty="0" smtClean="0">
                          <a:solidFill>
                            <a:schemeClr val="tx1"/>
                          </a:solidFill>
                          <a:latin typeface="Times New Roman" pitchFamily="18" charset="0"/>
                          <a:ea typeface="+mn-ea"/>
                          <a:cs typeface="Times New Roman" pitchFamily="18" charset="0"/>
                        </a:rPr>
                        <a:t> district (16%, 2011 district report). Socio-demographic factors like education</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level and occupation were found to influence the use of contraceptive methods among</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women in stable marital relations. Moreover, socio-cultural factors like religious beliefs</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and husband/partner support were also crucial in influencing the use of contraceptive</a:t>
                      </a:r>
                    </a:p>
                    <a:p>
                      <a:pPr algn="just"/>
                      <a:r>
                        <a:rPr lang="en-US" sz="1300" b="0" i="0" u="none" strike="noStrike" kern="1200" baseline="0" dirty="0" smtClean="0">
                          <a:solidFill>
                            <a:schemeClr val="tx1"/>
                          </a:solidFill>
                          <a:latin typeface="Times New Roman" pitchFamily="18" charset="0"/>
                          <a:ea typeface="+mn-ea"/>
                          <a:cs typeface="Times New Roman" pitchFamily="18" charset="0"/>
                        </a:rPr>
                        <a:t>methods.</a:t>
                      </a:r>
                    </a:p>
                    <a:p>
                      <a:endParaRPr lang="en-US" sz="22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283223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lstStyle/>
          <a:p>
            <a:pPr marL="514350" indent="-514350">
              <a:buAutoNum type="arabicPeriod"/>
            </a:pPr>
            <a:r>
              <a:rPr lang="en-US" dirty="0" smtClean="0">
                <a:latin typeface="Times New Roman" pitchFamily="18" charset="0"/>
                <a:cs typeface="Times New Roman" pitchFamily="18" charset="0"/>
              </a:rPr>
              <a:t>There are how many eligible couples per 1000 population in India?</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150-180</a:t>
            </a:r>
          </a:p>
          <a:p>
            <a:pPr marL="514350" indent="-514350">
              <a:buAutoNum type="alphaLcParenR"/>
            </a:pPr>
            <a:r>
              <a:rPr lang="en-US" dirty="0" smtClean="0">
                <a:latin typeface="Times New Roman" pitchFamily="18" charset="0"/>
                <a:cs typeface="Times New Roman" pitchFamily="18" charset="0"/>
              </a:rPr>
              <a:t>155-185</a:t>
            </a:r>
          </a:p>
          <a:p>
            <a:pPr marL="514350" indent="-514350">
              <a:buAutoNum type="alphaLcParenR"/>
            </a:pPr>
            <a:r>
              <a:rPr lang="en-US" dirty="0" smtClean="0">
                <a:latin typeface="Times New Roman" pitchFamily="18" charset="0"/>
                <a:cs typeface="Times New Roman" pitchFamily="18" charset="0"/>
              </a:rPr>
              <a:t>140-180</a:t>
            </a:r>
          </a:p>
          <a:p>
            <a:pPr marL="514350" indent="-514350">
              <a:buAutoNum type="alphaLcParenR"/>
            </a:pPr>
            <a:r>
              <a:rPr lang="en-US" dirty="0" smtClean="0">
                <a:latin typeface="Times New Roman" pitchFamily="18" charset="0"/>
                <a:cs typeface="Times New Roman" pitchFamily="18" charset="0"/>
              </a:rPr>
              <a:t>130-180</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614434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457200"/>
            <a:ext cx="8229600" cy="5668963"/>
          </a:xfrm>
        </p:spPr>
        <p:txBody>
          <a:bodyPr/>
          <a:lstStyle/>
          <a:p>
            <a:pPr marL="0" indent="0">
              <a:buNone/>
            </a:pPr>
            <a:r>
              <a:rPr lang="en-US" dirty="0" smtClean="0">
                <a:latin typeface="Times New Roman" pitchFamily="18" charset="0"/>
                <a:cs typeface="Times New Roman" pitchFamily="18" charset="0"/>
              </a:rPr>
              <a:t>2. What per </a:t>
            </a:r>
            <a:r>
              <a:rPr lang="en-US" dirty="0">
                <a:latin typeface="Times New Roman" pitchFamily="18" charset="0"/>
                <a:cs typeface="Times New Roman" pitchFamily="18" charset="0"/>
              </a:rPr>
              <a:t>cent of eligible couples are found in the age group 15­-24 </a:t>
            </a:r>
            <a:r>
              <a:rPr lang="en-US" dirty="0" smtClean="0">
                <a:latin typeface="Times New Roman" pitchFamily="18" charset="0"/>
                <a:cs typeface="Times New Roman" pitchFamily="18" charset="0"/>
              </a:rPr>
              <a:t>years?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25</a:t>
            </a:r>
          </a:p>
          <a:p>
            <a:pPr marL="514350" indent="-514350">
              <a:buAutoNum type="alphaLcParenR"/>
            </a:pPr>
            <a:r>
              <a:rPr lang="en-US" dirty="0" smtClean="0">
                <a:latin typeface="Times New Roman" pitchFamily="18" charset="0"/>
                <a:cs typeface="Times New Roman" pitchFamily="18" charset="0"/>
              </a:rPr>
              <a:t>24</a:t>
            </a:r>
          </a:p>
          <a:p>
            <a:pPr marL="514350" indent="-514350">
              <a:buAutoNum type="alphaLcParenR"/>
            </a:pPr>
            <a:r>
              <a:rPr lang="en-US" dirty="0" smtClean="0">
                <a:latin typeface="Times New Roman" pitchFamily="18" charset="0"/>
                <a:cs typeface="Times New Roman" pitchFamily="18" charset="0"/>
              </a:rPr>
              <a:t>20</a:t>
            </a:r>
          </a:p>
          <a:p>
            <a:pPr marL="514350" indent="-514350">
              <a:buAutoNum type="alphaLcParenR"/>
            </a:pPr>
            <a:r>
              <a:rPr lang="en-US" dirty="0" smtClean="0">
                <a:latin typeface="Times New Roman" pitchFamily="18" charset="0"/>
                <a:cs typeface="Times New Roman" pitchFamily="18" charset="0"/>
              </a:rPr>
              <a:t>21</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663759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buNone/>
            </a:pPr>
            <a:r>
              <a:rPr lang="en-US" dirty="0" smtClean="0">
                <a:latin typeface="Times New Roman" pitchFamily="18" charset="0"/>
                <a:cs typeface="Times New Roman" pitchFamily="18" charset="0"/>
              </a:rPr>
              <a:t>3. Expand </a:t>
            </a:r>
            <a:r>
              <a:rPr lang="en-US" b="1" dirty="0" smtClean="0">
                <a:latin typeface="Times New Roman" pitchFamily="18" charset="0"/>
                <a:cs typeface="Times New Roman" pitchFamily="18" charset="0"/>
              </a:rPr>
              <a:t>HWY</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Hundred Women Years</a:t>
            </a:r>
          </a:p>
          <a:p>
            <a:pPr marL="514350" indent="-514350">
              <a:buAutoNum type="alphaLcParenR"/>
            </a:pPr>
            <a:r>
              <a:rPr lang="en-US" dirty="0" smtClean="0">
                <a:latin typeface="Times New Roman" pitchFamily="18" charset="0"/>
                <a:cs typeface="Times New Roman" pitchFamily="18" charset="0"/>
              </a:rPr>
              <a:t>Hundred Woman Years</a:t>
            </a:r>
          </a:p>
          <a:p>
            <a:pPr marL="514350" indent="-514350">
              <a:buAutoNum type="alphaLcParenR"/>
            </a:pPr>
            <a:r>
              <a:rPr lang="en-US" dirty="0" smtClean="0">
                <a:latin typeface="Times New Roman" pitchFamily="18" charset="0"/>
                <a:cs typeface="Times New Roman" pitchFamily="18" charset="0"/>
              </a:rPr>
              <a:t>Hundred Women Year</a:t>
            </a:r>
          </a:p>
          <a:p>
            <a:pPr marL="514350" indent="-514350">
              <a:buAutoNum type="alphaLcParenR"/>
            </a:pPr>
            <a:r>
              <a:rPr lang="en-US" dirty="0" smtClean="0">
                <a:latin typeface="Times New Roman" pitchFamily="18" charset="0"/>
                <a:cs typeface="Times New Roman" pitchFamily="18" charset="0"/>
              </a:rPr>
              <a:t>Hundred Woman Year</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37572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lstStyle/>
          <a:p>
            <a:pPr marL="0" indent="0">
              <a:buNone/>
            </a:pPr>
            <a:r>
              <a:rPr lang="en-US" dirty="0" smtClean="0">
                <a:latin typeface="Times New Roman" pitchFamily="18" charset="0"/>
                <a:cs typeface="Times New Roman" pitchFamily="18" charset="0"/>
              </a:rPr>
              <a:t>4. Failure rate of Male Condom is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2-3/HWY</a:t>
            </a:r>
          </a:p>
          <a:p>
            <a:pPr marL="514350" indent="-514350">
              <a:buAutoNum type="alphaLcParenR"/>
            </a:pPr>
            <a:r>
              <a:rPr lang="en-US" dirty="0" smtClean="0">
                <a:latin typeface="Times New Roman" pitchFamily="18" charset="0"/>
                <a:cs typeface="Times New Roman" pitchFamily="18" charset="0"/>
              </a:rPr>
              <a:t>3-4/HWY</a:t>
            </a:r>
          </a:p>
          <a:p>
            <a:pPr marL="514350" indent="-514350">
              <a:buAutoNum type="alphaLcParenR"/>
            </a:pPr>
            <a:r>
              <a:rPr lang="en-US" dirty="0" smtClean="0">
                <a:latin typeface="Times New Roman" pitchFamily="18" charset="0"/>
                <a:cs typeface="Times New Roman" pitchFamily="18" charset="0"/>
              </a:rPr>
              <a:t>1-2/HWY</a:t>
            </a:r>
          </a:p>
          <a:p>
            <a:pPr marL="514350" indent="-514350">
              <a:buAutoNum type="alphaLcParenR"/>
            </a:pPr>
            <a:r>
              <a:rPr lang="en-US" dirty="0" smtClean="0">
                <a:latin typeface="Times New Roman" pitchFamily="18" charset="0"/>
                <a:cs typeface="Times New Roman" pitchFamily="18" charset="0"/>
              </a:rPr>
              <a:t>2-4/HWY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651050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buNone/>
            </a:pPr>
            <a:r>
              <a:rPr lang="en-US" dirty="0" smtClean="0">
                <a:latin typeface="Times New Roman" pitchFamily="18" charset="0"/>
                <a:cs typeface="Times New Roman" pitchFamily="18" charset="0"/>
              </a:rPr>
              <a:t>5. One of the absolute contraindication for insertion of IUCD is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Anaemia</a:t>
            </a:r>
          </a:p>
          <a:p>
            <a:pPr marL="514350" indent="-514350">
              <a:buAutoNum type="alphaLcParenR"/>
            </a:pPr>
            <a:r>
              <a:rPr lang="en-US" dirty="0" smtClean="0">
                <a:latin typeface="Times New Roman" pitchFamily="18" charset="0"/>
                <a:cs typeface="Times New Roman" pitchFamily="18" charset="0"/>
              </a:rPr>
              <a:t>Menorrhagia</a:t>
            </a:r>
          </a:p>
          <a:p>
            <a:pPr marL="514350" indent="-514350">
              <a:buAutoNum type="alphaLcParenR"/>
            </a:pPr>
            <a:r>
              <a:rPr lang="en-US" dirty="0" smtClean="0">
                <a:latin typeface="Times New Roman" pitchFamily="18" charset="0"/>
                <a:cs typeface="Times New Roman" pitchFamily="18" charset="0"/>
              </a:rPr>
              <a:t>Fibroids</a:t>
            </a:r>
          </a:p>
          <a:p>
            <a:pPr marL="514350" indent="-514350">
              <a:buAutoNum type="alphaLcParenR"/>
            </a:pPr>
            <a:r>
              <a:rPr lang="en-US" dirty="0" smtClean="0">
                <a:latin typeface="Times New Roman" pitchFamily="18" charset="0"/>
                <a:cs typeface="Times New Roman" pitchFamily="18" charset="0"/>
              </a:rPr>
              <a:t>PID</a:t>
            </a:r>
            <a:endParaRPr lang="en-US" dirty="0">
              <a:latin typeface="Times New Roman" pitchFamily="18" charset="0"/>
              <a:cs typeface="Times New Roman" pitchFamily="18" charset="0"/>
            </a:endParaRPr>
          </a:p>
          <a:p>
            <a:pPr marL="0" indent="0">
              <a:buNone/>
            </a:pPr>
            <a:endParaRPr lang="en-US" u="sng"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282260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Answers</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1. a</a:t>
            </a:r>
          </a:p>
          <a:p>
            <a:pPr marL="0" indent="0">
              <a:buNone/>
            </a:pPr>
            <a:r>
              <a:rPr lang="en-US" dirty="0" smtClean="0">
                <a:latin typeface="Times New Roman" pitchFamily="18" charset="0"/>
                <a:cs typeface="Times New Roman" pitchFamily="18" charset="0"/>
              </a:rPr>
              <a:t>2. c</a:t>
            </a:r>
          </a:p>
          <a:p>
            <a:pPr marL="0" indent="0">
              <a:buNone/>
            </a:pPr>
            <a:r>
              <a:rPr lang="en-US" dirty="0" smtClean="0">
                <a:latin typeface="Times New Roman" pitchFamily="18" charset="0"/>
                <a:cs typeface="Times New Roman" pitchFamily="18" charset="0"/>
              </a:rPr>
              <a:t>3. b</a:t>
            </a:r>
          </a:p>
          <a:p>
            <a:pPr marL="0" indent="0">
              <a:buNone/>
            </a:pPr>
            <a:r>
              <a:rPr lang="en-US" dirty="0" smtClean="0">
                <a:latin typeface="Times New Roman" pitchFamily="18" charset="0"/>
                <a:cs typeface="Times New Roman" pitchFamily="18" charset="0"/>
              </a:rPr>
              <a:t>4. a</a:t>
            </a:r>
          </a:p>
          <a:p>
            <a:pPr marL="0" indent="0">
              <a:buNone/>
            </a:pPr>
            <a:r>
              <a:rPr lang="en-US" dirty="0" smtClean="0">
                <a:latin typeface="Times New Roman" pitchFamily="18" charset="0"/>
                <a:cs typeface="Times New Roman" pitchFamily="18" charset="0"/>
              </a:rPr>
              <a:t>5. d</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783937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Structured Learning Objectives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Definition of family planning</a:t>
            </a:r>
          </a:p>
          <a:p>
            <a:pPr>
              <a:buFont typeface="Wingdings" pitchFamily="2" charset="2"/>
              <a:buChar char="Ø"/>
            </a:pPr>
            <a:r>
              <a:rPr lang="en-US" dirty="0" smtClean="0">
                <a:latin typeface="Times New Roman" pitchFamily="18" charset="0"/>
                <a:cs typeface="Times New Roman" pitchFamily="18" charset="0"/>
              </a:rPr>
              <a:t>Objectives of family planning</a:t>
            </a:r>
          </a:p>
          <a:p>
            <a:pPr>
              <a:buFont typeface="Wingdings" pitchFamily="2" charset="2"/>
              <a:buChar char="Ø"/>
            </a:pPr>
            <a:r>
              <a:rPr lang="en-US" dirty="0" smtClean="0">
                <a:latin typeface="Times New Roman" pitchFamily="18" charset="0"/>
                <a:cs typeface="Times New Roman" pitchFamily="18" charset="0"/>
              </a:rPr>
              <a:t>Eligible couples and target couples</a:t>
            </a:r>
          </a:p>
          <a:p>
            <a:pPr>
              <a:buFont typeface="Wingdings" pitchFamily="2" charset="2"/>
              <a:buChar char="Ø"/>
            </a:pPr>
            <a:r>
              <a:rPr lang="en-US" dirty="0" smtClean="0">
                <a:latin typeface="Times New Roman" pitchFamily="18" charset="0"/>
                <a:cs typeface="Times New Roman" pitchFamily="18" charset="0"/>
              </a:rPr>
              <a:t>Classification of contraceptive methods</a:t>
            </a:r>
          </a:p>
          <a:p>
            <a:pPr>
              <a:buFont typeface="Wingdings" pitchFamily="2" charset="2"/>
              <a:buChar char="Ø"/>
            </a:pPr>
            <a:r>
              <a:rPr lang="en-US" dirty="0" smtClean="0">
                <a:latin typeface="Times New Roman" pitchFamily="18" charset="0"/>
                <a:cs typeface="Times New Roman" pitchFamily="18" charset="0"/>
              </a:rPr>
              <a:t>Barrier Methods</a:t>
            </a:r>
          </a:p>
          <a:p>
            <a:pPr>
              <a:buFont typeface="Wingdings" pitchFamily="2" charset="2"/>
              <a:buChar char="Ø"/>
            </a:pPr>
            <a:r>
              <a:rPr lang="en-US" dirty="0" smtClean="0">
                <a:latin typeface="Times New Roman" pitchFamily="18" charset="0"/>
                <a:cs typeface="Times New Roman" pitchFamily="18" charset="0"/>
              </a:rPr>
              <a:t>IUCDs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62851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Family Planning</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800" dirty="0">
                <a:latin typeface="Times New Roman" pitchFamily="18" charset="0"/>
                <a:cs typeface="Times New Roman" pitchFamily="18" charset="0"/>
              </a:rPr>
              <a:t>There are several definitions of family planning. An Expert Committee (1971) of the WHO defined family planning as "a way of thinking and living that is adopted voluntarily, upon the basis of knowledge, attitudes and responsible decisions by individuals and couples, in order to promote the health and welfare of the family group and thus contribute effectively to the social development of a country"</a:t>
            </a:r>
          </a:p>
        </p:txBody>
      </p:sp>
    </p:spTree>
    <p:extLst>
      <p:ext uri="{BB962C8B-B14F-4D97-AF65-F5344CB8AC3E}">
        <p14:creationId xmlns:p14="http://schemas.microsoft.com/office/powerpoint/2010/main" xmlns="" val="2138525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Objectives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AutoNum type="arabicPeriod"/>
            </a:pPr>
            <a:endParaRPr lang="en-US" sz="2800" dirty="0" smtClean="0">
              <a:latin typeface="Times New Roman" pitchFamily="18" charset="0"/>
              <a:cs typeface="Times New Roman" pitchFamily="18" charset="0"/>
            </a:endParaRPr>
          </a:p>
          <a:p>
            <a:pPr marL="514350" indent="-514350">
              <a:buAutoNum type="arabicPeriod"/>
            </a:pPr>
            <a:r>
              <a:rPr lang="en-US" sz="2800" dirty="0" smtClean="0">
                <a:latin typeface="Times New Roman" pitchFamily="18" charset="0"/>
                <a:cs typeface="Times New Roman" pitchFamily="18" charset="0"/>
              </a:rPr>
              <a:t>to </a:t>
            </a:r>
            <a:r>
              <a:rPr lang="en-US" sz="2800" dirty="0">
                <a:latin typeface="Times New Roman" pitchFamily="18" charset="0"/>
                <a:cs typeface="Times New Roman" pitchFamily="18" charset="0"/>
              </a:rPr>
              <a:t>avoid unwanted births </a:t>
            </a:r>
            <a:endParaRPr lang="en-US" sz="2800" dirty="0" smtClean="0">
              <a:latin typeface="Times New Roman" pitchFamily="18" charset="0"/>
              <a:cs typeface="Times New Roman" pitchFamily="18" charset="0"/>
            </a:endParaRPr>
          </a:p>
          <a:p>
            <a:pPr marL="514350" indent="-514350">
              <a:buAutoNum type="arabicPeriod"/>
            </a:pPr>
            <a:r>
              <a:rPr lang="en-US" sz="2800" dirty="0">
                <a:latin typeface="Times New Roman" pitchFamily="18" charset="0"/>
                <a:cs typeface="Times New Roman" pitchFamily="18" charset="0"/>
              </a:rPr>
              <a:t>to bring about wanted births </a:t>
            </a:r>
            <a:endParaRPr lang="en-US" sz="2800" dirty="0" smtClean="0">
              <a:latin typeface="Times New Roman" pitchFamily="18" charset="0"/>
              <a:cs typeface="Times New Roman" pitchFamily="18" charset="0"/>
            </a:endParaRPr>
          </a:p>
          <a:p>
            <a:pPr marL="514350" indent="-514350">
              <a:buAutoNum type="arabicPeriod"/>
            </a:pPr>
            <a:r>
              <a:rPr lang="en-US" sz="2800" dirty="0">
                <a:latin typeface="Times New Roman" pitchFamily="18" charset="0"/>
                <a:cs typeface="Times New Roman" pitchFamily="18" charset="0"/>
              </a:rPr>
              <a:t>to regulate the intervals between pregnancies </a:t>
            </a:r>
            <a:endParaRPr lang="en-US" sz="2800" dirty="0" smtClean="0">
              <a:latin typeface="Times New Roman" pitchFamily="18" charset="0"/>
              <a:cs typeface="Times New Roman" pitchFamily="18" charset="0"/>
            </a:endParaRPr>
          </a:p>
          <a:p>
            <a:pPr marL="514350" indent="-514350">
              <a:buAutoNum type="arabicPeriod"/>
            </a:pPr>
            <a:r>
              <a:rPr lang="en-US" sz="2800" dirty="0">
                <a:latin typeface="Times New Roman" pitchFamily="18" charset="0"/>
                <a:cs typeface="Times New Roman" pitchFamily="18" charset="0"/>
              </a:rPr>
              <a:t>to control the time at which births occur in relation to the ages of the </a:t>
            </a:r>
            <a:r>
              <a:rPr lang="en-US" sz="2800" dirty="0" smtClean="0">
                <a:latin typeface="Times New Roman" pitchFamily="18" charset="0"/>
                <a:cs typeface="Times New Roman" pitchFamily="18" charset="0"/>
              </a:rPr>
              <a:t>parent</a:t>
            </a:r>
          </a:p>
          <a:p>
            <a:pPr marL="514350" indent="-514350">
              <a:buAutoNum type="arabicPeriod"/>
            </a:pPr>
            <a:r>
              <a:rPr lang="en-US" sz="2800" dirty="0">
                <a:latin typeface="Times New Roman" pitchFamily="18" charset="0"/>
                <a:cs typeface="Times New Roman" pitchFamily="18" charset="0"/>
              </a:rPr>
              <a:t>to determine the number of children in the family</a:t>
            </a:r>
          </a:p>
        </p:txBody>
      </p:sp>
    </p:spTree>
    <p:extLst>
      <p:ext uri="{BB962C8B-B14F-4D97-AF65-F5344CB8AC3E}">
        <p14:creationId xmlns:p14="http://schemas.microsoft.com/office/powerpoint/2010/main" xmlns="" val="3997238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6324600"/>
          </a:xfrm>
        </p:spPr>
        <p:txBody>
          <a:bodyPr>
            <a:normAutofit/>
          </a:bodyPr>
          <a:lstStyle/>
          <a:p>
            <a:pPr marL="0" indent="0" algn="ctr">
              <a:buNone/>
            </a:pPr>
            <a:r>
              <a:rPr lang="en-US" b="1" u="sng" dirty="0" smtClean="0">
                <a:latin typeface="Times New Roman" pitchFamily="18" charset="0"/>
                <a:cs typeface="Times New Roman" pitchFamily="18" charset="0"/>
              </a:rPr>
              <a:t>Eligible Couples</a:t>
            </a:r>
          </a:p>
          <a:p>
            <a:pPr marL="0" indent="0" algn="ctr">
              <a:buNone/>
            </a:pPr>
            <a:endParaRPr lang="en-US" sz="2000" b="1" u="sng" dirty="0" smtClean="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An "eligible couple" refers to a currently married couple wherein the wife is in the reproductive age, which is generally assumed to lie between the ages of 15 and 45.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There </a:t>
            </a:r>
            <a:r>
              <a:rPr lang="en-US" sz="2400" dirty="0">
                <a:latin typeface="Times New Roman" pitchFamily="18" charset="0"/>
                <a:cs typeface="Times New Roman" pitchFamily="18" charset="0"/>
              </a:rPr>
              <a:t>will be at least 150 to 180 such couples per 1000 population in India. These couples are in need of family planning services.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About </a:t>
            </a:r>
            <a:r>
              <a:rPr lang="en-US" sz="2400" dirty="0">
                <a:latin typeface="Times New Roman" pitchFamily="18" charset="0"/>
                <a:cs typeface="Times New Roman" pitchFamily="18" charset="0"/>
              </a:rPr>
              <a:t>20 per cent of eligible couples are found in the age group 15</a:t>
            </a:r>
            <a:r>
              <a:rPr lang="en-US" sz="2400" dirty="0" smtClean="0">
                <a:latin typeface="Times New Roman" pitchFamily="18" charset="0"/>
                <a:cs typeface="Times New Roman" pitchFamily="18" charset="0"/>
              </a:rPr>
              <a:t>­-24 </a:t>
            </a:r>
            <a:r>
              <a:rPr lang="en-US" sz="2400" dirty="0">
                <a:latin typeface="Times New Roman" pitchFamily="18" charset="0"/>
                <a:cs typeface="Times New Roman" pitchFamily="18" charset="0"/>
              </a:rPr>
              <a:t>years .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On </a:t>
            </a:r>
            <a:r>
              <a:rPr lang="en-US" sz="2400" dirty="0">
                <a:latin typeface="Times New Roman" pitchFamily="18" charset="0"/>
                <a:cs typeface="Times New Roman" pitchFamily="18" charset="0"/>
              </a:rPr>
              <a:t>an average 2.5 million couples are joining the reproductive group every year.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"Eligible Couple Register" is a basic document for organizing family planning work. </a:t>
            </a:r>
          </a:p>
        </p:txBody>
      </p:sp>
    </p:spTree>
    <p:extLst>
      <p:ext uri="{BB962C8B-B14F-4D97-AF65-F5344CB8AC3E}">
        <p14:creationId xmlns:p14="http://schemas.microsoft.com/office/powerpoint/2010/main" xmlns="" val="23820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marL="0" indent="0" algn="ctr">
              <a:buNone/>
            </a:pPr>
            <a:r>
              <a:rPr lang="en-US" b="1" u="sng" dirty="0" smtClean="0">
                <a:latin typeface="Times New Roman" pitchFamily="18" charset="0"/>
                <a:cs typeface="Times New Roman" pitchFamily="18" charset="0"/>
              </a:rPr>
              <a:t>Target Couples</a:t>
            </a:r>
          </a:p>
          <a:p>
            <a:pPr algn="just">
              <a:buFont typeface="Wingdings" pitchFamily="2" charset="2"/>
              <a:buChar char="Ø"/>
            </a:pPr>
            <a:r>
              <a:rPr lang="en-US" sz="2400" dirty="0">
                <a:latin typeface="Times New Roman" pitchFamily="18" charset="0"/>
                <a:cs typeface="Times New Roman" pitchFamily="18" charset="0"/>
              </a:rPr>
              <a:t>In order to pin-point the couples who are a priority group within the broad definition of "eligible couples", the term "target couple" was coined.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Hitherto</a:t>
            </a:r>
            <a:r>
              <a:rPr lang="en-US" sz="2400" dirty="0">
                <a:latin typeface="Times New Roman" pitchFamily="18" charset="0"/>
                <a:cs typeface="Times New Roman" pitchFamily="18" charset="0"/>
              </a:rPr>
              <a:t>, the term target couple was applied to couples who have had 2-3 living children, and family planning was largely directed to such couples.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definition of a target couple has been gradually enlarged to include families with one child or even newly married couples  with a view to develop acceptance of the idea of family planning from the earliest possible stage.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effect, the term target couple has lost its original meaning. The term eligible couple is now more widely used and has come to stay. </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428933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Contraceptive Methods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334000"/>
          </a:xfrm>
        </p:spPr>
        <p:txBody>
          <a:bodyPr>
            <a:normAutofit/>
          </a:bodyPr>
          <a:lstStyle/>
          <a:p>
            <a:pPr marL="0" indent="0">
              <a:buNone/>
            </a:pPr>
            <a:r>
              <a:rPr lang="en-US" sz="2400" b="1" dirty="0" smtClean="0">
                <a:latin typeface="Times New Roman" pitchFamily="18" charset="0"/>
                <a:cs typeface="Times New Roman" pitchFamily="18" charset="0"/>
              </a:rPr>
              <a:t>I  </a:t>
            </a:r>
            <a:r>
              <a:rPr lang="en-US" sz="2400" b="1" u="sng" dirty="0" smtClean="0">
                <a:latin typeface="Times New Roman" pitchFamily="18" charset="0"/>
                <a:cs typeface="Times New Roman" pitchFamily="18" charset="0"/>
              </a:rPr>
              <a:t>Spacing Methods</a:t>
            </a:r>
          </a:p>
          <a:p>
            <a:pPr marL="0" indent="0">
              <a:buNone/>
            </a:pPr>
            <a:r>
              <a:rPr lang="en-US" sz="2400" dirty="0" smtClean="0">
                <a:latin typeface="Times New Roman" pitchFamily="18" charset="0"/>
                <a:cs typeface="Times New Roman" pitchFamily="18" charset="0"/>
              </a:rPr>
              <a:t>1 Barrier Methods</a:t>
            </a:r>
          </a:p>
          <a:p>
            <a:pPr marL="514350" indent="-514350">
              <a:buAutoNum type="alphaLcParenR"/>
            </a:pPr>
            <a:r>
              <a:rPr lang="en-US" sz="2400" dirty="0" smtClean="0">
                <a:latin typeface="Times New Roman" pitchFamily="18" charset="0"/>
                <a:cs typeface="Times New Roman" pitchFamily="18" charset="0"/>
              </a:rPr>
              <a:t>Physical Methods</a:t>
            </a:r>
          </a:p>
          <a:p>
            <a:pPr marL="514350" indent="-514350">
              <a:buAutoNum type="alphaLcParenR"/>
            </a:pPr>
            <a:r>
              <a:rPr lang="en-US" sz="2400" dirty="0" smtClean="0">
                <a:latin typeface="Times New Roman" pitchFamily="18" charset="0"/>
                <a:cs typeface="Times New Roman" pitchFamily="18" charset="0"/>
              </a:rPr>
              <a:t>Chemical Methods</a:t>
            </a:r>
          </a:p>
          <a:p>
            <a:pPr marL="514350" indent="-514350">
              <a:buAutoNum type="alphaLcParenR"/>
            </a:pPr>
            <a:r>
              <a:rPr lang="en-US" sz="2400" dirty="0" smtClean="0">
                <a:latin typeface="Times New Roman" pitchFamily="18" charset="0"/>
                <a:cs typeface="Times New Roman" pitchFamily="18" charset="0"/>
              </a:rPr>
              <a:t>Combined Methods</a:t>
            </a:r>
          </a:p>
          <a:p>
            <a:pPr marL="0" indent="0">
              <a:buNone/>
            </a:pPr>
            <a:r>
              <a:rPr lang="en-US" sz="2400" dirty="0" smtClean="0">
                <a:latin typeface="Times New Roman" pitchFamily="18" charset="0"/>
                <a:cs typeface="Times New Roman" pitchFamily="18" charset="0"/>
              </a:rPr>
              <a:t>2 Intrauterine Devices</a:t>
            </a:r>
          </a:p>
          <a:p>
            <a:pPr marL="0" indent="0">
              <a:buNone/>
            </a:pPr>
            <a:r>
              <a:rPr lang="en-US" sz="2400" dirty="0" smtClean="0">
                <a:latin typeface="Times New Roman" pitchFamily="18" charset="0"/>
                <a:cs typeface="Times New Roman" pitchFamily="18" charset="0"/>
              </a:rPr>
              <a:t>3 Hormonal Methods</a:t>
            </a:r>
          </a:p>
          <a:p>
            <a:pPr marL="0" indent="0">
              <a:buNone/>
            </a:pPr>
            <a:r>
              <a:rPr lang="en-US" sz="2400" dirty="0" smtClean="0">
                <a:latin typeface="Times New Roman" pitchFamily="18" charset="0"/>
                <a:cs typeface="Times New Roman" pitchFamily="18" charset="0"/>
              </a:rPr>
              <a:t>4 Post </a:t>
            </a:r>
            <a:r>
              <a:rPr lang="en-US" sz="2400" dirty="0" err="1" smtClean="0">
                <a:latin typeface="Times New Roman" pitchFamily="18" charset="0"/>
                <a:cs typeface="Times New Roman" pitchFamily="18" charset="0"/>
              </a:rPr>
              <a:t>conceptional</a:t>
            </a:r>
            <a:r>
              <a:rPr lang="en-US" sz="2400" dirty="0" smtClean="0">
                <a:latin typeface="Times New Roman" pitchFamily="18" charset="0"/>
                <a:cs typeface="Times New Roman" pitchFamily="18" charset="0"/>
              </a:rPr>
              <a:t> Methods</a:t>
            </a:r>
          </a:p>
          <a:p>
            <a:pPr marL="0" indent="0">
              <a:buNone/>
            </a:pPr>
            <a:r>
              <a:rPr lang="en-US" sz="2400" dirty="0" smtClean="0">
                <a:latin typeface="Times New Roman" pitchFamily="18" charset="0"/>
                <a:cs typeface="Times New Roman" pitchFamily="18" charset="0"/>
              </a:rPr>
              <a:t>5 Miscellaneous Methods</a:t>
            </a:r>
          </a:p>
          <a:p>
            <a:pPr marL="0" indent="0">
              <a:buNone/>
            </a:pPr>
            <a:r>
              <a:rPr lang="en-US" sz="2400" b="1" dirty="0" smtClean="0">
                <a:latin typeface="Times New Roman" pitchFamily="18" charset="0"/>
                <a:cs typeface="Times New Roman" pitchFamily="18" charset="0"/>
              </a:rPr>
              <a:t>II </a:t>
            </a:r>
            <a:r>
              <a:rPr lang="en-US" sz="2400" b="1" u="sng" dirty="0" smtClean="0">
                <a:latin typeface="Times New Roman" pitchFamily="18" charset="0"/>
                <a:cs typeface="Times New Roman" pitchFamily="18" charset="0"/>
              </a:rPr>
              <a:t>Terminal Methods</a:t>
            </a:r>
          </a:p>
          <a:p>
            <a:pPr marL="0" indent="0">
              <a:buNone/>
            </a:pPr>
            <a:r>
              <a:rPr lang="en-US" sz="2400" dirty="0" smtClean="0">
                <a:latin typeface="Times New Roman" pitchFamily="18" charset="0"/>
                <a:cs typeface="Times New Roman" pitchFamily="18" charset="0"/>
              </a:rPr>
              <a:t>1 Male Sterilization</a:t>
            </a:r>
          </a:p>
          <a:p>
            <a:pPr marL="0" indent="0">
              <a:buNone/>
            </a:pPr>
            <a:r>
              <a:rPr lang="en-US" sz="2400" dirty="0" smtClean="0">
                <a:latin typeface="Times New Roman" pitchFamily="18" charset="0"/>
                <a:cs typeface="Times New Roman" pitchFamily="18" charset="0"/>
              </a:rPr>
              <a:t>2 Female Sterilization</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606963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normAutofit fontScale="92500" lnSpcReduction="10000"/>
          </a:bodyPr>
          <a:lstStyle/>
          <a:p>
            <a:pPr marL="0" indent="0" algn="ctr">
              <a:buNone/>
            </a:pPr>
            <a:r>
              <a:rPr lang="en-US" b="1" u="sng" dirty="0" smtClean="0">
                <a:latin typeface="Times New Roman" pitchFamily="18" charset="0"/>
                <a:cs typeface="Times New Roman" pitchFamily="18" charset="0"/>
              </a:rPr>
              <a:t>Physical Methods</a:t>
            </a:r>
          </a:p>
          <a:p>
            <a:pPr marL="514350" indent="-514350">
              <a:buAutoNum type="arabicPeriod"/>
            </a:pPr>
            <a:r>
              <a:rPr lang="en-US" sz="2800" dirty="0" smtClean="0">
                <a:latin typeface="Times New Roman" pitchFamily="18" charset="0"/>
                <a:cs typeface="Times New Roman" pitchFamily="18" charset="0"/>
              </a:rPr>
              <a:t>Male Condom – 2-3/HWY(Hundred Woman Years)</a:t>
            </a:r>
          </a:p>
          <a:p>
            <a:pPr marL="514350" indent="-514350">
              <a:buAutoNum type="arabicPeriod"/>
            </a:pPr>
            <a:r>
              <a:rPr lang="en-US" sz="2800" dirty="0" smtClean="0">
                <a:latin typeface="Times New Roman" pitchFamily="18" charset="0"/>
                <a:cs typeface="Times New Roman" pitchFamily="18" charset="0"/>
              </a:rPr>
              <a:t>Female Condom – 5/HWY</a:t>
            </a:r>
          </a:p>
          <a:p>
            <a:pPr marL="514350" indent="-514350">
              <a:buAutoNum type="arabicPeriod"/>
            </a:pPr>
            <a:r>
              <a:rPr lang="en-US" sz="2800" dirty="0" smtClean="0">
                <a:latin typeface="Times New Roman" pitchFamily="18" charset="0"/>
                <a:cs typeface="Times New Roman" pitchFamily="18" charset="0"/>
              </a:rPr>
              <a:t>Diaphragm – 6-12/HWY</a:t>
            </a:r>
          </a:p>
          <a:p>
            <a:pPr marL="514350" indent="-514350">
              <a:buAutoNum type="arabicPeriod"/>
            </a:pPr>
            <a:r>
              <a:rPr lang="en-US" sz="2800" dirty="0" smtClean="0">
                <a:latin typeface="Times New Roman" pitchFamily="18" charset="0"/>
                <a:cs typeface="Times New Roman" pitchFamily="18" charset="0"/>
              </a:rPr>
              <a:t>Vaginal Sponge – </a:t>
            </a:r>
            <a:r>
              <a:rPr lang="en-US" sz="2800" dirty="0" err="1" smtClean="0">
                <a:latin typeface="Times New Roman" pitchFamily="18" charset="0"/>
                <a:cs typeface="Times New Roman" pitchFamily="18" charset="0"/>
              </a:rPr>
              <a:t>Parous</a:t>
            </a:r>
            <a:r>
              <a:rPr lang="en-US" sz="2800" dirty="0" smtClean="0">
                <a:latin typeface="Times New Roman" pitchFamily="18" charset="0"/>
                <a:cs typeface="Times New Roman" pitchFamily="18" charset="0"/>
              </a:rPr>
              <a:t> 20-40/HWY</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Nulliparous 9-20/HWY</a:t>
            </a:r>
          </a:p>
          <a:p>
            <a:pPr marL="0" indent="0" algn="ctr">
              <a:buNone/>
            </a:pPr>
            <a:endParaRPr lang="en-US" b="1" u="sng" dirty="0" smtClean="0">
              <a:latin typeface="Times New Roman" pitchFamily="18" charset="0"/>
              <a:cs typeface="Times New Roman" pitchFamily="18" charset="0"/>
            </a:endParaRPr>
          </a:p>
          <a:p>
            <a:pPr marL="0" indent="0" algn="ctr">
              <a:buNone/>
            </a:pPr>
            <a:r>
              <a:rPr lang="en-US" b="1" u="sng" dirty="0" smtClean="0">
                <a:latin typeface="Times New Roman" pitchFamily="18" charset="0"/>
                <a:cs typeface="Times New Roman" pitchFamily="18" charset="0"/>
              </a:rPr>
              <a:t>Chemical Methods</a:t>
            </a:r>
          </a:p>
          <a:p>
            <a:pPr marL="514350" indent="-514350">
              <a:buAutoNum type="arabicPeriod"/>
            </a:pPr>
            <a:r>
              <a:rPr lang="en-US" sz="2800" dirty="0" smtClean="0">
                <a:latin typeface="Times New Roman" pitchFamily="18" charset="0"/>
                <a:cs typeface="Times New Roman" pitchFamily="18" charset="0"/>
              </a:rPr>
              <a:t>Foams</a:t>
            </a:r>
          </a:p>
          <a:p>
            <a:pPr marL="514350" indent="-514350">
              <a:buAutoNum type="arabicPeriod"/>
            </a:pPr>
            <a:r>
              <a:rPr lang="en-US" sz="2800" dirty="0" err="1" smtClean="0">
                <a:latin typeface="Times New Roman" pitchFamily="18" charset="0"/>
                <a:cs typeface="Times New Roman" pitchFamily="18" charset="0"/>
              </a:rPr>
              <a:t>Creams,jellies</a:t>
            </a:r>
            <a:r>
              <a:rPr lang="en-US" sz="2800" dirty="0" smtClean="0">
                <a:latin typeface="Times New Roman" pitchFamily="18" charset="0"/>
                <a:cs typeface="Times New Roman" pitchFamily="18" charset="0"/>
              </a:rPr>
              <a:t> and pastes</a:t>
            </a:r>
          </a:p>
          <a:p>
            <a:pPr marL="514350" indent="-514350">
              <a:buAutoNum type="arabicPeriod"/>
            </a:pPr>
            <a:r>
              <a:rPr lang="en-US" sz="2800" dirty="0" smtClean="0">
                <a:latin typeface="Times New Roman" pitchFamily="18" charset="0"/>
                <a:cs typeface="Times New Roman" pitchFamily="18" charset="0"/>
              </a:rPr>
              <a:t>Suppositories</a:t>
            </a:r>
          </a:p>
          <a:p>
            <a:pPr marL="514350" indent="-514350">
              <a:buAutoNum type="arabicPeriod"/>
            </a:pPr>
            <a:r>
              <a:rPr lang="en-US" sz="2800" dirty="0" smtClean="0">
                <a:latin typeface="Times New Roman" pitchFamily="18" charset="0"/>
                <a:cs typeface="Times New Roman" pitchFamily="18" charset="0"/>
              </a:rPr>
              <a:t>Soluble films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62012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Intra Uterine Devices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AutoNum type="alphaLcParenR"/>
            </a:pPr>
            <a:r>
              <a:rPr lang="en-US" dirty="0" smtClean="0">
                <a:latin typeface="Times New Roman" pitchFamily="18" charset="0"/>
                <a:cs typeface="Times New Roman" pitchFamily="18" charset="0"/>
              </a:rPr>
              <a:t>First Generation – </a:t>
            </a:r>
            <a:r>
              <a:rPr lang="en-US" dirty="0" err="1" smtClean="0">
                <a:latin typeface="Times New Roman" pitchFamily="18" charset="0"/>
                <a:cs typeface="Times New Roman" pitchFamily="18" charset="0"/>
              </a:rPr>
              <a:t>Lippes</a:t>
            </a:r>
            <a:r>
              <a:rPr lang="en-US" dirty="0" smtClean="0">
                <a:latin typeface="Times New Roman" pitchFamily="18" charset="0"/>
                <a:cs typeface="Times New Roman" pitchFamily="18" charset="0"/>
              </a:rPr>
              <a:t> loop</a:t>
            </a:r>
          </a:p>
          <a:p>
            <a:pPr marL="514350" indent="-514350">
              <a:buAutoNum type="alphaLcParenR"/>
            </a:pPr>
            <a:r>
              <a:rPr lang="en-US" dirty="0" smtClean="0">
                <a:latin typeface="Times New Roman" pitchFamily="18" charset="0"/>
                <a:cs typeface="Times New Roman" pitchFamily="18" charset="0"/>
              </a:rPr>
              <a:t>Second Generation – Copper -7,Copper T 200</a:t>
            </a:r>
          </a:p>
          <a:p>
            <a:pPr marL="514350" indent="-514350">
              <a:spcBef>
                <a:spcPts val="0"/>
              </a:spcBef>
              <a:buAutoNum type="alphaLcParenR"/>
            </a:pPr>
            <a:r>
              <a:rPr lang="en-US" dirty="0" smtClean="0">
                <a:latin typeface="Times New Roman" pitchFamily="18" charset="0"/>
                <a:cs typeface="Times New Roman" pitchFamily="18" charset="0"/>
              </a:rPr>
              <a:t>Third Generation – LNG20(</a:t>
            </a:r>
            <a:r>
              <a:rPr lang="en-US" dirty="0" err="1" smtClean="0">
                <a:latin typeface="Times New Roman" pitchFamily="18" charset="0"/>
                <a:cs typeface="Times New Roman" pitchFamily="18" charset="0"/>
              </a:rPr>
              <a:t>Mirena</a:t>
            </a:r>
            <a:r>
              <a:rPr lang="en-US" dirty="0" smtClean="0">
                <a:latin typeface="Times New Roman" pitchFamily="18" charset="0"/>
                <a:cs typeface="Times New Roman" pitchFamily="18" charset="0"/>
              </a:rPr>
              <a:t>)</a:t>
            </a:r>
          </a:p>
          <a:p>
            <a:pPr marL="0" indent="0">
              <a:spcBef>
                <a:spcPts val="0"/>
              </a:spcBef>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progestasert</a:t>
            </a:r>
            <a:r>
              <a:rPr lang="en-US" dirty="0" smtClean="0">
                <a:latin typeface="Times New Roman" pitchFamily="18" charset="0"/>
                <a:cs typeface="Times New Roman" pitchFamily="18" charset="0"/>
              </a:rPr>
              <a:t>)</a:t>
            </a:r>
          </a:p>
          <a:p>
            <a:pPr marL="0" indent="0">
              <a:spcBef>
                <a:spcPts val="0"/>
              </a:spcBef>
              <a:buNone/>
            </a:pPr>
            <a:endParaRPr lang="en-US" dirty="0">
              <a:latin typeface="Times New Roman" pitchFamily="18" charset="0"/>
              <a:cs typeface="Times New Roman" pitchFamily="18" charset="0"/>
            </a:endParaRPr>
          </a:p>
          <a:p>
            <a:pPr marL="0" indent="0">
              <a:spcBef>
                <a:spcPts val="0"/>
              </a:spcBef>
              <a:buNone/>
            </a:pPr>
            <a:r>
              <a:rPr lang="en-US" dirty="0" smtClean="0">
                <a:latin typeface="Times New Roman" pitchFamily="18" charset="0"/>
                <a:cs typeface="Times New Roman" pitchFamily="18" charset="0"/>
              </a:rPr>
              <a:t>Failure Rate – 0.2 – 3 %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560918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881</Words>
  <Application>Microsoft Office PowerPoint</Application>
  <PresentationFormat>On-screen Show (4:3)</PresentationFormat>
  <Paragraphs>170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vt:lpstr>
      <vt:lpstr>Structured Learning Objectives</vt:lpstr>
      <vt:lpstr>Family Planning</vt:lpstr>
      <vt:lpstr>Objectives</vt:lpstr>
      <vt:lpstr> </vt:lpstr>
      <vt:lpstr> </vt:lpstr>
      <vt:lpstr>Contraceptive Methods</vt:lpstr>
      <vt:lpstr> </vt:lpstr>
      <vt:lpstr>Intra Uterine Devices</vt:lpstr>
      <vt:lpstr> </vt:lpstr>
      <vt:lpstr> </vt:lpstr>
      <vt:lpstr> </vt:lpstr>
      <vt:lpstr> </vt:lpstr>
      <vt:lpstr> </vt:lpstr>
      <vt:lpstr> </vt:lpstr>
      <vt:lpstr> </vt:lpstr>
      <vt:lpstr>Answers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user</cp:lastModifiedBy>
  <cp:revision>19</cp:revision>
  <dcterms:created xsi:type="dcterms:W3CDTF">2006-08-16T00:00:00Z</dcterms:created>
  <dcterms:modified xsi:type="dcterms:W3CDTF">2015-05-21T11:03:34Z</dcterms:modified>
</cp:coreProperties>
</file>