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9" r:id="rId2"/>
    <p:sldId id="258" r:id="rId3"/>
    <p:sldId id="259" r:id="rId4"/>
    <p:sldId id="260" r:id="rId5"/>
    <p:sldId id="261" r:id="rId6"/>
    <p:sldId id="262" r:id="rId7"/>
    <p:sldId id="268" r:id="rId8"/>
    <p:sldId id="266" r:id="rId9"/>
    <p:sldId id="265" r:id="rId10"/>
    <p:sldId id="264" r:id="rId11"/>
    <p:sldId id="270" r:id="rId12"/>
    <p:sldId id="271" r:id="rId13"/>
    <p:sldId id="273"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AB92B-4810-44EA-A656-0B79FF00B36B}" type="datetimeFigureOut">
              <a:rPr lang="en-US" smtClean="0"/>
              <a:pPr/>
              <a:t>8/13/2020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3C98BB-8398-4198-A39D-0FFE9A26F307}" type="slidenum">
              <a:rPr lang="en-IN" smtClean="0"/>
              <a:pPr/>
              <a:t>‹#›</a:t>
            </a:fld>
            <a:endParaRPr lang="en-IN"/>
          </a:p>
        </p:txBody>
      </p:sp>
    </p:spTree>
    <p:extLst>
      <p:ext uri="{BB962C8B-B14F-4D97-AF65-F5344CB8AC3E}">
        <p14:creationId xmlns:p14="http://schemas.microsoft.com/office/powerpoint/2010/main" xmlns="" val="1401509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07792B-40C3-466F-B533-BF38781B3CC2}" type="slidenum">
              <a:rPr lang="en-IN" smtClean="0"/>
              <a:pPr/>
              <a:t>2</a:t>
            </a:fld>
            <a:endParaRPr lang="en-IN" smtClean="0"/>
          </a:p>
        </p:txBody>
      </p:sp>
    </p:spTree>
    <p:extLst>
      <p:ext uri="{BB962C8B-B14F-4D97-AF65-F5344CB8AC3E}">
        <p14:creationId xmlns:p14="http://schemas.microsoft.com/office/powerpoint/2010/main" xmlns="" val="312714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2A9A89-9179-468C-B24F-F0E7B03CEB38}" type="slidenum">
              <a:rPr lang="en-IN" smtClean="0"/>
              <a:pPr/>
              <a:t>3</a:t>
            </a:fld>
            <a:endParaRPr lang="en-IN" smtClean="0"/>
          </a:p>
        </p:txBody>
      </p:sp>
    </p:spTree>
    <p:extLst>
      <p:ext uri="{BB962C8B-B14F-4D97-AF65-F5344CB8AC3E}">
        <p14:creationId xmlns:p14="http://schemas.microsoft.com/office/powerpoint/2010/main" xmlns="" val="1876034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9DF66B-92C0-4E95-87E4-1112A062F3BB}" type="slidenum">
              <a:rPr lang="en-IN" smtClean="0"/>
              <a:pPr/>
              <a:t>4</a:t>
            </a:fld>
            <a:endParaRPr lang="en-IN" smtClean="0"/>
          </a:p>
        </p:txBody>
      </p:sp>
    </p:spTree>
    <p:extLst>
      <p:ext uri="{BB962C8B-B14F-4D97-AF65-F5344CB8AC3E}">
        <p14:creationId xmlns:p14="http://schemas.microsoft.com/office/powerpoint/2010/main" xmlns="" val="771832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3DF70A-3E38-4EEE-AEC8-CBDCB469EE28}" type="slidenum">
              <a:rPr lang="en-IN" smtClean="0"/>
              <a:pPr/>
              <a:t>5</a:t>
            </a:fld>
            <a:endParaRPr lang="en-IN" smtClean="0"/>
          </a:p>
        </p:txBody>
      </p:sp>
    </p:spTree>
    <p:extLst>
      <p:ext uri="{BB962C8B-B14F-4D97-AF65-F5344CB8AC3E}">
        <p14:creationId xmlns:p14="http://schemas.microsoft.com/office/powerpoint/2010/main" xmlns="" val="873421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9ABD00-70C5-4814-9440-72F9FBA4BC58}" type="slidenum">
              <a:rPr lang="en-IN" smtClean="0"/>
              <a:pPr/>
              <a:t>6</a:t>
            </a:fld>
            <a:endParaRPr lang="en-IN" smtClean="0"/>
          </a:p>
        </p:txBody>
      </p:sp>
    </p:spTree>
    <p:extLst>
      <p:ext uri="{BB962C8B-B14F-4D97-AF65-F5344CB8AC3E}">
        <p14:creationId xmlns:p14="http://schemas.microsoft.com/office/powerpoint/2010/main" xmlns="" val="170675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7BFED56E-34CF-4938-812E-B14A7379C166}" type="slidenum">
              <a:rPr lang="en-US" smtClean="0"/>
              <a:pPr/>
              <a:t>7</a:t>
            </a:fld>
            <a:endParaRPr lang="en-US"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668451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BC7D7BF-D29F-4E21-B443-B4A8D288F67B}" type="slidenum">
              <a:rPr lang="en-IN" smtClean="0"/>
              <a:pPr/>
              <a:t>9</a:t>
            </a:fld>
            <a:endParaRPr lang="en-IN"/>
          </a:p>
        </p:txBody>
      </p:sp>
    </p:spTree>
    <p:extLst>
      <p:ext uri="{BB962C8B-B14F-4D97-AF65-F5344CB8AC3E}">
        <p14:creationId xmlns:p14="http://schemas.microsoft.com/office/powerpoint/2010/main" xmlns="" val="176418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A6B839-A2F8-46B2-A2CE-77044B8FD03E}" type="slidenum">
              <a:rPr lang="en-IN" smtClean="0"/>
              <a:pPr/>
              <a:t>10</a:t>
            </a:fld>
            <a:endParaRPr lang="en-IN" smtClean="0"/>
          </a:p>
        </p:txBody>
      </p:sp>
    </p:spTree>
    <p:extLst>
      <p:ext uri="{BB962C8B-B14F-4D97-AF65-F5344CB8AC3E}">
        <p14:creationId xmlns:p14="http://schemas.microsoft.com/office/powerpoint/2010/main" xmlns="" val="1813863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27ECFE-6C62-47FD-AE82-5236F47800AA}" type="datetimeFigureOut">
              <a:rPr lang="en-US" smtClean="0"/>
              <a:pPr/>
              <a:t>8/13/2020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27ECFE-6C62-47FD-AE82-5236F47800AA}" type="datetimeFigureOut">
              <a:rPr lang="en-US" smtClean="0"/>
              <a:pPr/>
              <a:t>8/13/2020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27ECFE-6C62-47FD-AE82-5236F47800AA}" type="datetimeFigureOut">
              <a:rPr lang="en-US" smtClean="0"/>
              <a:pPr/>
              <a:t>8/13/2020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4"/>
          <p:cNvSpPr>
            <a:spLocks noGrp="1" noChangeArrowheads="1"/>
          </p:cNvSpPr>
          <p:nvPr>
            <p:ph type="dt" sz="half" idx="10"/>
          </p:nvPr>
        </p:nvSpPr>
        <p:spPr/>
        <p:txBody>
          <a:bodyPr/>
          <a:lstStyle>
            <a:lvl1pPr>
              <a:defRPr/>
            </a:lvl1pPr>
          </a:lstStyle>
          <a:p>
            <a:pPr>
              <a:defRPr/>
            </a:pPr>
            <a:endParaRPr lang="en-US"/>
          </a:p>
        </p:txBody>
      </p:sp>
      <p:sp>
        <p:nvSpPr>
          <p:cNvPr id="6" name="Rectangle 45"/>
          <p:cNvSpPr>
            <a:spLocks noGrp="1" noChangeArrowheads="1"/>
          </p:cNvSpPr>
          <p:nvPr>
            <p:ph type="ftr" sz="quarter" idx="11"/>
          </p:nvPr>
        </p:nvSpPr>
        <p:spPr/>
        <p:txBody>
          <a:bodyPr/>
          <a:lstStyle>
            <a:lvl1pPr>
              <a:defRPr/>
            </a:lvl1pPr>
          </a:lstStyle>
          <a:p>
            <a:pPr>
              <a:defRPr/>
            </a:pPr>
            <a:endParaRPr lang="en-US"/>
          </a:p>
        </p:txBody>
      </p:sp>
      <p:sp>
        <p:nvSpPr>
          <p:cNvPr id="7" name="Rectangle 46"/>
          <p:cNvSpPr>
            <a:spLocks noGrp="1" noChangeArrowheads="1"/>
          </p:cNvSpPr>
          <p:nvPr>
            <p:ph type="sldNum" sz="quarter" idx="12"/>
          </p:nvPr>
        </p:nvSpPr>
        <p:spPr/>
        <p:txBody>
          <a:bodyPr/>
          <a:lstStyle>
            <a:lvl1pPr>
              <a:defRPr/>
            </a:lvl1pPr>
          </a:lstStyle>
          <a:p>
            <a:pPr>
              <a:defRPr/>
            </a:pPr>
            <a:fld id="{6384A112-8B0C-48CB-9DE0-78BCBE6968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27ECFE-6C62-47FD-AE82-5236F47800AA}" type="datetimeFigureOut">
              <a:rPr lang="en-US" smtClean="0"/>
              <a:pPr/>
              <a:t>8/13/2020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27ECFE-6C62-47FD-AE82-5236F47800AA}" type="datetimeFigureOut">
              <a:rPr lang="en-US" smtClean="0"/>
              <a:pPr/>
              <a:t>8/13/2020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27ECFE-6C62-47FD-AE82-5236F47800AA}" type="datetimeFigureOut">
              <a:rPr lang="en-US" smtClean="0"/>
              <a:pPr/>
              <a:t>8/13/2020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27ECFE-6C62-47FD-AE82-5236F47800AA}" type="datetimeFigureOut">
              <a:rPr lang="en-US" smtClean="0"/>
              <a:pPr/>
              <a:t>8/13/2020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27ECFE-6C62-47FD-AE82-5236F47800AA}" type="datetimeFigureOut">
              <a:rPr lang="en-US" smtClean="0"/>
              <a:pPr/>
              <a:t>8/13/2020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7ECFE-6C62-47FD-AE82-5236F47800AA}" type="datetimeFigureOut">
              <a:rPr lang="en-US" smtClean="0"/>
              <a:pPr/>
              <a:t>8/13/2020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27ECFE-6C62-47FD-AE82-5236F47800AA}" type="datetimeFigureOut">
              <a:rPr lang="en-US" smtClean="0"/>
              <a:pPr/>
              <a:t>8/13/2020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27ECFE-6C62-47FD-AE82-5236F47800AA}" type="datetimeFigureOut">
              <a:rPr lang="en-US" smtClean="0"/>
              <a:pPr/>
              <a:t>8/13/2020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D98E53-839E-4AF2-9DD3-B1B07982FFE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7ECFE-6C62-47FD-AE82-5236F47800AA}" type="datetimeFigureOut">
              <a:rPr lang="en-US" smtClean="0"/>
              <a:pPr/>
              <a:t>8/13/2020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98E53-839E-4AF2-9DD3-B1B07982FFE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8" Type="http://schemas.openxmlformats.org/officeDocument/2006/relationships/hyperlink" Target="http://www.decaldesigners.com/decals.asp?id=Animal_Horse-ANI_104&amp;decals=Animals&amp;subcategory=Horses" TargetMode="External"/><Relationship Id="rId13" Type="http://schemas.openxmlformats.org/officeDocument/2006/relationships/image" Target="../media/image18.jpeg"/><Relationship Id="rId18" Type="http://schemas.openxmlformats.org/officeDocument/2006/relationships/hyperlink" Target="http://www.decaldesigners.com/decals.asp?id=Animal_Donkey-F2_013&amp;desc=Animal%20Donkey%20F2%20013%20&amp;decals=Animals&amp;subcategory=Donkeys" TargetMode="External"/><Relationship Id="rId3" Type="http://schemas.openxmlformats.org/officeDocument/2006/relationships/image" Target="../media/image13.jpeg"/><Relationship Id="rId21" Type="http://schemas.openxmlformats.org/officeDocument/2006/relationships/image" Target="../media/image22.jpeg"/><Relationship Id="rId7" Type="http://schemas.openxmlformats.org/officeDocument/2006/relationships/image" Target="../media/image15.jpeg"/><Relationship Id="rId12" Type="http://schemas.openxmlformats.org/officeDocument/2006/relationships/hyperlink" Target="http://www.decaldesigners.com/decals.asp?id=Animal_Pig-BW020490&amp;desc=Animal%20Pig%20BW020490%20&amp;decals=Animals&amp;subcategory=Farm" TargetMode="External"/><Relationship Id="rId17" Type="http://schemas.openxmlformats.org/officeDocument/2006/relationships/image" Target="../media/image20.jpeg"/><Relationship Id="rId25" Type="http://schemas.openxmlformats.org/officeDocument/2006/relationships/image" Target="../media/image24.jpeg"/><Relationship Id="rId2" Type="http://schemas.openxmlformats.org/officeDocument/2006/relationships/notesSlide" Target="../notesSlides/notesSlide4.xml"/><Relationship Id="rId16" Type="http://schemas.openxmlformats.org/officeDocument/2006/relationships/hyperlink" Target="http://www.decaldesigners.com/decals.asp?id=Animal_Wolf-ANI_159&amp;desc=Animal%20Wolf%20ANI%20159%20&amp;decals=Animals&amp;subcategory=Wolf" TargetMode="External"/><Relationship Id="rId20" Type="http://schemas.openxmlformats.org/officeDocument/2006/relationships/hyperlink" Target="http://www.decaldesigners.com/decals.asp?id=Animal_Elephant-F2_116&amp;desc=Animal%20Elephant%20F2%20116%20two&amp;decals=Animals&amp;subcategory=Elephant" TargetMode="External"/><Relationship Id="rId1" Type="http://schemas.openxmlformats.org/officeDocument/2006/relationships/slideLayout" Target="../slideLayouts/slideLayout2.xml"/><Relationship Id="rId6" Type="http://schemas.openxmlformats.org/officeDocument/2006/relationships/hyperlink" Target="http://www.decaldesigners.com/decals.asp?id=Animal_Fox-F2_004&amp;decals=Animals&amp;subcategory=Fox" TargetMode="External"/><Relationship Id="rId11" Type="http://schemas.openxmlformats.org/officeDocument/2006/relationships/image" Target="../media/image17.jpeg"/><Relationship Id="rId24" Type="http://schemas.openxmlformats.org/officeDocument/2006/relationships/hyperlink" Target="http://www.decaldesigners.com/decals.asp?id=Animal_Cat-F2_085&amp;desc=Animal%20Cat%20F2%20085%20&amp;decals=Animals&amp;subcategory=Cats" TargetMode="External"/><Relationship Id="rId5" Type="http://schemas.openxmlformats.org/officeDocument/2006/relationships/image" Target="../media/image14.jpeg"/><Relationship Id="rId15" Type="http://schemas.openxmlformats.org/officeDocument/2006/relationships/image" Target="../media/image19.jpeg"/><Relationship Id="rId23" Type="http://schemas.openxmlformats.org/officeDocument/2006/relationships/image" Target="../media/image23.jpeg"/><Relationship Id="rId10" Type="http://schemas.openxmlformats.org/officeDocument/2006/relationships/hyperlink" Target="http://www.decaldesigners.com/decals.asp?id=Animal_Ape-Banana-E2_033&amp;decals=Animals&amp;subcategory=Ape" TargetMode="External"/><Relationship Id="rId19" Type="http://schemas.openxmlformats.org/officeDocument/2006/relationships/image" Target="../media/image21.jpeg"/><Relationship Id="rId4" Type="http://schemas.openxmlformats.org/officeDocument/2006/relationships/hyperlink" Target="http://www.decaldesigners.com/decals.asp?id=Animal_Bull-F2_067&amp;decals=Animals&amp;subcategory=Bull" TargetMode="External"/><Relationship Id="rId9" Type="http://schemas.openxmlformats.org/officeDocument/2006/relationships/image" Target="../media/image16.jpeg"/><Relationship Id="rId14" Type="http://schemas.openxmlformats.org/officeDocument/2006/relationships/hyperlink" Target="http://www.decaldesigners.com/decals.asp?id=Animal_Lamb-MENU_110&amp;desc=Animal%20Lamb%20MENU%20110%20&amp;decals=Animals&amp;subcategory=Farm" TargetMode="External"/><Relationship Id="rId22" Type="http://schemas.openxmlformats.org/officeDocument/2006/relationships/hyperlink" Target="http://www.decaldesigners.com/decals.asp?id=Animal_Dog-E2_083&amp;desc=Animal%20Dog%20E2%20083%20&amp;decals=Animals&amp;subcategory=Dog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2143116"/>
            <a:ext cx="7772400" cy="1470025"/>
          </a:xfrm>
        </p:spPr>
        <p:txBody>
          <a:bodyPr>
            <a:normAutofit fontScale="90000"/>
          </a:bodyPr>
          <a:lstStyle/>
          <a:p>
            <a:r>
              <a:rPr lang="en-IN" sz="6000" b="1" dirty="0" smtClean="0"/>
              <a:t> </a:t>
            </a:r>
            <a:r>
              <a:rPr lang="en-IN" sz="6000" b="1" dirty="0" smtClean="0"/>
              <a:t>Rabies</a:t>
            </a:r>
            <a:r>
              <a:rPr lang="en-IN" dirty="0" smtClean="0"/>
              <a:t/>
            </a:r>
            <a:br>
              <a:rPr lang="en-IN" dirty="0" smtClean="0"/>
            </a:br>
            <a:endParaRPr lang="en-IN" dirty="0"/>
          </a:p>
        </p:txBody>
      </p:sp>
      <p:sp>
        <p:nvSpPr>
          <p:cNvPr id="3" name="Subtitle 2"/>
          <p:cNvSpPr>
            <a:spLocks noGrp="1"/>
          </p:cNvSpPr>
          <p:nvPr>
            <p:ph type="subTitle" idx="1"/>
          </p:nvPr>
        </p:nvSpPr>
        <p:spPr/>
        <p:txBody>
          <a:bodyPr>
            <a:normAutofit fontScale="85000" lnSpcReduction="20000"/>
          </a:bodyPr>
          <a:lstStyle/>
          <a:p>
            <a:r>
              <a:rPr lang="en-IN" dirty="0" smtClean="0"/>
              <a:t>Prepared by:</a:t>
            </a:r>
          </a:p>
          <a:p>
            <a:r>
              <a:rPr lang="en-IN" dirty="0" smtClean="0"/>
              <a:t>Dr. </a:t>
            </a:r>
            <a:r>
              <a:rPr lang="en-IN" dirty="0" err="1" smtClean="0"/>
              <a:t>Divyang</a:t>
            </a:r>
            <a:r>
              <a:rPr lang="en-IN" dirty="0" smtClean="0"/>
              <a:t> Patel</a:t>
            </a:r>
            <a:endParaRPr lang="en-IN" dirty="0" smtClean="0"/>
          </a:p>
          <a:p>
            <a:r>
              <a:rPr lang="en-IN" dirty="0" smtClean="0"/>
              <a:t>AP</a:t>
            </a:r>
          </a:p>
          <a:p>
            <a:r>
              <a:rPr lang="en-IN" dirty="0" smtClean="0"/>
              <a:t>Community medicine</a:t>
            </a:r>
          </a:p>
          <a:p>
            <a:endParaRPr lang="en-IN" dirty="0" smtClean="0"/>
          </a:p>
          <a:p>
            <a:endParaRPr lang="en-IN" dirty="0" smtClean="0"/>
          </a:p>
          <a:p>
            <a:endParaRPr lang="en-IN"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5F7237D-C129-495C-9FBD-D1DA41182916}" type="slidenum">
              <a:rPr lang="en-US" smtClean="0"/>
              <a:pPr>
                <a:defRPr/>
              </a:pPr>
              <a:t>10</a:t>
            </a:fld>
            <a:endParaRPr lang="en-US"/>
          </a:p>
        </p:txBody>
      </p:sp>
      <p:pic>
        <p:nvPicPr>
          <p:cNvPr id="37891" name="Picture 2"/>
          <p:cNvPicPr>
            <a:picLocks noChangeAspect="1" noChangeArrowheads="1"/>
          </p:cNvPicPr>
          <p:nvPr/>
        </p:nvPicPr>
        <p:blipFill>
          <a:blip r:embed="rId3"/>
          <a:srcRect/>
          <a:stretch>
            <a:fillRect/>
          </a:stretch>
        </p:blipFill>
        <p:spPr bwMode="auto">
          <a:xfrm>
            <a:off x="0" y="1981200"/>
            <a:ext cx="9144000" cy="3894138"/>
          </a:xfrm>
          <a:prstGeom prst="rect">
            <a:avLst/>
          </a:prstGeom>
          <a:noFill/>
          <a:ln w="9525">
            <a:noFill/>
            <a:miter lim="800000"/>
            <a:headEnd/>
            <a:tailEnd/>
          </a:ln>
        </p:spPr>
      </p:pic>
      <p:sp>
        <p:nvSpPr>
          <p:cNvPr id="37892" name="TextBox 5"/>
          <p:cNvSpPr txBox="1">
            <a:spLocks noChangeArrowheads="1"/>
          </p:cNvSpPr>
          <p:nvPr/>
        </p:nvSpPr>
        <p:spPr bwMode="auto">
          <a:xfrm>
            <a:off x="0" y="1371600"/>
            <a:ext cx="9144000" cy="523875"/>
          </a:xfrm>
          <a:prstGeom prst="rect">
            <a:avLst/>
          </a:prstGeom>
          <a:noFill/>
          <a:ln w="9525">
            <a:noFill/>
            <a:miter lim="800000"/>
            <a:headEnd/>
            <a:tailEnd/>
          </a:ln>
        </p:spPr>
        <p:txBody>
          <a:bodyPr>
            <a:spAutoFit/>
          </a:bodyPr>
          <a:lstStyle/>
          <a:p>
            <a:pPr algn="ctr"/>
            <a:r>
              <a:rPr lang="en-US" sz="2800" dirty="0"/>
              <a:t>Vaccinate </a:t>
            </a:r>
            <a:r>
              <a:rPr lang="en-US" sz="2800" dirty="0" smtClean="0"/>
              <a:t>pets regularly</a:t>
            </a:r>
            <a:endParaRPr lang="en-US" sz="2800" dirty="0"/>
          </a:p>
        </p:txBody>
      </p:sp>
      <p:sp>
        <p:nvSpPr>
          <p:cNvPr id="7" name="Rectangle 2"/>
          <p:cNvSpPr txBox="1">
            <a:spLocks noChangeArrowheads="1"/>
          </p:cNvSpPr>
          <p:nvPr/>
        </p:nvSpPr>
        <p:spPr>
          <a:xfrm>
            <a:off x="0" y="0"/>
            <a:ext cx="9144000" cy="1143000"/>
          </a:xfrm>
          <a:prstGeom prst="rect">
            <a:avLst/>
          </a:prstGeom>
        </p:spPr>
        <p:txBody>
          <a:bodyPr/>
          <a:lstStyle/>
          <a:p>
            <a:pPr algn="ctr" eaLnBrk="1" hangingPunct="1">
              <a:defRPr/>
            </a:pPr>
            <a:r>
              <a:rPr lang="en-US" sz="3600" kern="0" dirty="0">
                <a:solidFill>
                  <a:schemeClr val="tx2"/>
                </a:solidFill>
                <a:latin typeface="+mj-lt"/>
                <a:ea typeface="+mj-ea"/>
                <a:cs typeface="+mj-cs"/>
              </a:rPr>
              <a:t>RESPONSIBILITIES OF A</a:t>
            </a:r>
            <a:br>
              <a:rPr lang="en-US" sz="3600" kern="0" dirty="0">
                <a:solidFill>
                  <a:schemeClr val="tx2"/>
                </a:solidFill>
                <a:latin typeface="+mj-lt"/>
                <a:ea typeface="+mj-ea"/>
                <a:cs typeface="+mj-cs"/>
              </a:rPr>
            </a:br>
            <a:r>
              <a:rPr lang="en-US" sz="3600" kern="0" dirty="0">
                <a:solidFill>
                  <a:schemeClr val="tx2"/>
                </a:solidFill>
                <a:latin typeface="+mj-lt"/>
                <a:ea typeface="+mj-ea"/>
                <a:cs typeface="+mj-cs"/>
              </a:rPr>
              <a:t>PET OWNER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1720" y="2564904"/>
            <a:ext cx="4636206" cy="1569660"/>
          </a:xfrm>
          <a:prstGeom prst="rect">
            <a:avLst/>
          </a:prstGeom>
          <a:noFill/>
        </p:spPr>
        <p:txBody>
          <a:bodyPr wrap="none" rtlCol="0">
            <a:spAutoFit/>
          </a:bodyPr>
          <a:lstStyle/>
          <a:p>
            <a:r>
              <a:rPr lang="en-GB" sz="9600" dirty="0" smtClean="0"/>
              <a:t>Evidence</a:t>
            </a:r>
            <a:endParaRPr lang="en-GB" sz="9600" dirty="0"/>
          </a:p>
        </p:txBody>
      </p:sp>
    </p:spTree>
    <p:extLst>
      <p:ext uri="{BB962C8B-B14F-4D97-AF65-F5344CB8AC3E}">
        <p14:creationId xmlns:p14="http://schemas.microsoft.com/office/powerpoint/2010/main" xmlns="" val="1730222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529665742"/>
              </p:ext>
            </p:extLst>
          </p:nvPr>
        </p:nvGraphicFramePr>
        <p:xfrm>
          <a:off x="251519" y="548680"/>
          <a:ext cx="8640961" cy="6120680"/>
        </p:xfrm>
        <a:graphic>
          <a:graphicData uri="http://schemas.openxmlformats.org/drawingml/2006/table">
            <a:tbl>
              <a:tblPr firstRow="1" bandRow="1">
                <a:tableStyleId>{F5AB1C69-6EDB-4FF4-983F-18BD219EF322}</a:tableStyleId>
              </a:tblPr>
              <a:tblGrid>
                <a:gridCol w="2160240"/>
                <a:gridCol w="1969069"/>
                <a:gridCol w="4282246"/>
                <a:gridCol w="229406"/>
              </a:tblGrid>
              <a:tr h="6120680">
                <a:tc>
                  <a:txBody>
                    <a:bodyPr/>
                    <a:lstStyle/>
                    <a:p>
                      <a:r>
                        <a:rPr lang="en-GB" sz="1800" b="1" kern="1200" dirty="0" smtClean="0">
                          <a:solidFill>
                            <a:schemeClr val="lt1"/>
                          </a:solidFill>
                          <a:effectLst/>
                          <a:latin typeface="+mn-lt"/>
                          <a:ea typeface="+mn-ea"/>
                          <a:cs typeface="+mn-cs"/>
                        </a:rPr>
                        <a:t>National Institute of Communicable Diseases</a:t>
                      </a:r>
                    </a:p>
                    <a:p>
                      <a:endParaRPr lang="en-GB" sz="1800" b="1" kern="1200" dirty="0" smtClean="0">
                        <a:solidFill>
                          <a:schemeClr val="lt1"/>
                        </a:solidFill>
                        <a:effectLst/>
                        <a:latin typeface="+mn-lt"/>
                        <a:ea typeface="+mn-ea"/>
                        <a:cs typeface="+mn-cs"/>
                      </a:endParaRPr>
                    </a:p>
                    <a:p>
                      <a:r>
                        <a:rPr lang="en-GB" sz="1800" b="1" kern="1200" dirty="0" smtClean="0">
                          <a:solidFill>
                            <a:schemeClr val="lt1"/>
                          </a:solidFill>
                          <a:effectLst/>
                          <a:latin typeface="+mn-lt"/>
                          <a:ea typeface="+mn-ea"/>
                          <a:cs typeface="+mn-cs"/>
                        </a:rPr>
                        <a:t>Directorate General of Health Services</a:t>
                      </a:r>
                    </a:p>
                    <a:p>
                      <a:r>
                        <a:rPr lang="en-GB" sz="1800" b="1" kern="1200" dirty="0" smtClean="0">
                          <a:solidFill>
                            <a:schemeClr val="lt1"/>
                          </a:solidFill>
                          <a:effectLst/>
                          <a:latin typeface="+mn-lt"/>
                          <a:ea typeface="+mn-ea"/>
                          <a:cs typeface="+mn-cs"/>
                        </a:rPr>
                        <a:t>Ministry of Health &amp; Family Welfare</a:t>
                      </a:r>
                    </a:p>
                    <a:p>
                      <a:endParaRPr lang="en-GB" sz="1800" b="1" kern="1200" dirty="0" smtClean="0">
                        <a:solidFill>
                          <a:schemeClr val="lt1"/>
                        </a:solidFill>
                        <a:effectLst/>
                        <a:latin typeface="+mn-lt"/>
                        <a:ea typeface="+mn-ea"/>
                        <a:cs typeface="+mn-cs"/>
                      </a:endParaRPr>
                    </a:p>
                    <a:p>
                      <a:r>
                        <a:rPr lang="en-GB" sz="1800" b="1" kern="1200" dirty="0" smtClean="0">
                          <a:solidFill>
                            <a:schemeClr val="lt1"/>
                          </a:solidFill>
                          <a:effectLst/>
                          <a:latin typeface="+mn-lt"/>
                          <a:ea typeface="+mn-ea"/>
                          <a:cs typeface="+mn-cs"/>
                        </a:rPr>
                        <a:t>Government of India</a:t>
                      </a:r>
                    </a:p>
                    <a:p>
                      <a:r>
                        <a:rPr lang="en-GB" sz="1800" b="1" kern="1200" dirty="0" smtClean="0">
                          <a:solidFill>
                            <a:schemeClr val="lt1"/>
                          </a:solidFill>
                          <a:effectLst/>
                          <a:latin typeface="+mn-lt"/>
                          <a:ea typeface="+mn-ea"/>
                          <a:cs typeface="+mn-cs"/>
                        </a:rPr>
                        <a:t>New Delhi</a:t>
                      </a:r>
                    </a:p>
                    <a:p>
                      <a:endParaRPr lang="en-GB" dirty="0"/>
                    </a:p>
                  </a:txBody>
                  <a:tcPr/>
                </a:tc>
                <a:tc>
                  <a:txBody>
                    <a:bodyPr/>
                    <a:lstStyle/>
                    <a:p>
                      <a:r>
                        <a:rPr lang="en-GB" sz="1800" b="1" kern="1200" dirty="0" smtClean="0">
                          <a:solidFill>
                            <a:schemeClr val="lt1"/>
                          </a:solidFill>
                          <a:effectLst/>
                          <a:latin typeface="+mn-lt"/>
                          <a:ea typeface="+mn-ea"/>
                          <a:cs typeface="+mn-cs"/>
                        </a:rPr>
                        <a:t>National Guidelines for </a:t>
                      </a:r>
                    </a:p>
                    <a:p>
                      <a:r>
                        <a:rPr lang="en-GB" sz="1800" b="1" kern="1200" dirty="0" smtClean="0">
                          <a:solidFill>
                            <a:schemeClr val="lt1"/>
                          </a:solidFill>
                          <a:effectLst/>
                          <a:latin typeface="+mn-lt"/>
                          <a:ea typeface="+mn-ea"/>
                          <a:cs typeface="+mn-cs"/>
                        </a:rPr>
                        <a:t>Rabies Prophylaxis and</a:t>
                      </a:r>
                    </a:p>
                    <a:p>
                      <a:r>
                        <a:rPr lang="en-GB" sz="1800" b="1" kern="1200" dirty="0" smtClean="0">
                          <a:solidFill>
                            <a:schemeClr val="lt1"/>
                          </a:solidFill>
                          <a:effectLst/>
                          <a:latin typeface="+mn-lt"/>
                          <a:ea typeface="+mn-ea"/>
                          <a:cs typeface="+mn-cs"/>
                        </a:rPr>
                        <a:t>Intra-dermal Administration of </a:t>
                      </a:r>
                    </a:p>
                    <a:p>
                      <a:r>
                        <a:rPr lang="en-GB" sz="1800" b="1" kern="1200" dirty="0" smtClean="0">
                          <a:solidFill>
                            <a:schemeClr val="lt1"/>
                          </a:solidFill>
                          <a:effectLst/>
                          <a:latin typeface="+mn-lt"/>
                          <a:ea typeface="+mn-ea"/>
                          <a:cs typeface="+mn-cs"/>
                        </a:rPr>
                        <a:t>Cell Culture Rabies Vaccines</a:t>
                      </a:r>
                    </a:p>
                    <a:p>
                      <a:endParaRPr lang="en-GB" sz="1800" b="1" kern="1200" dirty="0" smtClean="0">
                        <a:solidFill>
                          <a:schemeClr val="lt1"/>
                        </a:solidFill>
                        <a:effectLst/>
                        <a:latin typeface="+mn-lt"/>
                        <a:ea typeface="+mn-ea"/>
                        <a:cs typeface="+mn-cs"/>
                      </a:endParaRPr>
                    </a:p>
                    <a:p>
                      <a:endParaRPr lang="en-GB" sz="1800" b="1" kern="1200" dirty="0" smtClean="0">
                        <a:solidFill>
                          <a:schemeClr val="lt1"/>
                        </a:solidFill>
                        <a:effectLst/>
                        <a:latin typeface="+mn-lt"/>
                        <a:ea typeface="+mn-ea"/>
                        <a:cs typeface="+mn-cs"/>
                      </a:endParaRPr>
                    </a:p>
                    <a:p>
                      <a:r>
                        <a:rPr lang="en-GB" sz="1800" b="1" kern="1200" dirty="0" smtClean="0">
                          <a:solidFill>
                            <a:schemeClr val="lt1"/>
                          </a:solidFill>
                          <a:effectLst/>
                          <a:latin typeface="+mn-lt"/>
                          <a:ea typeface="+mn-ea"/>
                          <a:cs typeface="+mn-cs"/>
                        </a:rPr>
                        <a:t>(High level of evidence)</a:t>
                      </a:r>
                      <a:endParaRPr lang="en-GB" dirty="0"/>
                    </a:p>
                  </a:txBody>
                  <a:tcPr/>
                </a:tc>
                <a:tc>
                  <a:txBody>
                    <a:bodyPr/>
                    <a:lstStyle/>
                    <a:p>
                      <a:r>
                        <a:rPr lang="en-GB" sz="1600" b="1" kern="1200" dirty="0" smtClean="0">
                          <a:solidFill>
                            <a:schemeClr val="lt1"/>
                          </a:solidFill>
                          <a:effectLst/>
                          <a:latin typeface="+mn-lt"/>
                          <a:ea typeface="+mn-ea"/>
                          <a:cs typeface="+mn-cs"/>
                        </a:rPr>
                        <a:t>Since the rabies virus enters the human body through a bite or scratch, it is imperative to remove as much saliva, and thereby the virus, from the wound as is possible by an efficient wound toilet that should not involve additional trauma. Since the rabies virus can persist and even multiply at the site of bite for a long time, wound </a:t>
                      </a:r>
                    </a:p>
                    <a:p>
                      <a:r>
                        <a:rPr lang="en-GB" sz="1600" b="1" kern="1200" dirty="0" smtClean="0">
                          <a:solidFill>
                            <a:schemeClr val="lt1"/>
                          </a:solidFill>
                          <a:effectLst/>
                          <a:latin typeface="+mn-lt"/>
                          <a:ea typeface="+mn-ea"/>
                          <a:cs typeface="+mn-cs"/>
                        </a:rPr>
                        <a:t>toilet must be performed even if the patient reports late. This can be done by prompt and gentle thorough washing with soap or detergent </a:t>
                      </a:r>
                    </a:p>
                    <a:p>
                      <a:r>
                        <a:rPr lang="en-GB" sz="1600" b="1" kern="1200" dirty="0" smtClean="0">
                          <a:solidFill>
                            <a:schemeClr val="lt1"/>
                          </a:solidFill>
                          <a:effectLst/>
                          <a:latin typeface="+mn-lt"/>
                          <a:ea typeface="+mn-ea"/>
                          <a:cs typeface="+mn-cs"/>
                        </a:rPr>
                        <a:t>and flushing the wound with running water for 10 minutes. If soap and detergent are not immediately available wash with running water for at least 10 minutes. Avoid direct touching of wounds with bare hands. After thorough washing and drying the wound, </a:t>
                      </a:r>
                    </a:p>
                    <a:p>
                      <a:r>
                        <a:rPr lang="en-GB" sz="1600" b="1" kern="1200" dirty="0" smtClean="0">
                          <a:solidFill>
                            <a:schemeClr val="lt1"/>
                          </a:solidFill>
                          <a:effectLst/>
                          <a:latin typeface="+mn-lt"/>
                          <a:ea typeface="+mn-ea"/>
                          <a:cs typeface="+mn-cs"/>
                        </a:rPr>
                        <a:t>any one of the available chemical agents should be applied </a:t>
                      </a:r>
                      <a:r>
                        <a:rPr lang="en-GB" sz="1600" b="1" kern="1200" dirty="0" err="1" smtClean="0">
                          <a:solidFill>
                            <a:schemeClr val="lt1"/>
                          </a:solidFill>
                          <a:effectLst/>
                          <a:latin typeface="+mn-lt"/>
                          <a:ea typeface="+mn-ea"/>
                          <a:cs typeface="+mn-cs"/>
                        </a:rPr>
                        <a:t>viz</a:t>
                      </a:r>
                      <a:r>
                        <a:rPr lang="en-GB" sz="1600" b="1" kern="1200" dirty="0" smtClean="0">
                          <a:solidFill>
                            <a:schemeClr val="lt1"/>
                          </a:solidFill>
                          <a:effectLst/>
                          <a:latin typeface="+mn-lt"/>
                          <a:ea typeface="+mn-ea"/>
                          <a:cs typeface="+mn-cs"/>
                        </a:rPr>
                        <a:t> </a:t>
                      </a:r>
                      <a:r>
                        <a:rPr lang="en-GB" sz="1600" b="1" kern="1200" dirty="0" err="1" smtClean="0">
                          <a:solidFill>
                            <a:schemeClr val="lt1"/>
                          </a:solidFill>
                          <a:effectLst/>
                          <a:latin typeface="+mn-lt"/>
                          <a:ea typeface="+mn-ea"/>
                          <a:cs typeface="+mn-cs"/>
                        </a:rPr>
                        <a:t>Povidone</a:t>
                      </a:r>
                      <a:r>
                        <a:rPr lang="en-GB" sz="1600" b="1" kern="1200" dirty="0" smtClean="0">
                          <a:solidFill>
                            <a:schemeClr val="lt1"/>
                          </a:solidFill>
                          <a:effectLst/>
                          <a:latin typeface="+mn-lt"/>
                          <a:ea typeface="+mn-ea"/>
                          <a:cs typeface="+mn-cs"/>
                        </a:rPr>
                        <a:t> iodine (</a:t>
                      </a:r>
                      <a:r>
                        <a:rPr lang="en-GB" sz="1600" b="1" kern="1200" dirty="0" err="1" smtClean="0">
                          <a:solidFill>
                            <a:schemeClr val="lt1"/>
                          </a:solidFill>
                          <a:effectLst/>
                          <a:latin typeface="+mn-lt"/>
                          <a:ea typeface="+mn-ea"/>
                          <a:cs typeface="+mn-cs"/>
                        </a:rPr>
                        <a:t>Betadine</a:t>
                      </a:r>
                      <a:r>
                        <a:rPr lang="en-GB" sz="1600" b="1" kern="1200" dirty="0" smtClean="0">
                          <a:solidFill>
                            <a:schemeClr val="lt1"/>
                          </a:solidFill>
                          <a:effectLst/>
                          <a:latin typeface="+mn-lt"/>
                          <a:ea typeface="+mn-ea"/>
                          <a:cs typeface="+mn-cs"/>
                        </a:rPr>
                        <a:t>), Alcohol, </a:t>
                      </a:r>
                      <a:r>
                        <a:rPr lang="en-GB" sz="1600" b="1" kern="1200" dirty="0" err="1" smtClean="0">
                          <a:solidFill>
                            <a:schemeClr val="lt1"/>
                          </a:solidFill>
                          <a:effectLst/>
                          <a:latin typeface="+mn-lt"/>
                          <a:ea typeface="+mn-ea"/>
                          <a:cs typeface="+mn-cs"/>
                        </a:rPr>
                        <a:t>Chloroxylenol</a:t>
                      </a:r>
                      <a:r>
                        <a:rPr lang="en-GB" sz="1600" b="1" kern="1200" dirty="0" smtClean="0">
                          <a:solidFill>
                            <a:schemeClr val="lt1"/>
                          </a:solidFill>
                          <a:effectLst/>
                          <a:latin typeface="+mn-lt"/>
                          <a:ea typeface="+mn-ea"/>
                          <a:cs typeface="+mn-cs"/>
                        </a:rPr>
                        <a:t> (Dettol), </a:t>
                      </a:r>
                      <a:r>
                        <a:rPr lang="en-GB" sz="1600" b="1" kern="1200" dirty="0" err="1" smtClean="0">
                          <a:solidFill>
                            <a:schemeClr val="lt1"/>
                          </a:solidFill>
                          <a:effectLst/>
                          <a:latin typeface="+mn-lt"/>
                          <a:ea typeface="+mn-ea"/>
                          <a:cs typeface="+mn-cs"/>
                        </a:rPr>
                        <a:t>Chlorhexidine</a:t>
                      </a:r>
                      <a:r>
                        <a:rPr lang="en-GB" sz="1600" b="1" kern="1200" dirty="0" smtClean="0">
                          <a:solidFill>
                            <a:schemeClr val="lt1"/>
                          </a:solidFill>
                          <a:effectLst/>
                          <a:latin typeface="+mn-lt"/>
                          <a:ea typeface="+mn-ea"/>
                          <a:cs typeface="+mn-cs"/>
                        </a:rPr>
                        <a:t> </a:t>
                      </a:r>
                      <a:r>
                        <a:rPr lang="en-GB" sz="1600" b="1" kern="1200" dirty="0" err="1" smtClean="0">
                          <a:solidFill>
                            <a:schemeClr val="lt1"/>
                          </a:solidFill>
                          <a:effectLst/>
                          <a:latin typeface="+mn-lt"/>
                          <a:ea typeface="+mn-ea"/>
                          <a:cs typeface="+mn-cs"/>
                        </a:rPr>
                        <a:t>Gluconate</a:t>
                      </a:r>
                      <a:r>
                        <a:rPr lang="en-GB" sz="1600" b="1" kern="1200" dirty="0" smtClean="0">
                          <a:solidFill>
                            <a:schemeClr val="lt1"/>
                          </a:solidFill>
                          <a:effectLst/>
                          <a:latin typeface="+mn-lt"/>
                          <a:ea typeface="+mn-ea"/>
                          <a:cs typeface="+mn-cs"/>
                        </a:rPr>
                        <a:t> and </a:t>
                      </a:r>
                    </a:p>
                    <a:p>
                      <a:r>
                        <a:rPr lang="en-GB" sz="1600" b="1" kern="1200" dirty="0" err="1" smtClean="0">
                          <a:solidFill>
                            <a:schemeClr val="lt1"/>
                          </a:solidFill>
                          <a:effectLst/>
                          <a:latin typeface="+mn-lt"/>
                          <a:ea typeface="+mn-ea"/>
                          <a:cs typeface="+mn-cs"/>
                        </a:rPr>
                        <a:t>Cetrimide</a:t>
                      </a:r>
                      <a:r>
                        <a:rPr lang="en-GB" sz="1600" b="1" kern="1200" dirty="0" smtClean="0">
                          <a:solidFill>
                            <a:schemeClr val="lt1"/>
                          </a:solidFill>
                          <a:effectLst/>
                          <a:latin typeface="+mn-lt"/>
                          <a:ea typeface="+mn-ea"/>
                          <a:cs typeface="+mn-cs"/>
                        </a:rPr>
                        <a:t> solution (</a:t>
                      </a:r>
                      <a:r>
                        <a:rPr lang="en-GB" sz="1600" b="1" kern="1200" dirty="0" err="1" smtClean="0">
                          <a:solidFill>
                            <a:schemeClr val="lt1"/>
                          </a:solidFill>
                          <a:effectLst/>
                          <a:latin typeface="+mn-lt"/>
                          <a:ea typeface="+mn-ea"/>
                          <a:cs typeface="+mn-cs"/>
                        </a:rPr>
                        <a:t>Savlon</a:t>
                      </a:r>
                      <a:r>
                        <a:rPr lang="en-GB" sz="1600" b="1" kern="1200" dirty="0" smtClean="0">
                          <a:solidFill>
                            <a:schemeClr val="lt1"/>
                          </a:solidFill>
                          <a:effectLst/>
                          <a:latin typeface="+mn-lt"/>
                          <a:ea typeface="+mn-ea"/>
                          <a:cs typeface="+mn-cs"/>
                        </a:rPr>
                        <a:t> - in appropriate recommended dilution), etc.</a:t>
                      </a:r>
                    </a:p>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xmlns="" val="254400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302864312"/>
              </p:ext>
            </p:extLst>
          </p:nvPr>
        </p:nvGraphicFramePr>
        <p:xfrm>
          <a:off x="251520" y="116632"/>
          <a:ext cx="8712969" cy="6552728"/>
        </p:xfrm>
        <a:graphic>
          <a:graphicData uri="http://schemas.openxmlformats.org/drawingml/2006/table">
            <a:tbl>
              <a:tblPr firstRow="1" bandRow="1">
                <a:tableStyleId>{7DF18680-E054-41AD-8BC1-D1AEF772440D}</a:tableStyleId>
              </a:tblPr>
              <a:tblGrid>
                <a:gridCol w="2904323"/>
                <a:gridCol w="2904323"/>
                <a:gridCol w="2904323"/>
              </a:tblGrid>
              <a:tr h="6552728">
                <a:tc>
                  <a:txBody>
                    <a:bodyPr/>
                    <a:lstStyle/>
                    <a:p>
                      <a:r>
                        <a:rPr lang="en-GB" dirty="0" smtClean="0"/>
                        <a:t>Department</a:t>
                      </a:r>
                      <a:r>
                        <a:rPr lang="en-GB" baseline="0" dirty="0" smtClean="0"/>
                        <a:t> of Communicable diseases, Surveillance and response</a:t>
                      </a:r>
                    </a:p>
                    <a:p>
                      <a:r>
                        <a:rPr lang="en-GB" baseline="0" dirty="0" smtClean="0"/>
                        <a:t>World Health Organization</a:t>
                      </a:r>
                    </a:p>
                    <a:p>
                      <a:endParaRPr lang="en-GB" baseline="0" dirty="0" smtClean="0"/>
                    </a:p>
                    <a:p>
                      <a:r>
                        <a:rPr lang="en-GB" baseline="0" dirty="0" smtClean="0"/>
                        <a:t>November 2002</a:t>
                      </a:r>
                    </a:p>
                    <a:p>
                      <a:endParaRPr lang="en-GB" baseline="0" dirty="0" smtClean="0"/>
                    </a:p>
                  </a:txBody>
                  <a:tcPr/>
                </a:tc>
                <a:tc>
                  <a:txBody>
                    <a:bodyPr/>
                    <a:lstStyle/>
                    <a:p>
                      <a:r>
                        <a:rPr lang="en-GB" dirty="0" smtClean="0"/>
                        <a:t>Current</a:t>
                      </a:r>
                      <a:r>
                        <a:rPr lang="en-GB" baseline="0" dirty="0" smtClean="0"/>
                        <a:t> WHO GUIDE for Rabies Pre and Post-exposure Treatment in Humans</a:t>
                      </a:r>
                      <a:endParaRPr lang="en-GB" dirty="0"/>
                    </a:p>
                  </a:txBody>
                  <a:tcPr/>
                </a:tc>
                <a:tc>
                  <a:txBody>
                    <a:bodyPr/>
                    <a:lstStyle/>
                    <a:p>
                      <a:r>
                        <a:rPr lang="en-GB" dirty="0" smtClean="0"/>
                        <a:t>Wound</a:t>
                      </a:r>
                      <a:r>
                        <a:rPr lang="en-GB" baseline="0" dirty="0" smtClean="0"/>
                        <a:t> treatment should be immediate. It is essential even if the person presents long after exposure. It should consist of immediate washing and flushing with soap and water or water alone and disinfecting with ethanol or iodine.</a:t>
                      </a:r>
                      <a:endParaRPr lang="en-GB" dirty="0"/>
                    </a:p>
                  </a:txBody>
                  <a:tcPr/>
                </a:tc>
              </a:tr>
            </a:tbl>
          </a:graphicData>
        </a:graphic>
      </p:graphicFrame>
    </p:spTree>
    <p:extLst>
      <p:ext uri="{BB962C8B-B14F-4D97-AF65-F5344CB8AC3E}">
        <p14:creationId xmlns:p14="http://schemas.microsoft.com/office/powerpoint/2010/main" xmlns="" val="1851576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548680"/>
            <a:ext cx="6480720" cy="769441"/>
          </a:xfrm>
          <a:prstGeom prst="rect">
            <a:avLst/>
          </a:prstGeom>
          <a:noFill/>
        </p:spPr>
        <p:txBody>
          <a:bodyPr wrap="square" rtlCol="0">
            <a:spAutoFit/>
          </a:bodyPr>
          <a:lstStyle/>
          <a:p>
            <a:pPr algn="ctr"/>
            <a:r>
              <a:rPr lang="en-GB" sz="4400" dirty="0" smtClean="0"/>
              <a:t>CONCLUSION</a:t>
            </a:r>
            <a:endParaRPr lang="en-US" sz="4400" dirty="0"/>
          </a:p>
        </p:txBody>
      </p:sp>
      <p:sp>
        <p:nvSpPr>
          <p:cNvPr id="3" name="TextBox 2"/>
          <p:cNvSpPr txBox="1"/>
          <p:nvPr/>
        </p:nvSpPr>
        <p:spPr>
          <a:xfrm>
            <a:off x="827584" y="1871112"/>
            <a:ext cx="7560840"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Proper wound toileting with the adequate measures can help in reducing/preventing rabies in humans after exposure </a:t>
            </a:r>
          </a:p>
          <a:p>
            <a:pPr marL="285750" indent="-285750">
              <a:buFont typeface="Arial" panose="020B0604020202020204" pitchFamily="34" charset="0"/>
              <a:buChar char="•"/>
            </a:pPr>
            <a:r>
              <a:rPr lang="en-GB" sz="2800" dirty="0" smtClean="0"/>
              <a:t>Mainstay</a:t>
            </a:r>
          </a:p>
          <a:p>
            <a:pPr marL="285750" indent="-285750">
              <a:buFont typeface="Arial" panose="020B0604020202020204" pitchFamily="34" charset="0"/>
              <a:buChar char="•"/>
            </a:pPr>
            <a:endParaRPr lang="en-GB" sz="2800" dirty="0"/>
          </a:p>
          <a:p>
            <a:endParaRPr lang="en-US" sz="2800" dirty="0"/>
          </a:p>
        </p:txBody>
      </p:sp>
    </p:spTree>
    <p:extLst>
      <p:ext uri="{BB962C8B-B14F-4D97-AF65-F5344CB8AC3E}">
        <p14:creationId xmlns:p14="http://schemas.microsoft.com/office/powerpoint/2010/main" xmlns="" val="2397423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692696"/>
            <a:ext cx="6984776" cy="769441"/>
          </a:xfrm>
          <a:prstGeom prst="rect">
            <a:avLst/>
          </a:prstGeom>
          <a:noFill/>
        </p:spPr>
        <p:txBody>
          <a:bodyPr wrap="square" rtlCol="0">
            <a:spAutoFit/>
          </a:bodyPr>
          <a:lstStyle/>
          <a:p>
            <a:pPr algn="ctr"/>
            <a:r>
              <a:rPr lang="en-GB" sz="4400" dirty="0" smtClean="0"/>
              <a:t>References</a:t>
            </a:r>
            <a:endParaRPr lang="en-US" sz="4400" dirty="0"/>
          </a:p>
        </p:txBody>
      </p:sp>
      <p:sp>
        <p:nvSpPr>
          <p:cNvPr id="4" name="TextBox 3"/>
          <p:cNvSpPr txBox="1"/>
          <p:nvPr/>
        </p:nvSpPr>
        <p:spPr>
          <a:xfrm>
            <a:off x="755576" y="1700808"/>
            <a:ext cx="7344816" cy="3693319"/>
          </a:xfrm>
          <a:prstGeom prst="rect">
            <a:avLst/>
          </a:prstGeom>
          <a:noFill/>
        </p:spPr>
        <p:txBody>
          <a:bodyPr wrap="square" rtlCol="0">
            <a:spAutoFit/>
          </a:bodyPr>
          <a:lstStyle/>
          <a:p>
            <a:pPr marL="285750" indent="-285750">
              <a:buFont typeface="Arial" panose="020B0604020202020204" pitchFamily="34" charset="0"/>
              <a:buChar char="•"/>
            </a:pPr>
            <a:r>
              <a:rPr lang="en-GB" dirty="0" smtClean="0"/>
              <a:t>National Institute for Communicable Diseases, Government of India. National guidelines for Rabies prophylaxis and administration of intra-dermal cell culture rabies vaccine. Available at </a:t>
            </a:r>
            <a:r>
              <a:rPr lang="en-GB" dirty="0"/>
              <a:t>http://www.ncdc.gov.in/Rabies_Guidelines.pdf</a:t>
            </a:r>
          </a:p>
          <a:p>
            <a:r>
              <a:rPr lang="en-GB" dirty="0" smtClean="0"/>
              <a:t>     Accessed 19</a:t>
            </a:r>
            <a:r>
              <a:rPr lang="en-GB" baseline="30000" dirty="0" smtClean="0"/>
              <a:t>th</a:t>
            </a:r>
            <a:r>
              <a:rPr lang="en-GB" dirty="0" smtClean="0"/>
              <a:t> February 2014</a:t>
            </a:r>
          </a:p>
          <a:p>
            <a:endParaRPr lang="en-GB" dirty="0"/>
          </a:p>
          <a:p>
            <a:pPr marL="285750" indent="-285750">
              <a:buFont typeface="Arial" panose="020B0604020202020204" pitchFamily="34" charset="0"/>
              <a:buChar char="•"/>
            </a:pPr>
            <a:r>
              <a:rPr lang="en-GB" dirty="0" smtClean="0"/>
              <a:t>WHO. Department of Communicable diseases, surveillance and response. Current WHO guide for rabies pre and post exposure treatment in humans. 2002. Available at </a:t>
            </a:r>
            <a:r>
              <a:rPr lang="en-GB" dirty="0"/>
              <a:t>http://</a:t>
            </a:r>
            <a:r>
              <a:rPr lang="en-GB" dirty="0" smtClean="0"/>
              <a:t>www.who.int/rabies/en/WHO_guide_rabies_pre_post_exp_treat_humans.pdf Accessed 19th February 2014.</a:t>
            </a:r>
          </a:p>
          <a:p>
            <a:endParaRPr lang="en-GB" dirty="0"/>
          </a:p>
          <a:p>
            <a:endParaRPr lang="en-US" dirty="0"/>
          </a:p>
        </p:txBody>
      </p:sp>
    </p:spTree>
    <p:extLst>
      <p:ext uri="{BB962C8B-B14F-4D97-AF65-F5344CB8AC3E}">
        <p14:creationId xmlns:p14="http://schemas.microsoft.com/office/powerpoint/2010/main" xmlns="" val="2626008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1: In India, ‘’Rabies free’’ zone is</a:t>
            </a:r>
          </a:p>
          <a:p>
            <a:pPr marL="914400" lvl="1" indent="-514350">
              <a:buFont typeface="+mj-lt"/>
              <a:buAutoNum type="arabicPeriod"/>
            </a:pPr>
            <a:r>
              <a:rPr lang="en-US" dirty="0" smtClean="0"/>
              <a:t>Goa</a:t>
            </a:r>
          </a:p>
          <a:p>
            <a:pPr marL="914400" lvl="1" indent="-514350">
              <a:buFont typeface="+mj-lt"/>
              <a:buAutoNum type="arabicPeriod"/>
            </a:pPr>
            <a:r>
              <a:rPr lang="en-US" dirty="0" err="1" smtClean="0"/>
              <a:t>Lakshadeep</a:t>
            </a:r>
            <a:endParaRPr lang="en-US" dirty="0" smtClean="0"/>
          </a:p>
          <a:p>
            <a:pPr marL="914400" lvl="1" indent="-514350">
              <a:buFont typeface="+mj-lt"/>
              <a:buAutoNum type="arabicPeriod"/>
            </a:pPr>
            <a:r>
              <a:rPr lang="en-US" dirty="0" smtClean="0"/>
              <a:t>Sikkim</a:t>
            </a:r>
          </a:p>
          <a:p>
            <a:pPr marL="914400" lvl="1" indent="-514350">
              <a:buFont typeface="+mj-lt"/>
              <a:buAutoNum type="arabicPeriod"/>
            </a:pPr>
            <a:r>
              <a:rPr lang="en-US" dirty="0" smtClean="0"/>
              <a:t>Nagaland</a:t>
            </a:r>
            <a:endParaRPr lang="en-US" dirty="0"/>
          </a:p>
        </p:txBody>
      </p:sp>
    </p:spTree>
    <p:extLst>
      <p:ext uri="{BB962C8B-B14F-4D97-AF65-F5344CB8AC3E}">
        <p14:creationId xmlns:p14="http://schemas.microsoft.com/office/powerpoint/2010/main" xmlns="" val="3951318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2: Rabies can be transmitted by all the following routes except</a:t>
            </a:r>
          </a:p>
          <a:p>
            <a:pPr marL="971550" lvl="1" indent="-514350">
              <a:buFont typeface="+mj-lt"/>
              <a:buAutoNum type="arabicPeriod"/>
            </a:pPr>
            <a:r>
              <a:rPr lang="en-US" dirty="0" smtClean="0"/>
              <a:t>Aerosol</a:t>
            </a:r>
          </a:p>
          <a:p>
            <a:pPr marL="971550" lvl="1" indent="-514350">
              <a:buFont typeface="+mj-lt"/>
              <a:buAutoNum type="arabicPeriod"/>
            </a:pPr>
            <a:r>
              <a:rPr lang="en-US" dirty="0" smtClean="0"/>
              <a:t>Bites</a:t>
            </a:r>
          </a:p>
          <a:p>
            <a:pPr marL="971550" lvl="1" indent="-514350">
              <a:buFont typeface="+mj-lt"/>
              <a:buAutoNum type="arabicPeriod"/>
            </a:pPr>
            <a:r>
              <a:rPr lang="en-US" dirty="0" err="1" smtClean="0"/>
              <a:t>Ingestation</a:t>
            </a:r>
            <a:endParaRPr lang="en-US" dirty="0" smtClean="0"/>
          </a:p>
          <a:p>
            <a:pPr marL="971550" lvl="1" indent="-514350">
              <a:buFont typeface="+mj-lt"/>
              <a:buAutoNum type="arabicPeriod"/>
            </a:pPr>
            <a:r>
              <a:rPr lang="en-US" dirty="0" smtClean="0"/>
              <a:t>Licks</a:t>
            </a:r>
          </a:p>
          <a:p>
            <a:pPr marL="971550" lvl="1" indent="-514350">
              <a:buFont typeface="+mj-lt"/>
              <a:buAutoNum type="arabicPeriod"/>
            </a:pPr>
            <a:endParaRPr lang="en-US" dirty="0"/>
          </a:p>
        </p:txBody>
      </p:sp>
    </p:spTree>
    <p:extLst>
      <p:ext uri="{BB962C8B-B14F-4D97-AF65-F5344CB8AC3E}">
        <p14:creationId xmlns:p14="http://schemas.microsoft.com/office/powerpoint/2010/main" xmlns="" val="3625092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3: All of the following vaccines are commercially </a:t>
            </a:r>
            <a:r>
              <a:rPr lang="en-US" dirty="0" err="1" smtClean="0"/>
              <a:t>avaiable</a:t>
            </a:r>
            <a:r>
              <a:rPr lang="en-US" dirty="0" smtClean="0"/>
              <a:t> except</a:t>
            </a:r>
          </a:p>
          <a:p>
            <a:pPr marL="971550" lvl="1" indent="-514350">
              <a:buFont typeface="+mj-lt"/>
              <a:buAutoNum type="arabicPeriod"/>
            </a:pPr>
            <a:r>
              <a:rPr lang="en-US" dirty="0" smtClean="0"/>
              <a:t>Killed sheep brain vaccine</a:t>
            </a:r>
          </a:p>
          <a:p>
            <a:pPr marL="971550" lvl="1" indent="-514350">
              <a:buFont typeface="+mj-lt"/>
              <a:buAutoNum type="arabicPeriod"/>
            </a:pPr>
            <a:r>
              <a:rPr lang="en-US" dirty="0" smtClean="0"/>
              <a:t>Human diploid cell vaccine</a:t>
            </a:r>
          </a:p>
          <a:p>
            <a:pPr marL="971550" lvl="1" indent="-514350">
              <a:buFont typeface="+mj-lt"/>
              <a:buAutoNum type="arabicPeriod"/>
            </a:pPr>
            <a:r>
              <a:rPr lang="en-US" dirty="0" smtClean="0"/>
              <a:t>Vero </a:t>
            </a:r>
            <a:r>
              <a:rPr lang="en-US" dirty="0" err="1" smtClean="0"/>
              <a:t>continous</a:t>
            </a:r>
            <a:r>
              <a:rPr lang="en-US" dirty="0" smtClean="0"/>
              <a:t> cell vaccine</a:t>
            </a:r>
          </a:p>
          <a:p>
            <a:pPr marL="971550" lvl="1" indent="-514350">
              <a:buFont typeface="+mj-lt"/>
              <a:buAutoNum type="arabicPeriod"/>
            </a:pPr>
            <a:r>
              <a:rPr lang="en-US" dirty="0" smtClean="0"/>
              <a:t>Recombinant glycoprotein</a:t>
            </a:r>
          </a:p>
          <a:p>
            <a:pPr marL="971550" lvl="1" indent="-514350">
              <a:buFont typeface="+mj-lt"/>
              <a:buAutoNum type="arabicPeriod"/>
            </a:pPr>
            <a:endParaRPr lang="en-US" dirty="0"/>
          </a:p>
        </p:txBody>
      </p:sp>
    </p:spTree>
    <p:extLst>
      <p:ext uri="{BB962C8B-B14F-4D97-AF65-F5344CB8AC3E}">
        <p14:creationId xmlns:p14="http://schemas.microsoft.com/office/powerpoint/2010/main" xmlns="" val="4089847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4: Active immunization following exposure is given most commonly for</a:t>
            </a:r>
          </a:p>
          <a:p>
            <a:pPr marL="971550" lvl="1" indent="-514350">
              <a:buFont typeface="+mj-lt"/>
              <a:buAutoNum type="arabicPeriod"/>
            </a:pPr>
            <a:r>
              <a:rPr lang="en-US" dirty="0" smtClean="0"/>
              <a:t>Rabies</a:t>
            </a:r>
          </a:p>
          <a:p>
            <a:pPr marL="971550" lvl="1" indent="-514350">
              <a:buFont typeface="+mj-lt"/>
              <a:buAutoNum type="arabicPeriod"/>
            </a:pPr>
            <a:r>
              <a:rPr lang="en-US" dirty="0" smtClean="0"/>
              <a:t>Polio</a:t>
            </a:r>
          </a:p>
          <a:p>
            <a:pPr marL="971550" lvl="1" indent="-514350">
              <a:buFont typeface="+mj-lt"/>
              <a:buAutoNum type="arabicPeriod"/>
            </a:pPr>
            <a:r>
              <a:rPr lang="en-US" dirty="0" smtClean="0"/>
              <a:t>Plague</a:t>
            </a:r>
          </a:p>
          <a:p>
            <a:pPr marL="971550" lvl="1" indent="-514350">
              <a:buFont typeface="+mj-lt"/>
              <a:buAutoNum type="arabicPeriod"/>
            </a:pPr>
            <a:r>
              <a:rPr lang="en-US" dirty="0" smtClean="0"/>
              <a:t>Measles</a:t>
            </a:r>
          </a:p>
          <a:p>
            <a:pPr marL="971550" lvl="1" indent="-514350">
              <a:buFont typeface="+mj-lt"/>
              <a:buAutoNum type="arabicPeriod"/>
            </a:pPr>
            <a:endParaRPr lang="en-US" dirty="0"/>
          </a:p>
        </p:txBody>
      </p:sp>
    </p:spTree>
    <p:extLst>
      <p:ext uri="{BB962C8B-B14F-4D97-AF65-F5344CB8AC3E}">
        <p14:creationId xmlns:p14="http://schemas.microsoft.com/office/powerpoint/2010/main" xmlns="" val="2868471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7813"/>
            <a:ext cx="9144000" cy="1143000"/>
          </a:xfrm>
        </p:spPr>
        <p:txBody>
          <a:bodyPr/>
          <a:lstStyle/>
          <a:p>
            <a:pPr eaLnBrk="1" hangingPunct="1"/>
            <a:r>
              <a:rPr lang="en-US" sz="4200" dirty="0" smtClean="0">
                <a:effectLst/>
              </a:rPr>
              <a:t>What is Rabies?</a:t>
            </a:r>
          </a:p>
        </p:txBody>
      </p:sp>
      <p:sp>
        <p:nvSpPr>
          <p:cNvPr id="10243" name="Rectangle 3"/>
          <p:cNvSpPr>
            <a:spLocks noGrp="1" noChangeArrowheads="1"/>
          </p:cNvSpPr>
          <p:nvPr>
            <p:ph type="body" idx="1"/>
          </p:nvPr>
        </p:nvSpPr>
        <p:spPr>
          <a:xfrm>
            <a:off x="0" y="1524000"/>
            <a:ext cx="9144000" cy="4911725"/>
          </a:xfrm>
        </p:spPr>
        <p:txBody>
          <a:bodyPr/>
          <a:lstStyle/>
          <a:p>
            <a:pPr eaLnBrk="1" hangingPunct="1">
              <a:lnSpc>
                <a:spcPct val="150000"/>
              </a:lnSpc>
              <a:buFont typeface="Wingdings" pitchFamily="2" charset="2"/>
              <a:buChar char="Ø"/>
              <a:defRPr/>
            </a:pPr>
            <a:r>
              <a:rPr lang="en-US" sz="2800" dirty="0" smtClean="0">
                <a:effectLst/>
              </a:rPr>
              <a:t>Rabies is a disease caused by a single stranded </a:t>
            </a:r>
            <a:r>
              <a:rPr lang="en-US" sz="2800" dirty="0" err="1" smtClean="0">
                <a:effectLst/>
              </a:rPr>
              <a:t>RNAvirus</a:t>
            </a:r>
            <a:endParaRPr lang="en-US" sz="2800" dirty="0" smtClean="0">
              <a:effectLst/>
            </a:endParaRPr>
          </a:p>
          <a:p>
            <a:pPr eaLnBrk="1" hangingPunct="1">
              <a:lnSpc>
                <a:spcPct val="150000"/>
              </a:lnSpc>
              <a:buFont typeface="Wingdings" pitchFamily="2" charset="2"/>
              <a:buChar char="Ø"/>
              <a:defRPr/>
            </a:pPr>
            <a:r>
              <a:rPr lang="en-US" sz="2800" dirty="0" smtClean="0">
                <a:effectLst/>
              </a:rPr>
              <a:t>Belongs to the </a:t>
            </a:r>
            <a:r>
              <a:rPr lang="en-US" sz="2800" dirty="0" err="1" smtClean="0">
                <a:effectLst/>
              </a:rPr>
              <a:t>Lyssavirus</a:t>
            </a:r>
            <a:r>
              <a:rPr lang="en-US" sz="2800" dirty="0" smtClean="0">
                <a:effectLst/>
              </a:rPr>
              <a:t> genus and </a:t>
            </a:r>
            <a:r>
              <a:rPr lang="en-US" sz="2800" dirty="0" err="1" smtClean="0">
                <a:effectLst/>
              </a:rPr>
              <a:t>Rhabdoviridae</a:t>
            </a:r>
            <a:r>
              <a:rPr lang="en-US" sz="2800" dirty="0" smtClean="0">
                <a:effectLst/>
              </a:rPr>
              <a:t> family</a:t>
            </a:r>
          </a:p>
          <a:p>
            <a:pPr eaLnBrk="1" hangingPunct="1">
              <a:lnSpc>
                <a:spcPct val="150000"/>
              </a:lnSpc>
              <a:buFont typeface="Wingdings" pitchFamily="2" charset="2"/>
              <a:buChar char="Ø"/>
              <a:defRPr/>
            </a:pPr>
            <a:r>
              <a:rPr lang="en-US" sz="2800" dirty="0" smtClean="0">
                <a:effectLst/>
              </a:rPr>
              <a:t>Rabies is a deadly disease and almost all who get the disease die. There is </a:t>
            </a:r>
            <a:r>
              <a:rPr lang="en-US" sz="2800" dirty="0" smtClean="0">
                <a:solidFill>
                  <a:srgbClr val="FF0000"/>
                </a:solidFill>
                <a:effectLst/>
              </a:rPr>
              <a:t>NO CURE </a:t>
            </a:r>
            <a:r>
              <a:rPr lang="en-US" sz="2800" dirty="0" smtClean="0">
                <a:effectLst/>
              </a:rPr>
              <a:t>for the disease even today.</a:t>
            </a:r>
          </a:p>
          <a:p>
            <a:pPr eaLnBrk="1" hangingPunct="1">
              <a:defRPr/>
            </a:pPr>
            <a:endParaRPr lang="en-US" dirty="0" smtClean="0"/>
          </a:p>
        </p:txBody>
      </p:sp>
      <p:sp>
        <p:nvSpPr>
          <p:cNvPr id="6" name="Slide Number Placeholder 5"/>
          <p:cNvSpPr>
            <a:spLocks noGrp="1"/>
          </p:cNvSpPr>
          <p:nvPr>
            <p:ph type="sldNum" sz="quarter" idx="12"/>
          </p:nvPr>
        </p:nvSpPr>
        <p:spPr/>
        <p:txBody>
          <a:bodyPr/>
          <a:lstStyle/>
          <a:p>
            <a:pPr>
              <a:defRPr/>
            </a:pPr>
            <a:fld id="{BDDEF658-ADFD-4C36-A5D5-C9487B0FD1D8}" type="slidenum">
              <a:rPr lang="en-US"/>
              <a:pPr>
                <a:defRPr/>
              </a:pPr>
              <a:t>2</a:t>
            </a:fld>
            <a:endParaRPr lang="en-US"/>
          </a:p>
        </p:txBody>
      </p:sp>
      <p:pic>
        <p:nvPicPr>
          <p:cNvPr id="18438" name="Picture 8" descr="F:\Microsoft Clip Organizer\j0163019.gif"/>
          <p:cNvPicPr>
            <a:picLocks noChangeAspect="1" noChangeArrowheads="1" noCrop="1"/>
          </p:cNvPicPr>
          <p:nvPr/>
        </p:nvPicPr>
        <p:blipFill>
          <a:blip r:embed="rId3"/>
          <a:srcRect/>
          <a:stretch>
            <a:fillRect/>
          </a:stretch>
        </p:blipFill>
        <p:spPr bwMode="auto">
          <a:xfrm>
            <a:off x="7092280" y="413544"/>
            <a:ext cx="1836738" cy="871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5: The schedule of HDCV in rabies is</a:t>
            </a:r>
          </a:p>
          <a:p>
            <a:pPr marL="971550" lvl="1" indent="-514350">
              <a:buFont typeface="+mj-lt"/>
              <a:buAutoNum type="arabicPeriod"/>
            </a:pPr>
            <a:r>
              <a:rPr lang="en-US" dirty="0" smtClean="0"/>
              <a:t>0, 3, 7, 10, 14, 28</a:t>
            </a:r>
          </a:p>
          <a:p>
            <a:pPr marL="971550" lvl="1" indent="-514350">
              <a:buFont typeface="+mj-lt"/>
              <a:buAutoNum type="arabicPeriod"/>
            </a:pPr>
            <a:r>
              <a:rPr lang="en-US" dirty="0" smtClean="0"/>
              <a:t>0, 3, 10, 30</a:t>
            </a:r>
          </a:p>
          <a:p>
            <a:pPr marL="971550" lvl="1" indent="-514350">
              <a:buFont typeface="+mj-lt"/>
              <a:buAutoNum type="arabicPeriod"/>
            </a:pPr>
            <a:r>
              <a:rPr lang="en-US" dirty="0" smtClean="0"/>
              <a:t>3, 7, 14, 16, 18</a:t>
            </a:r>
          </a:p>
          <a:p>
            <a:pPr marL="971550" lvl="1" indent="-514350">
              <a:buFont typeface="+mj-lt"/>
              <a:buAutoNum type="arabicPeriod"/>
            </a:pPr>
            <a:r>
              <a:rPr lang="en-US" smtClean="0"/>
              <a:t>0, 7, 14, 16, 18</a:t>
            </a:r>
            <a:endParaRPr lang="en-US" dirty="0" smtClean="0"/>
          </a:p>
          <a:p>
            <a:pPr marL="971550" lvl="1" indent="-514350">
              <a:buFont typeface="+mj-lt"/>
              <a:buAutoNum type="arabicPeriod"/>
            </a:pPr>
            <a:endParaRPr lang="en-US" dirty="0"/>
          </a:p>
        </p:txBody>
      </p:sp>
    </p:spTree>
    <p:extLst>
      <p:ext uri="{BB962C8B-B14F-4D97-AF65-F5344CB8AC3E}">
        <p14:creationId xmlns:p14="http://schemas.microsoft.com/office/powerpoint/2010/main" xmlns="" val="94796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838200"/>
          </a:xfrm>
        </p:spPr>
        <p:txBody>
          <a:bodyPr/>
          <a:lstStyle/>
          <a:p>
            <a:pPr eaLnBrk="1" hangingPunct="1"/>
            <a:r>
              <a:rPr lang="en-US" sz="4200" dirty="0" smtClean="0"/>
              <a:t>????</a:t>
            </a:r>
            <a:r>
              <a:rPr lang="en-US" sz="4200" dirty="0" smtClean="0">
                <a:effectLst/>
              </a:rPr>
              <a:t>?</a:t>
            </a:r>
          </a:p>
        </p:txBody>
      </p:sp>
      <p:sp>
        <p:nvSpPr>
          <p:cNvPr id="11267" name="Rectangle 3"/>
          <p:cNvSpPr>
            <a:spLocks noGrp="1" noChangeArrowheads="1"/>
          </p:cNvSpPr>
          <p:nvPr>
            <p:ph type="body" idx="1"/>
          </p:nvPr>
        </p:nvSpPr>
        <p:spPr>
          <a:xfrm>
            <a:off x="0" y="1219200"/>
            <a:ext cx="9144000" cy="5638800"/>
          </a:xfrm>
        </p:spPr>
        <p:txBody>
          <a:bodyPr/>
          <a:lstStyle/>
          <a:p>
            <a:pPr marL="609600" indent="-609600" eaLnBrk="1" hangingPunct="1">
              <a:lnSpc>
                <a:spcPct val="150000"/>
              </a:lnSpc>
              <a:buFont typeface="Wingdings" pitchFamily="2" charset="2"/>
              <a:buChar char="Ø"/>
              <a:defRPr/>
            </a:pPr>
            <a:endParaRPr lang="en-US" dirty="0" smtClean="0">
              <a:effectLst/>
            </a:endParaRPr>
          </a:p>
          <a:p>
            <a:pPr marL="609600" indent="-609600" eaLnBrk="1" hangingPunct="1">
              <a:lnSpc>
                <a:spcPct val="150000"/>
              </a:lnSpc>
              <a:buFont typeface="Wingdings" pitchFamily="2" charset="2"/>
              <a:buChar char="Ø"/>
              <a:defRPr/>
            </a:pPr>
            <a:r>
              <a:rPr lang="en-US" dirty="0" smtClean="0">
                <a:effectLst/>
              </a:rPr>
              <a:t>Rabies can affect any mammal.</a:t>
            </a:r>
          </a:p>
          <a:p>
            <a:pPr marL="609600" indent="-609600" eaLnBrk="1" hangingPunct="1">
              <a:lnSpc>
                <a:spcPct val="150000"/>
              </a:lnSpc>
              <a:buFont typeface="Wingdings" pitchFamily="2" charset="2"/>
              <a:buChar char="Ø"/>
              <a:defRPr/>
            </a:pPr>
            <a:r>
              <a:rPr lang="en-US" dirty="0" smtClean="0">
                <a:effectLst/>
              </a:rPr>
              <a:t>Rabies affected animals spread the virus to other animals through their saliva (mainly).</a:t>
            </a:r>
          </a:p>
          <a:p>
            <a:pPr marL="609600" indent="-609600" eaLnBrk="1" hangingPunct="1">
              <a:lnSpc>
                <a:spcPct val="150000"/>
              </a:lnSpc>
              <a:buFont typeface="Wingdings" pitchFamily="2" charset="2"/>
              <a:buChar char="Ø"/>
              <a:defRPr/>
            </a:pPr>
            <a:r>
              <a:rPr lang="en-US" dirty="0" smtClean="0">
                <a:effectLst/>
              </a:rPr>
              <a:t>Transmission of disease through bites, </a:t>
            </a:r>
            <a:r>
              <a:rPr lang="en-US" dirty="0" smtClean="0"/>
              <a:t>s</a:t>
            </a:r>
            <a:r>
              <a:rPr lang="en-US" dirty="0" smtClean="0">
                <a:effectLst/>
              </a:rPr>
              <a:t>cratches or </a:t>
            </a:r>
            <a:r>
              <a:rPr lang="en-US" dirty="0" smtClean="0"/>
              <a:t>licks</a:t>
            </a:r>
            <a:r>
              <a:rPr lang="en-US" dirty="0" smtClean="0">
                <a:effectLst/>
              </a:rPr>
              <a:t> by an infected animal.</a:t>
            </a:r>
          </a:p>
          <a:p>
            <a:pPr marL="990600" lvl="1" indent="-533400" eaLnBrk="1" hangingPunct="1">
              <a:buFontTx/>
              <a:buNone/>
              <a:defRPr/>
            </a:pPr>
            <a:endParaRPr lang="en-US" b="1" dirty="0" smtClean="0"/>
          </a:p>
        </p:txBody>
      </p:sp>
      <p:sp>
        <p:nvSpPr>
          <p:cNvPr id="6" name="Slide Number Placeholder 5"/>
          <p:cNvSpPr>
            <a:spLocks noGrp="1"/>
          </p:cNvSpPr>
          <p:nvPr>
            <p:ph type="sldNum" sz="quarter" idx="12"/>
          </p:nvPr>
        </p:nvSpPr>
        <p:spPr/>
        <p:txBody>
          <a:bodyPr/>
          <a:lstStyle/>
          <a:p>
            <a:pPr>
              <a:defRPr/>
            </a:pPr>
            <a:fld id="{85D08EC3-46AB-451E-952A-F844B2FDB222}" type="slidenum">
              <a:rPr lang="en-US"/>
              <a:pPr>
                <a:defRPr/>
              </a:pPr>
              <a:t>3</a:t>
            </a:fld>
            <a:endParaRPr lang="en-US" dirty="0"/>
          </a:p>
        </p:txBody>
      </p:sp>
      <p:pic>
        <p:nvPicPr>
          <p:cNvPr id="19461" name="Picture 18" descr="ar120567225087446.gif"/>
          <p:cNvPicPr>
            <a:picLocks noChangeAspect="1"/>
          </p:cNvPicPr>
          <p:nvPr/>
        </p:nvPicPr>
        <p:blipFill>
          <a:blip r:embed="rId3"/>
          <a:srcRect/>
          <a:stretch>
            <a:fillRect/>
          </a:stretch>
        </p:blipFill>
        <p:spPr bwMode="auto">
          <a:xfrm>
            <a:off x="5181600" y="5105400"/>
            <a:ext cx="1909763" cy="1447800"/>
          </a:xfrm>
          <a:prstGeom prst="rect">
            <a:avLst/>
          </a:prstGeom>
          <a:noFill/>
          <a:ln w="9525">
            <a:noFill/>
            <a:miter lim="800000"/>
            <a:headEnd/>
            <a:tailEnd/>
          </a:ln>
        </p:spPr>
      </p:pic>
      <p:pic>
        <p:nvPicPr>
          <p:cNvPr id="19462" name="Picture 13" descr="F:\Microsoft Clip Organizer\AG00184_.gif"/>
          <p:cNvPicPr>
            <a:picLocks noChangeAspect="1" noChangeArrowheads="1" noCrop="1"/>
          </p:cNvPicPr>
          <p:nvPr/>
        </p:nvPicPr>
        <p:blipFill>
          <a:blip r:embed="rId4"/>
          <a:srcRect/>
          <a:stretch>
            <a:fillRect/>
          </a:stretch>
        </p:blipFill>
        <p:spPr bwMode="auto">
          <a:xfrm>
            <a:off x="0" y="457200"/>
            <a:ext cx="1512888" cy="933450"/>
          </a:xfrm>
          <a:prstGeom prst="rect">
            <a:avLst/>
          </a:prstGeom>
          <a:noFill/>
          <a:ln w="9525">
            <a:noFill/>
            <a:miter lim="800000"/>
            <a:headEnd/>
            <a:tailEnd/>
          </a:ln>
        </p:spPr>
      </p:pic>
      <p:pic>
        <p:nvPicPr>
          <p:cNvPr id="19463" name="Picture 15" descr="F:\Microsoft Clip Organizer\AG00213_.gif"/>
          <p:cNvPicPr>
            <a:picLocks noChangeAspect="1" noChangeArrowheads="1" noCrop="1"/>
          </p:cNvPicPr>
          <p:nvPr/>
        </p:nvPicPr>
        <p:blipFill>
          <a:blip r:embed="rId5"/>
          <a:srcRect/>
          <a:stretch>
            <a:fillRect/>
          </a:stretch>
        </p:blipFill>
        <p:spPr bwMode="auto">
          <a:xfrm>
            <a:off x="1143000" y="685800"/>
            <a:ext cx="1209675" cy="781050"/>
          </a:xfrm>
          <a:prstGeom prst="rect">
            <a:avLst/>
          </a:prstGeom>
          <a:noFill/>
          <a:ln w="9525">
            <a:noFill/>
            <a:miter lim="800000"/>
            <a:headEnd/>
            <a:tailEnd/>
          </a:ln>
        </p:spPr>
      </p:pic>
      <p:pic>
        <p:nvPicPr>
          <p:cNvPr id="19464" name="Picture 16" descr="F:\Microsoft Clip Organizer\Elephnt1.gif"/>
          <p:cNvPicPr>
            <a:picLocks noChangeAspect="1" noChangeArrowheads="1" noCrop="1"/>
          </p:cNvPicPr>
          <p:nvPr/>
        </p:nvPicPr>
        <p:blipFill>
          <a:blip r:embed="rId6"/>
          <a:srcRect/>
          <a:stretch>
            <a:fillRect/>
          </a:stretch>
        </p:blipFill>
        <p:spPr bwMode="auto">
          <a:xfrm>
            <a:off x="2590800" y="685800"/>
            <a:ext cx="847725" cy="695325"/>
          </a:xfrm>
          <a:prstGeom prst="rect">
            <a:avLst/>
          </a:prstGeom>
          <a:noFill/>
          <a:ln w="9525">
            <a:noFill/>
            <a:miter lim="800000"/>
            <a:headEnd/>
            <a:tailEnd/>
          </a:ln>
        </p:spPr>
      </p:pic>
      <p:pic>
        <p:nvPicPr>
          <p:cNvPr id="19466" name="Picture 18" descr="F:\Microsoft Clip Organizer\afelix.gif"/>
          <p:cNvPicPr>
            <a:picLocks noChangeAspect="1" noChangeArrowheads="1" noCrop="1"/>
          </p:cNvPicPr>
          <p:nvPr/>
        </p:nvPicPr>
        <p:blipFill>
          <a:blip r:embed="rId7"/>
          <a:srcRect/>
          <a:stretch>
            <a:fillRect/>
          </a:stretch>
        </p:blipFill>
        <p:spPr bwMode="auto">
          <a:xfrm>
            <a:off x="4495800" y="762000"/>
            <a:ext cx="1687513" cy="762000"/>
          </a:xfrm>
          <a:prstGeom prst="rect">
            <a:avLst/>
          </a:prstGeom>
          <a:noFill/>
          <a:ln w="9525">
            <a:noFill/>
            <a:miter lim="800000"/>
            <a:headEnd/>
            <a:tailEnd/>
          </a:ln>
        </p:spPr>
      </p:pic>
      <p:pic>
        <p:nvPicPr>
          <p:cNvPr id="19467" name="Picture 19" descr="F:\Microsoft Clip Organizer\New Folder\Cow_chews_2.gif"/>
          <p:cNvPicPr>
            <a:picLocks noChangeAspect="1" noChangeArrowheads="1" noCrop="1"/>
          </p:cNvPicPr>
          <p:nvPr/>
        </p:nvPicPr>
        <p:blipFill>
          <a:blip r:embed="rId8"/>
          <a:srcRect/>
          <a:stretch>
            <a:fillRect/>
          </a:stretch>
        </p:blipFill>
        <p:spPr bwMode="auto">
          <a:xfrm>
            <a:off x="6324600" y="304800"/>
            <a:ext cx="647700" cy="1247775"/>
          </a:xfrm>
          <a:prstGeom prst="rect">
            <a:avLst/>
          </a:prstGeom>
          <a:noFill/>
          <a:ln w="9525">
            <a:noFill/>
            <a:miter lim="800000"/>
            <a:headEnd/>
            <a:tailEnd/>
          </a:ln>
        </p:spPr>
      </p:pic>
      <p:pic>
        <p:nvPicPr>
          <p:cNvPr id="19468" name="Picture 20" descr="F:\Microsoft Clip Organizer\AG00211_.gif"/>
          <p:cNvPicPr>
            <a:picLocks noChangeAspect="1" noChangeArrowheads="1" noCrop="1"/>
          </p:cNvPicPr>
          <p:nvPr/>
        </p:nvPicPr>
        <p:blipFill>
          <a:blip r:embed="rId9"/>
          <a:srcRect/>
          <a:stretch>
            <a:fillRect/>
          </a:stretch>
        </p:blipFill>
        <p:spPr bwMode="auto">
          <a:xfrm>
            <a:off x="6858000" y="381000"/>
            <a:ext cx="1104900" cy="971550"/>
          </a:xfrm>
          <a:prstGeom prst="rect">
            <a:avLst/>
          </a:prstGeom>
          <a:noFill/>
          <a:ln w="9525">
            <a:noFill/>
            <a:miter lim="800000"/>
            <a:headEnd/>
            <a:tailEnd/>
          </a:ln>
        </p:spPr>
      </p:pic>
      <p:pic>
        <p:nvPicPr>
          <p:cNvPr id="19469" name="Picture 21" descr="F:\Microsoft Clip Organizer\New Folder\Donkey_walks.gif"/>
          <p:cNvPicPr>
            <a:picLocks noChangeAspect="1" noChangeArrowheads="1" noCrop="1"/>
          </p:cNvPicPr>
          <p:nvPr/>
        </p:nvPicPr>
        <p:blipFill>
          <a:blip r:embed="rId10"/>
          <a:srcRect/>
          <a:stretch>
            <a:fillRect/>
          </a:stretch>
        </p:blipFill>
        <p:spPr bwMode="auto">
          <a:xfrm>
            <a:off x="8077200" y="533400"/>
            <a:ext cx="839788"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219200"/>
          </a:xfrm>
        </p:spPr>
        <p:txBody>
          <a:bodyPr/>
          <a:lstStyle/>
          <a:p>
            <a:pPr eaLnBrk="1" hangingPunct="1"/>
            <a:r>
              <a:rPr lang="en-US" smtClean="0">
                <a:effectLst/>
              </a:rPr>
              <a:t>Rabies Virus </a:t>
            </a:r>
          </a:p>
        </p:txBody>
      </p:sp>
      <p:pic>
        <p:nvPicPr>
          <p:cNvPr id="20483" name="Picture 4" descr="Rabies virus under microscope"/>
          <p:cNvPicPr>
            <a:picLocks noChangeAspect="1" noChangeArrowheads="1"/>
          </p:cNvPicPr>
          <p:nvPr/>
        </p:nvPicPr>
        <p:blipFill>
          <a:blip r:embed="rId3"/>
          <a:srcRect/>
          <a:stretch>
            <a:fillRect/>
          </a:stretch>
        </p:blipFill>
        <p:spPr bwMode="auto">
          <a:xfrm>
            <a:off x="0" y="1219200"/>
            <a:ext cx="6324600" cy="563245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5386C039-9449-4E4D-9D8D-8B91986368A4}" type="slidenum">
              <a:rPr lang="en-US"/>
              <a:pPr>
                <a:defRPr/>
              </a:pPr>
              <a:t>4</a:t>
            </a:fld>
            <a:endParaRPr lang="en-US"/>
          </a:p>
        </p:txBody>
      </p:sp>
      <p:pic>
        <p:nvPicPr>
          <p:cNvPr id="20486" name="Picture 8" descr="Rabies-virion-tilted.jpg"/>
          <p:cNvPicPr>
            <a:picLocks noChangeAspect="1"/>
          </p:cNvPicPr>
          <p:nvPr/>
        </p:nvPicPr>
        <p:blipFill>
          <a:blip r:embed="rId4"/>
          <a:srcRect/>
          <a:stretch>
            <a:fillRect/>
          </a:stretch>
        </p:blipFill>
        <p:spPr bwMode="auto">
          <a:xfrm>
            <a:off x="6324600" y="2590800"/>
            <a:ext cx="2819400" cy="2819400"/>
          </a:xfrm>
          <a:prstGeom prst="rect">
            <a:avLst/>
          </a:prstGeom>
          <a:noFill/>
          <a:ln w="9525">
            <a:noFill/>
            <a:miter lim="800000"/>
            <a:headEnd/>
            <a:tailEnd/>
          </a:ln>
        </p:spPr>
      </p:pic>
      <p:pic>
        <p:nvPicPr>
          <p:cNvPr id="20487" name="Picture 7" descr="F:\Microsoft Clip Organizer\j0282788.gif"/>
          <p:cNvPicPr>
            <a:picLocks noChangeAspect="1" noChangeArrowheads="1" noCrop="1"/>
          </p:cNvPicPr>
          <p:nvPr/>
        </p:nvPicPr>
        <p:blipFill>
          <a:blip r:embed="rId5"/>
          <a:srcRect/>
          <a:stretch>
            <a:fillRect/>
          </a:stretch>
        </p:blipFill>
        <p:spPr bwMode="auto">
          <a:xfrm>
            <a:off x="6477000" y="106363"/>
            <a:ext cx="2362200" cy="225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8308" y="95342"/>
            <a:ext cx="7907383" cy="1143000"/>
          </a:xfrm>
        </p:spPr>
        <p:txBody>
          <a:bodyPr>
            <a:normAutofit/>
          </a:bodyPr>
          <a:lstStyle/>
          <a:p>
            <a:pPr eaLnBrk="1" hangingPunct="1"/>
            <a:r>
              <a:rPr lang="en-US" dirty="0" smtClean="0">
                <a:effectLst/>
              </a:rPr>
              <a:t>Vector of rabies in India</a:t>
            </a:r>
          </a:p>
        </p:txBody>
      </p:sp>
      <p:sp>
        <p:nvSpPr>
          <p:cNvPr id="12" name="Slide Number Placeholder 11"/>
          <p:cNvSpPr>
            <a:spLocks noGrp="1"/>
          </p:cNvSpPr>
          <p:nvPr>
            <p:ph type="sldNum" sz="quarter" idx="12"/>
          </p:nvPr>
        </p:nvSpPr>
        <p:spPr/>
        <p:txBody>
          <a:bodyPr/>
          <a:lstStyle/>
          <a:p>
            <a:pPr>
              <a:defRPr/>
            </a:pPr>
            <a:fld id="{35EBDAB2-6FFE-4C36-98E3-E4B7ABEBFAD9}" type="slidenum">
              <a:rPr lang="en-US"/>
              <a:pPr>
                <a:defRPr/>
              </a:pPr>
              <a:t>5</a:t>
            </a:fld>
            <a:endParaRPr lang="en-US"/>
          </a:p>
        </p:txBody>
      </p:sp>
      <p:pic>
        <p:nvPicPr>
          <p:cNvPr id="21509" name="Picture 11" descr="http://decaldesigners.com/img_thumb/Animal_Mongoose-ANI_134_th.jpg"/>
          <p:cNvPicPr>
            <a:picLocks noChangeAspect="1" noChangeArrowheads="1"/>
          </p:cNvPicPr>
          <p:nvPr/>
        </p:nvPicPr>
        <p:blipFill>
          <a:blip r:embed="rId3"/>
          <a:srcRect/>
          <a:stretch>
            <a:fillRect/>
          </a:stretch>
        </p:blipFill>
        <p:spPr bwMode="auto">
          <a:xfrm>
            <a:off x="2590800" y="3657600"/>
            <a:ext cx="1533525" cy="1219200"/>
          </a:xfrm>
          <a:prstGeom prst="rect">
            <a:avLst/>
          </a:prstGeom>
          <a:noFill/>
          <a:ln w="9525">
            <a:noFill/>
            <a:miter lim="800000"/>
            <a:headEnd/>
            <a:tailEnd/>
          </a:ln>
        </p:spPr>
      </p:pic>
      <p:pic>
        <p:nvPicPr>
          <p:cNvPr id="21510" name="Picture 17" descr="http://decaldesigners.com/img_full/Animal_Bull-F2_067_FULL.jpg">
            <a:hlinkClick r:id="rId4"/>
          </p:cNvPr>
          <p:cNvPicPr>
            <a:picLocks noChangeAspect="1" noChangeArrowheads="1"/>
          </p:cNvPicPr>
          <p:nvPr/>
        </p:nvPicPr>
        <p:blipFill>
          <a:blip r:embed="rId5"/>
          <a:srcRect/>
          <a:stretch>
            <a:fillRect/>
          </a:stretch>
        </p:blipFill>
        <p:spPr bwMode="auto">
          <a:xfrm>
            <a:off x="5867400" y="1643063"/>
            <a:ext cx="1598613" cy="1252537"/>
          </a:xfrm>
          <a:prstGeom prst="rect">
            <a:avLst/>
          </a:prstGeom>
          <a:noFill/>
          <a:ln w="9525">
            <a:noFill/>
            <a:miter lim="800000"/>
            <a:headEnd/>
            <a:tailEnd/>
          </a:ln>
        </p:spPr>
      </p:pic>
      <p:pic>
        <p:nvPicPr>
          <p:cNvPr id="21511" name="Picture 19" descr="http://decaldesigners.com/img_full/Animal_Fox-F2_004_FULL.jpg">
            <a:hlinkClick r:id="rId6"/>
          </p:cNvPr>
          <p:cNvPicPr>
            <a:picLocks noChangeAspect="1" noChangeArrowheads="1"/>
          </p:cNvPicPr>
          <p:nvPr/>
        </p:nvPicPr>
        <p:blipFill>
          <a:blip r:embed="rId7"/>
          <a:srcRect/>
          <a:stretch>
            <a:fillRect/>
          </a:stretch>
        </p:blipFill>
        <p:spPr bwMode="auto">
          <a:xfrm>
            <a:off x="609600" y="5257800"/>
            <a:ext cx="1489075" cy="1143000"/>
          </a:xfrm>
          <a:prstGeom prst="rect">
            <a:avLst/>
          </a:prstGeom>
          <a:noFill/>
          <a:ln w="9525">
            <a:noFill/>
            <a:miter lim="800000"/>
            <a:headEnd/>
            <a:tailEnd/>
          </a:ln>
        </p:spPr>
      </p:pic>
      <p:pic>
        <p:nvPicPr>
          <p:cNvPr id="21512" name="Picture 21" descr="http://decaldesigners.com/img_full/Animal_Horse-ANI_104_FULL.jpg">
            <a:hlinkClick r:id="rId8"/>
          </p:cNvPr>
          <p:cNvPicPr>
            <a:picLocks noChangeAspect="1" noChangeArrowheads="1"/>
          </p:cNvPicPr>
          <p:nvPr/>
        </p:nvPicPr>
        <p:blipFill>
          <a:blip r:embed="rId9"/>
          <a:srcRect/>
          <a:stretch>
            <a:fillRect/>
          </a:stretch>
        </p:blipFill>
        <p:spPr bwMode="auto">
          <a:xfrm>
            <a:off x="5791200" y="5753100"/>
            <a:ext cx="1600200" cy="1039813"/>
          </a:xfrm>
          <a:prstGeom prst="rect">
            <a:avLst/>
          </a:prstGeom>
          <a:noFill/>
          <a:ln w="9525">
            <a:noFill/>
            <a:miter lim="800000"/>
            <a:headEnd/>
            <a:tailEnd/>
          </a:ln>
        </p:spPr>
      </p:pic>
      <p:pic>
        <p:nvPicPr>
          <p:cNvPr id="21513" name="Picture 23" descr="http://decaldesigners.com/img_full/Animal_Ape-Banana-E2_033_FULL.jpg">
            <a:hlinkClick r:id="rId10"/>
          </p:cNvPr>
          <p:cNvPicPr>
            <a:picLocks noChangeAspect="1" noChangeArrowheads="1"/>
          </p:cNvPicPr>
          <p:nvPr/>
        </p:nvPicPr>
        <p:blipFill>
          <a:blip r:embed="rId11"/>
          <a:srcRect/>
          <a:stretch>
            <a:fillRect/>
          </a:stretch>
        </p:blipFill>
        <p:spPr bwMode="auto">
          <a:xfrm>
            <a:off x="7721600" y="2133600"/>
            <a:ext cx="1216025" cy="1371600"/>
          </a:xfrm>
          <a:prstGeom prst="rect">
            <a:avLst/>
          </a:prstGeom>
          <a:noFill/>
          <a:ln w="9525">
            <a:noFill/>
            <a:miter lim="800000"/>
            <a:headEnd/>
            <a:tailEnd/>
          </a:ln>
        </p:spPr>
      </p:pic>
      <p:pic>
        <p:nvPicPr>
          <p:cNvPr id="21514" name="Picture 25" descr="http://decaldesigners.com/img_thumb/Animal_Pig-BW020490_th.jpg">
            <a:hlinkClick r:id="rId12"/>
          </p:cNvPr>
          <p:cNvPicPr>
            <a:picLocks noChangeAspect="1" noChangeArrowheads="1"/>
          </p:cNvPicPr>
          <p:nvPr/>
        </p:nvPicPr>
        <p:blipFill>
          <a:blip r:embed="rId13"/>
          <a:srcRect/>
          <a:stretch>
            <a:fillRect/>
          </a:stretch>
        </p:blipFill>
        <p:spPr bwMode="auto">
          <a:xfrm>
            <a:off x="5029200" y="3810000"/>
            <a:ext cx="1885950" cy="1143000"/>
          </a:xfrm>
          <a:prstGeom prst="rect">
            <a:avLst/>
          </a:prstGeom>
          <a:noFill/>
          <a:ln w="9525">
            <a:noFill/>
            <a:miter lim="800000"/>
            <a:headEnd/>
            <a:tailEnd/>
          </a:ln>
        </p:spPr>
      </p:pic>
      <p:pic>
        <p:nvPicPr>
          <p:cNvPr id="21515" name="Picture 27" descr="http://decaldesigners.com/img_thumb/Animal_Lamb-MENU_110_th.jpg">
            <a:hlinkClick r:id="rId14"/>
          </p:cNvPr>
          <p:cNvPicPr>
            <a:picLocks noChangeAspect="1" noChangeArrowheads="1"/>
          </p:cNvPicPr>
          <p:nvPr/>
        </p:nvPicPr>
        <p:blipFill>
          <a:blip r:embed="rId15"/>
          <a:srcRect/>
          <a:stretch>
            <a:fillRect/>
          </a:stretch>
        </p:blipFill>
        <p:spPr bwMode="auto">
          <a:xfrm>
            <a:off x="381000" y="3429000"/>
            <a:ext cx="1476375" cy="1143000"/>
          </a:xfrm>
          <a:prstGeom prst="rect">
            <a:avLst/>
          </a:prstGeom>
          <a:noFill/>
          <a:ln w="9525">
            <a:noFill/>
            <a:miter lim="800000"/>
            <a:headEnd/>
            <a:tailEnd/>
          </a:ln>
        </p:spPr>
      </p:pic>
      <p:pic>
        <p:nvPicPr>
          <p:cNvPr id="21516" name="Picture 29" descr="http://decaldesigners.com/img_thumb/Animal_Wolf-ANI_159_th.jpg">
            <a:hlinkClick r:id="rId16"/>
          </p:cNvPr>
          <p:cNvPicPr>
            <a:picLocks noChangeAspect="1" noChangeArrowheads="1"/>
          </p:cNvPicPr>
          <p:nvPr/>
        </p:nvPicPr>
        <p:blipFill>
          <a:blip r:embed="rId17"/>
          <a:srcRect/>
          <a:stretch>
            <a:fillRect/>
          </a:stretch>
        </p:blipFill>
        <p:spPr bwMode="auto">
          <a:xfrm>
            <a:off x="4572000" y="2590800"/>
            <a:ext cx="1066800" cy="1112838"/>
          </a:xfrm>
          <a:prstGeom prst="rect">
            <a:avLst/>
          </a:prstGeom>
          <a:noFill/>
          <a:ln w="9525">
            <a:noFill/>
            <a:miter lim="800000"/>
            <a:headEnd/>
            <a:tailEnd/>
          </a:ln>
        </p:spPr>
      </p:pic>
      <p:pic>
        <p:nvPicPr>
          <p:cNvPr id="21517" name="Picture 31" descr="http://decaldesigners.com/img_thumb/Animal_Donkey-F2_013_th.jpg">
            <a:hlinkClick r:id="rId18"/>
          </p:cNvPr>
          <p:cNvPicPr>
            <a:picLocks noChangeAspect="1" noChangeArrowheads="1"/>
          </p:cNvPicPr>
          <p:nvPr/>
        </p:nvPicPr>
        <p:blipFill>
          <a:blip r:embed="rId19"/>
          <a:srcRect/>
          <a:stretch>
            <a:fillRect/>
          </a:stretch>
        </p:blipFill>
        <p:spPr bwMode="auto">
          <a:xfrm>
            <a:off x="7620000" y="3810000"/>
            <a:ext cx="1219200" cy="1406525"/>
          </a:xfrm>
          <a:prstGeom prst="rect">
            <a:avLst/>
          </a:prstGeom>
          <a:noFill/>
          <a:ln w="9525">
            <a:noFill/>
            <a:miter lim="800000"/>
            <a:headEnd/>
            <a:tailEnd/>
          </a:ln>
        </p:spPr>
      </p:pic>
      <p:pic>
        <p:nvPicPr>
          <p:cNvPr id="21518" name="Picture 33" descr="http://decaldesigners.com/img_thumb/Animal_Elephant-F2_116_th.jpg">
            <a:hlinkClick r:id="rId20"/>
          </p:cNvPr>
          <p:cNvPicPr>
            <a:picLocks noChangeAspect="1" noChangeArrowheads="1"/>
          </p:cNvPicPr>
          <p:nvPr/>
        </p:nvPicPr>
        <p:blipFill>
          <a:blip r:embed="rId21"/>
          <a:srcRect/>
          <a:stretch>
            <a:fillRect/>
          </a:stretch>
        </p:blipFill>
        <p:spPr bwMode="auto">
          <a:xfrm>
            <a:off x="3429000" y="5334000"/>
            <a:ext cx="1533525" cy="1143000"/>
          </a:xfrm>
          <a:prstGeom prst="rect">
            <a:avLst/>
          </a:prstGeom>
          <a:noFill/>
          <a:ln w="9525">
            <a:noFill/>
            <a:miter lim="800000"/>
            <a:headEnd/>
            <a:tailEnd/>
          </a:ln>
        </p:spPr>
      </p:pic>
      <p:pic>
        <p:nvPicPr>
          <p:cNvPr id="21519" name="Picture 35" descr="http://decaldesigners.com/img_thumb/Animal_Dog-E2_083_th.jpg">
            <a:hlinkClick r:id="rId22"/>
          </p:cNvPr>
          <p:cNvPicPr>
            <a:picLocks noChangeAspect="1" noChangeArrowheads="1"/>
          </p:cNvPicPr>
          <p:nvPr/>
        </p:nvPicPr>
        <p:blipFill>
          <a:blip r:embed="rId23"/>
          <a:srcRect/>
          <a:stretch>
            <a:fillRect/>
          </a:stretch>
        </p:blipFill>
        <p:spPr bwMode="auto">
          <a:xfrm>
            <a:off x="0" y="1371600"/>
            <a:ext cx="2667000" cy="1828800"/>
          </a:xfrm>
          <a:prstGeom prst="rect">
            <a:avLst/>
          </a:prstGeom>
          <a:noFill/>
          <a:ln w="9525">
            <a:noFill/>
            <a:miter lim="800000"/>
            <a:headEnd/>
            <a:tailEnd/>
          </a:ln>
        </p:spPr>
      </p:pic>
      <p:pic>
        <p:nvPicPr>
          <p:cNvPr id="21520" name="Picture 37" descr="http://decaldesigners.com/img_thumb/Animal_Cat-F2_085_th.jpg">
            <a:hlinkClick r:id="rId24"/>
          </p:cNvPr>
          <p:cNvPicPr>
            <a:picLocks noChangeAspect="1" noChangeArrowheads="1"/>
          </p:cNvPicPr>
          <p:nvPr/>
        </p:nvPicPr>
        <p:blipFill>
          <a:blip r:embed="rId25"/>
          <a:srcRect/>
          <a:stretch>
            <a:fillRect/>
          </a:stretch>
        </p:blipFill>
        <p:spPr bwMode="auto">
          <a:xfrm>
            <a:off x="2895600" y="1752600"/>
            <a:ext cx="1295400" cy="1554163"/>
          </a:xfrm>
          <a:prstGeom prst="rect">
            <a:avLst/>
          </a:prstGeom>
          <a:noFill/>
          <a:ln w="9525">
            <a:noFill/>
            <a:miter lim="800000"/>
            <a:headEnd/>
            <a:tailEnd/>
          </a:ln>
        </p:spPr>
      </p:pic>
      <p:sp>
        <p:nvSpPr>
          <p:cNvPr id="21521" name="TextBox 24"/>
          <p:cNvSpPr txBox="1">
            <a:spLocks noChangeArrowheads="1"/>
          </p:cNvSpPr>
          <p:nvPr/>
        </p:nvSpPr>
        <p:spPr bwMode="auto">
          <a:xfrm>
            <a:off x="990600" y="1371600"/>
            <a:ext cx="723900" cy="369888"/>
          </a:xfrm>
          <a:prstGeom prst="rect">
            <a:avLst/>
          </a:prstGeom>
          <a:noFill/>
          <a:ln w="9525">
            <a:noFill/>
            <a:miter lim="800000"/>
            <a:headEnd/>
            <a:tailEnd/>
          </a:ln>
        </p:spPr>
        <p:txBody>
          <a:bodyPr wrap="none">
            <a:spAutoFit/>
          </a:bodyPr>
          <a:lstStyle/>
          <a:p>
            <a:r>
              <a:rPr lang="en-US">
                <a:solidFill>
                  <a:schemeClr val="bg1"/>
                </a:solidFill>
              </a:rPr>
              <a:t>Dogs</a:t>
            </a:r>
          </a:p>
        </p:txBody>
      </p:sp>
      <p:sp>
        <p:nvSpPr>
          <p:cNvPr id="21522" name="TextBox 25"/>
          <p:cNvSpPr txBox="1">
            <a:spLocks noChangeArrowheads="1"/>
          </p:cNvSpPr>
          <p:nvPr/>
        </p:nvSpPr>
        <p:spPr bwMode="auto">
          <a:xfrm>
            <a:off x="2895600" y="1752600"/>
            <a:ext cx="658813" cy="369888"/>
          </a:xfrm>
          <a:prstGeom prst="rect">
            <a:avLst/>
          </a:prstGeom>
          <a:noFill/>
          <a:ln w="9525">
            <a:noFill/>
            <a:miter lim="800000"/>
            <a:headEnd/>
            <a:tailEnd/>
          </a:ln>
        </p:spPr>
        <p:txBody>
          <a:bodyPr wrap="none">
            <a:spAutoFit/>
          </a:bodyPr>
          <a:lstStyle/>
          <a:p>
            <a:r>
              <a:rPr lang="en-US">
                <a:solidFill>
                  <a:schemeClr val="bg1"/>
                </a:solidFill>
              </a:rPr>
              <a:t>Cats</a:t>
            </a:r>
          </a:p>
        </p:txBody>
      </p:sp>
      <p:sp>
        <p:nvSpPr>
          <p:cNvPr id="21523" name="TextBox 26"/>
          <p:cNvSpPr txBox="1">
            <a:spLocks noChangeArrowheads="1"/>
          </p:cNvSpPr>
          <p:nvPr/>
        </p:nvSpPr>
        <p:spPr bwMode="auto">
          <a:xfrm>
            <a:off x="4572000" y="2224088"/>
            <a:ext cx="1066800" cy="368300"/>
          </a:xfrm>
          <a:prstGeom prst="rect">
            <a:avLst/>
          </a:prstGeom>
          <a:solidFill>
            <a:schemeClr val="tx1"/>
          </a:solidFill>
          <a:ln w="9525">
            <a:noFill/>
            <a:miter lim="800000"/>
            <a:headEnd/>
            <a:tailEnd/>
          </a:ln>
        </p:spPr>
        <p:txBody>
          <a:bodyPr>
            <a:spAutoFit/>
          </a:bodyPr>
          <a:lstStyle/>
          <a:p>
            <a:r>
              <a:rPr lang="en-US">
                <a:solidFill>
                  <a:schemeClr val="bg1"/>
                </a:solidFill>
              </a:rPr>
              <a:t>Wolves</a:t>
            </a:r>
          </a:p>
        </p:txBody>
      </p:sp>
      <p:sp>
        <p:nvSpPr>
          <p:cNvPr id="21524" name="TextBox 27"/>
          <p:cNvSpPr txBox="1">
            <a:spLocks noChangeArrowheads="1"/>
          </p:cNvSpPr>
          <p:nvPr/>
        </p:nvSpPr>
        <p:spPr bwMode="auto">
          <a:xfrm>
            <a:off x="5867400" y="2895600"/>
            <a:ext cx="1600200" cy="369888"/>
          </a:xfrm>
          <a:prstGeom prst="rect">
            <a:avLst/>
          </a:prstGeom>
          <a:solidFill>
            <a:schemeClr val="tx1"/>
          </a:solidFill>
          <a:ln w="9525">
            <a:noFill/>
            <a:miter lim="800000"/>
            <a:headEnd/>
            <a:tailEnd/>
          </a:ln>
        </p:spPr>
        <p:txBody>
          <a:bodyPr>
            <a:spAutoFit/>
          </a:bodyPr>
          <a:lstStyle/>
          <a:p>
            <a:pPr algn="ctr"/>
            <a:r>
              <a:rPr lang="en-US">
                <a:solidFill>
                  <a:schemeClr val="bg1"/>
                </a:solidFill>
              </a:rPr>
              <a:t>Cattle</a:t>
            </a:r>
          </a:p>
        </p:txBody>
      </p:sp>
      <p:sp>
        <p:nvSpPr>
          <p:cNvPr id="21525" name="TextBox 28"/>
          <p:cNvSpPr txBox="1">
            <a:spLocks noChangeArrowheads="1"/>
          </p:cNvSpPr>
          <p:nvPr/>
        </p:nvSpPr>
        <p:spPr bwMode="auto">
          <a:xfrm>
            <a:off x="7710488" y="1766888"/>
            <a:ext cx="1219200" cy="368300"/>
          </a:xfrm>
          <a:prstGeom prst="rect">
            <a:avLst/>
          </a:prstGeom>
          <a:solidFill>
            <a:schemeClr val="tx1"/>
          </a:solidFill>
          <a:ln w="9525">
            <a:noFill/>
            <a:miter lim="800000"/>
            <a:headEnd/>
            <a:tailEnd/>
          </a:ln>
        </p:spPr>
        <p:txBody>
          <a:bodyPr>
            <a:spAutoFit/>
          </a:bodyPr>
          <a:lstStyle/>
          <a:p>
            <a:r>
              <a:rPr lang="en-US">
                <a:solidFill>
                  <a:schemeClr val="bg1"/>
                </a:solidFill>
              </a:rPr>
              <a:t>Monkeys</a:t>
            </a:r>
          </a:p>
        </p:txBody>
      </p:sp>
      <p:sp>
        <p:nvSpPr>
          <p:cNvPr id="21526" name="TextBox 29"/>
          <p:cNvSpPr txBox="1">
            <a:spLocks noChangeArrowheads="1"/>
          </p:cNvSpPr>
          <p:nvPr/>
        </p:nvSpPr>
        <p:spPr bwMode="auto">
          <a:xfrm>
            <a:off x="228600" y="4572000"/>
            <a:ext cx="1752600" cy="369888"/>
          </a:xfrm>
          <a:prstGeom prst="rect">
            <a:avLst/>
          </a:prstGeom>
          <a:solidFill>
            <a:schemeClr val="tx1"/>
          </a:solidFill>
          <a:ln w="9525">
            <a:noFill/>
            <a:miter lim="800000"/>
            <a:headEnd/>
            <a:tailEnd/>
          </a:ln>
        </p:spPr>
        <p:txBody>
          <a:bodyPr>
            <a:spAutoFit/>
          </a:bodyPr>
          <a:lstStyle/>
          <a:p>
            <a:r>
              <a:rPr lang="en-US">
                <a:solidFill>
                  <a:schemeClr val="bg1"/>
                </a:solidFill>
              </a:rPr>
              <a:t>Sheep / Goats</a:t>
            </a:r>
          </a:p>
        </p:txBody>
      </p:sp>
      <p:sp>
        <p:nvSpPr>
          <p:cNvPr id="21527" name="TextBox 30"/>
          <p:cNvSpPr txBox="1">
            <a:spLocks noChangeArrowheads="1"/>
          </p:cNvSpPr>
          <p:nvPr/>
        </p:nvSpPr>
        <p:spPr bwMode="auto">
          <a:xfrm>
            <a:off x="2590800" y="4876800"/>
            <a:ext cx="1524000" cy="369888"/>
          </a:xfrm>
          <a:prstGeom prst="rect">
            <a:avLst/>
          </a:prstGeom>
          <a:solidFill>
            <a:schemeClr val="tx1"/>
          </a:solidFill>
          <a:ln w="9525">
            <a:noFill/>
            <a:miter lim="800000"/>
            <a:headEnd/>
            <a:tailEnd/>
          </a:ln>
        </p:spPr>
        <p:txBody>
          <a:bodyPr>
            <a:spAutoFit/>
          </a:bodyPr>
          <a:lstStyle/>
          <a:p>
            <a:r>
              <a:rPr lang="en-US">
                <a:solidFill>
                  <a:schemeClr val="bg1"/>
                </a:solidFill>
              </a:rPr>
              <a:t>Mongoose</a:t>
            </a:r>
          </a:p>
        </p:txBody>
      </p:sp>
      <p:sp>
        <p:nvSpPr>
          <p:cNvPr id="21528" name="TextBox 31"/>
          <p:cNvSpPr txBox="1">
            <a:spLocks noChangeArrowheads="1"/>
          </p:cNvSpPr>
          <p:nvPr/>
        </p:nvSpPr>
        <p:spPr bwMode="auto">
          <a:xfrm>
            <a:off x="5029200" y="4953000"/>
            <a:ext cx="1905000" cy="369888"/>
          </a:xfrm>
          <a:prstGeom prst="rect">
            <a:avLst/>
          </a:prstGeom>
          <a:solidFill>
            <a:schemeClr val="tx1"/>
          </a:solidFill>
          <a:ln w="9525">
            <a:noFill/>
            <a:miter lim="800000"/>
            <a:headEnd/>
            <a:tailEnd/>
          </a:ln>
        </p:spPr>
        <p:txBody>
          <a:bodyPr>
            <a:spAutoFit/>
          </a:bodyPr>
          <a:lstStyle/>
          <a:p>
            <a:pPr algn="ctr"/>
            <a:r>
              <a:rPr lang="en-US">
                <a:solidFill>
                  <a:schemeClr val="bg1"/>
                </a:solidFill>
              </a:rPr>
              <a:t>Pigs</a:t>
            </a:r>
          </a:p>
        </p:txBody>
      </p:sp>
      <p:sp>
        <p:nvSpPr>
          <p:cNvPr id="21529" name="TextBox 32"/>
          <p:cNvSpPr txBox="1">
            <a:spLocks noChangeArrowheads="1"/>
          </p:cNvSpPr>
          <p:nvPr/>
        </p:nvSpPr>
        <p:spPr bwMode="auto">
          <a:xfrm>
            <a:off x="7620000" y="5216525"/>
            <a:ext cx="1219200" cy="368300"/>
          </a:xfrm>
          <a:prstGeom prst="rect">
            <a:avLst/>
          </a:prstGeom>
          <a:solidFill>
            <a:schemeClr val="tx1"/>
          </a:solidFill>
          <a:ln w="9525">
            <a:noFill/>
            <a:miter lim="800000"/>
            <a:headEnd/>
            <a:tailEnd/>
          </a:ln>
        </p:spPr>
        <p:txBody>
          <a:bodyPr>
            <a:spAutoFit/>
          </a:bodyPr>
          <a:lstStyle/>
          <a:p>
            <a:pPr algn="ctr"/>
            <a:r>
              <a:rPr lang="en-US">
                <a:solidFill>
                  <a:schemeClr val="bg1"/>
                </a:solidFill>
              </a:rPr>
              <a:t>Donkeys</a:t>
            </a:r>
          </a:p>
        </p:txBody>
      </p:sp>
      <p:sp>
        <p:nvSpPr>
          <p:cNvPr id="21530" name="TextBox 33"/>
          <p:cNvSpPr txBox="1">
            <a:spLocks noChangeArrowheads="1"/>
          </p:cNvSpPr>
          <p:nvPr/>
        </p:nvSpPr>
        <p:spPr bwMode="auto">
          <a:xfrm>
            <a:off x="5791200" y="5395913"/>
            <a:ext cx="1600200" cy="369887"/>
          </a:xfrm>
          <a:prstGeom prst="rect">
            <a:avLst/>
          </a:prstGeom>
          <a:solidFill>
            <a:schemeClr val="tx1"/>
          </a:solidFill>
          <a:ln w="9525">
            <a:noFill/>
            <a:miter lim="800000"/>
            <a:headEnd/>
            <a:tailEnd/>
          </a:ln>
        </p:spPr>
        <p:txBody>
          <a:bodyPr>
            <a:spAutoFit/>
          </a:bodyPr>
          <a:lstStyle/>
          <a:p>
            <a:pPr algn="ctr"/>
            <a:r>
              <a:rPr lang="en-US">
                <a:solidFill>
                  <a:schemeClr val="bg1"/>
                </a:solidFill>
              </a:rPr>
              <a:t>Horses</a:t>
            </a:r>
          </a:p>
        </p:txBody>
      </p:sp>
      <p:sp>
        <p:nvSpPr>
          <p:cNvPr id="21531" name="TextBox 34"/>
          <p:cNvSpPr txBox="1">
            <a:spLocks noChangeArrowheads="1"/>
          </p:cNvSpPr>
          <p:nvPr/>
        </p:nvSpPr>
        <p:spPr bwMode="auto">
          <a:xfrm>
            <a:off x="381000" y="6380163"/>
            <a:ext cx="1981200" cy="369887"/>
          </a:xfrm>
          <a:prstGeom prst="rect">
            <a:avLst/>
          </a:prstGeom>
          <a:solidFill>
            <a:schemeClr val="tx1"/>
          </a:solidFill>
          <a:ln w="9525">
            <a:noFill/>
            <a:miter lim="800000"/>
            <a:headEnd/>
            <a:tailEnd/>
          </a:ln>
        </p:spPr>
        <p:txBody>
          <a:bodyPr>
            <a:spAutoFit/>
          </a:bodyPr>
          <a:lstStyle/>
          <a:p>
            <a:pPr algn="ctr"/>
            <a:r>
              <a:rPr lang="en-US">
                <a:solidFill>
                  <a:schemeClr val="bg1"/>
                </a:solidFill>
              </a:rPr>
              <a:t>Foxes / Jackals</a:t>
            </a:r>
          </a:p>
        </p:txBody>
      </p:sp>
      <p:sp>
        <p:nvSpPr>
          <p:cNvPr id="21532" name="TextBox 35"/>
          <p:cNvSpPr txBox="1">
            <a:spLocks noChangeArrowheads="1"/>
          </p:cNvSpPr>
          <p:nvPr/>
        </p:nvSpPr>
        <p:spPr bwMode="auto">
          <a:xfrm>
            <a:off x="3429000" y="6461125"/>
            <a:ext cx="1524000" cy="369888"/>
          </a:xfrm>
          <a:prstGeom prst="rect">
            <a:avLst/>
          </a:prstGeom>
          <a:solidFill>
            <a:schemeClr val="tx1"/>
          </a:solidFill>
          <a:ln w="9525">
            <a:noFill/>
            <a:miter lim="800000"/>
            <a:headEnd/>
            <a:tailEnd/>
          </a:ln>
        </p:spPr>
        <p:txBody>
          <a:bodyPr>
            <a:spAutoFit/>
          </a:bodyPr>
          <a:lstStyle/>
          <a:p>
            <a:pPr algn="ctr"/>
            <a:r>
              <a:rPr lang="en-US">
                <a:solidFill>
                  <a:schemeClr val="bg1"/>
                </a:solidFill>
              </a:rPr>
              <a:t>Elephants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24AFA2ED-BFA5-4635-867F-78F3BBB151ED}" type="slidenum">
              <a:rPr lang="en-US"/>
              <a:pPr>
                <a:defRPr/>
              </a:pPr>
              <a:t>6</a:t>
            </a:fld>
            <a:endParaRPr lang="en-US"/>
          </a:p>
        </p:txBody>
      </p:sp>
      <p:sp>
        <p:nvSpPr>
          <p:cNvPr id="23555" name="Rectangle 3"/>
          <p:cNvSpPr>
            <a:spLocks noGrp="1" noChangeArrowheads="1"/>
          </p:cNvSpPr>
          <p:nvPr>
            <p:ph type="body" idx="4294967295"/>
          </p:nvPr>
        </p:nvSpPr>
        <p:spPr>
          <a:xfrm>
            <a:off x="0" y="2057400"/>
            <a:ext cx="9144000" cy="2586046"/>
          </a:xfrm>
        </p:spPr>
        <p:txBody>
          <a:bodyPr/>
          <a:lstStyle/>
          <a:p>
            <a:pPr algn="ctr" eaLnBrk="1" hangingPunct="1">
              <a:buFont typeface="Wingdings" pitchFamily="2" charset="2"/>
              <a:buNone/>
              <a:defRPr/>
            </a:pPr>
            <a:r>
              <a:rPr lang="en-US" b="1" i="1" dirty="0" smtClean="0"/>
              <a:t> </a:t>
            </a:r>
          </a:p>
          <a:p>
            <a:pPr algn="ctr" eaLnBrk="1" hangingPunct="1">
              <a:buFont typeface="Wingdings" pitchFamily="2" charset="2"/>
              <a:buNone/>
              <a:defRPr/>
            </a:pPr>
            <a:r>
              <a:rPr lang="en-US" b="1" dirty="0" smtClean="0">
                <a:effectLst/>
              </a:rPr>
              <a:t>THAT CAN SAVE LIFE </a:t>
            </a:r>
          </a:p>
          <a:p>
            <a:pPr algn="ctr" eaLnBrk="1" hangingPunct="1">
              <a:buFont typeface="Wingdings" pitchFamily="2" charset="2"/>
              <a:buNone/>
              <a:defRPr/>
            </a:pPr>
            <a:r>
              <a:rPr lang="en-US" sz="4000" b="1" i="1" dirty="0" smtClean="0">
                <a:solidFill>
                  <a:srgbClr val="FF0000"/>
                </a:solidFill>
              </a:rPr>
              <a:t>Prevention of rabies</a:t>
            </a:r>
            <a:endParaRPr lang="en-US" sz="4000" b="1" i="1" dirty="0" smtClean="0">
              <a:solidFill>
                <a:srgbClr val="FF0000"/>
              </a:solidFill>
              <a:effectLst/>
            </a:endParaRPr>
          </a:p>
          <a:p>
            <a:pPr algn="ctr" eaLnBrk="1" hangingPunct="1">
              <a:buFont typeface="Wingdings" pitchFamily="2" charset="2"/>
              <a:buChar char="Ø"/>
              <a:defRPr/>
            </a:pPr>
            <a:endParaRPr lang="en-US" sz="1600" b="1" i="1" dirty="0" smtClean="0"/>
          </a:p>
          <a:p>
            <a:pPr algn="ctr" eaLnBrk="1" hangingPunct="1">
              <a:buFont typeface="Wingdings" pitchFamily="2" charset="2"/>
              <a:buChar char="Ø"/>
              <a:defRPr/>
            </a:pPr>
            <a:endParaRPr lang="en-US" sz="1600" b="1" i="1" dirty="0" smtClean="0"/>
          </a:p>
          <a:p>
            <a:pPr marL="914400" lvl="1" indent="-514350" eaLnBrk="1" hangingPunct="1">
              <a:buFont typeface="Arial" pitchFamily="34" charset="0"/>
              <a:buChar char="•"/>
              <a:defRPr/>
            </a:pPr>
            <a:endParaRPr lang="en-US" dirty="0" smtClean="0"/>
          </a:p>
        </p:txBody>
      </p:sp>
      <p:sp>
        <p:nvSpPr>
          <p:cNvPr id="10" name="Rectangle 2"/>
          <p:cNvSpPr txBox="1">
            <a:spLocks noChangeArrowheads="1"/>
          </p:cNvSpPr>
          <p:nvPr/>
        </p:nvSpPr>
        <p:spPr bwMode="auto">
          <a:xfrm>
            <a:off x="1219200" y="0"/>
            <a:ext cx="7924800" cy="1143000"/>
          </a:xfrm>
          <a:prstGeom prst="rect">
            <a:avLst/>
          </a:prstGeom>
          <a:noFill/>
          <a:ln w="9525">
            <a:noFill/>
            <a:miter lim="800000"/>
            <a:headEnd/>
            <a:tailEnd/>
          </a:ln>
          <a:effectLst/>
        </p:spPr>
        <p:txBody>
          <a:bodyPr anchor="ctr"/>
          <a:lstStyle/>
          <a:p>
            <a:pPr algn="ctr" eaLnBrk="1" hangingPunct="1">
              <a:defRPr/>
            </a:pPr>
            <a:r>
              <a:rPr lang="en-US" sz="3200" kern="0" dirty="0" smtClean="0">
                <a:latin typeface="+mj-lt"/>
                <a:ea typeface="+mj-ea"/>
                <a:cs typeface="+mj-cs"/>
              </a:rPr>
              <a:t>After a bite,  </a:t>
            </a:r>
            <a:r>
              <a:rPr lang="en-US" sz="3200" kern="0" dirty="0">
                <a:latin typeface="+mj-lt"/>
                <a:ea typeface="+mj-ea"/>
                <a:cs typeface="+mj-cs"/>
              </a:rPr>
              <a:t>WHAT TO DO?</a:t>
            </a:r>
          </a:p>
        </p:txBody>
      </p:sp>
      <p:pic>
        <p:nvPicPr>
          <p:cNvPr id="31750" name="Picture 6" descr="F:\Microsoft Clip Organizer\AG00346_.gif"/>
          <p:cNvPicPr>
            <a:picLocks noChangeAspect="1" noChangeArrowheads="1" noCrop="1"/>
          </p:cNvPicPr>
          <p:nvPr/>
        </p:nvPicPr>
        <p:blipFill>
          <a:blip r:embed="rId3"/>
          <a:srcRect/>
          <a:stretch>
            <a:fillRect/>
          </a:stretch>
        </p:blipFill>
        <p:spPr bwMode="auto">
          <a:xfrm>
            <a:off x="74613" y="1517650"/>
            <a:ext cx="6707187" cy="920750"/>
          </a:xfrm>
          <a:prstGeom prst="rect">
            <a:avLst/>
          </a:prstGeom>
          <a:noFill/>
          <a:ln w="9525">
            <a:noFill/>
            <a:miter lim="800000"/>
            <a:headEnd/>
            <a:tailEnd/>
          </a:ln>
        </p:spPr>
      </p:pic>
      <p:sp>
        <p:nvSpPr>
          <p:cNvPr id="31751" name="Rectangle 6"/>
          <p:cNvSpPr>
            <a:spLocks noChangeArrowheads="1"/>
          </p:cNvSpPr>
          <p:nvPr/>
        </p:nvSpPr>
        <p:spPr bwMode="auto">
          <a:xfrm>
            <a:off x="2438400" y="1752600"/>
            <a:ext cx="4191000" cy="523875"/>
          </a:xfrm>
          <a:prstGeom prst="rect">
            <a:avLst/>
          </a:prstGeom>
          <a:noFill/>
          <a:ln w="9525">
            <a:noFill/>
            <a:miter lim="800000"/>
            <a:headEnd/>
            <a:tailEnd/>
          </a:ln>
        </p:spPr>
        <p:txBody>
          <a:bodyPr>
            <a:spAutoFit/>
          </a:bodyPr>
          <a:lstStyle/>
          <a:p>
            <a:pPr algn="ctr"/>
            <a:r>
              <a:rPr lang="en-US" sz="2800">
                <a:solidFill>
                  <a:srgbClr val="FF0000"/>
                </a:solidFill>
              </a:rPr>
              <a:t>Three simple steps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sz="half" idx="1"/>
          </p:nvPr>
        </p:nvSpPr>
        <p:spPr>
          <a:xfrm>
            <a:off x="251520" y="692696"/>
            <a:ext cx="8424936" cy="5904656"/>
          </a:xfrm>
        </p:spPr>
        <p:txBody>
          <a:bodyPr>
            <a:normAutofit lnSpcReduction="10000"/>
          </a:bodyPr>
          <a:lstStyle/>
          <a:p>
            <a:pPr marL="514350" indent="-514350" eaLnBrk="1" hangingPunct="1">
              <a:buFont typeface="Wingdings" pitchFamily="2" charset="2"/>
              <a:buNone/>
              <a:defRPr/>
            </a:pPr>
            <a:r>
              <a:rPr lang="en-US" sz="2800" dirty="0" smtClean="0">
                <a:effectLst/>
              </a:rPr>
              <a:t>STEP - 1</a:t>
            </a:r>
          </a:p>
          <a:p>
            <a:pPr eaLnBrk="1" hangingPunct="1">
              <a:buFont typeface="Wingdings" pitchFamily="2" charset="2"/>
              <a:buNone/>
              <a:defRPr/>
            </a:pPr>
            <a:r>
              <a:rPr lang="en-US" sz="2800" dirty="0" smtClean="0">
                <a:effectLst/>
              </a:rPr>
              <a:t>Wash the wound immediately with water and soap for at least 10-15 minutes or over running water. Apply antiseptics like </a:t>
            </a:r>
            <a:r>
              <a:rPr lang="en-US" sz="2800" dirty="0" err="1" smtClean="0">
                <a:effectLst/>
              </a:rPr>
              <a:t>povidone</a:t>
            </a:r>
            <a:r>
              <a:rPr lang="en-US" sz="2800" dirty="0" smtClean="0">
                <a:effectLst/>
              </a:rPr>
              <a:t> iodine or absolute alcohol/ethanol. </a:t>
            </a:r>
          </a:p>
          <a:p>
            <a:pPr eaLnBrk="1" hangingPunct="1">
              <a:buFont typeface="Wingdings" pitchFamily="2" charset="2"/>
              <a:buNone/>
              <a:defRPr/>
            </a:pPr>
            <a:endParaRPr lang="en-US" sz="2800" dirty="0" smtClean="0">
              <a:effectLst/>
            </a:endParaRPr>
          </a:p>
          <a:p>
            <a:pPr eaLnBrk="1" hangingPunct="1">
              <a:buFont typeface="Wingdings" pitchFamily="2" charset="2"/>
              <a:buNone/>
              <a:defRPr/>
            </a:pPr>
            <a:r>
              <a:rPr lang="en-US" sz="2800" dirty="0" smtClean="0">
                <a:effectLst/>
              </a:rPr>
              <a:t>STEP – 2</a:t>
            </a:r>
          </a:p>
          <a:p>
            <a:pPr eaLnBrk="1" hangingPunct="1">
              <a:buFont typeface="Wingdings" pitchFamily="2" charset="2"/>
              <a:buNone/>
              <a:defRPr/>
            </a:pPr>
            <a:r>
              <a:rPr lang="en-US" sz="2800" dirty="0" smtClean="0">
                <a:effectLst/>
              </a:rPr>
              <a:t>A full course of rabies vaccine should be taken as indicated.</a:t>
            </a:r>
          </a:p>
          <a:p>
            <a:pPr eaLnBrk="1" hangingPunct="1">
              <a:buFont typeface="Wingdings" pitchFamily="2" charset="2"/>
              <a:buNone/>
              <a:defRPr/>
            </a:pPr>
            <a:endParaRPr lang="en-US" sz="2800" dirty="0" smtClean="0">
              <a:effectLst/>
            </a:endParaRPr>
          </a:p>
          <a:p>
            <a:pPr eaLnBrk="1" hangingPunct="1">
              <a:buFont typeface="Wingdings" pitchFamily="2" charset="2"/>
              <a:buNone/>
              <a:defRPr/>
            </a:pPr>
            <a:r>
              <a:rPr lang="en-US" sz="2800" dirty="0" smtClean="0">
                <a:effectLst/>
              </a:rPr>
              <a:t>STEP - 3</a:t>
            </a:r>
          </a:p>
          <a:p>
            <a:pPr eaLnBrk="1" hangingPunct="1">
              <a:buFont typeface="Wingdings" pitchFamily="2" charset="2"/>
              <a:buNone/>
              <a:defRPr/>
            </a:pPr>
            <a:r>
              <a:rPr lang="en-US" sz="2800" dirty="0" smtClean="0">
                <a:effectLst/>
              </a:rPr>
              <a:t>In severe bite cases, rabies immunoglobulin should be administered into the wounds.</a:t>
            </a:r>
          </a:p>
          <a:p>
            <a:pPr eaLnBrk="1" hangingPunct="1">
              <a:defRPr/>
            </a:pPr>
            <a:endParaRPr lang="en-US" sz="2800" dirty="0" smtClean="0">
              <a:effectLst/>
            </a:endParaRPr>
          </a:p>
          <a:p>
            <a:pPr eaLnBrk="1" hangingPunct="1">
              <a:buFont typeface="Wingdings" pitchFamily="2" charset="2"/>
              <a:buNone/>
              <a:defRPr/>
            </a:pPr>
            <a:endParaRPr lang="en-US" sz="2800" dirty="0" smtClean="0">
              <a:effectLst/>
            </a:endParaRPr>
          </a:p>
          <a:p>
            <a:pPr eaLnBrk="1" hangingPunct="1">
              <a:buFont typeface="Wingdings" pitchFamily="2" charset="2"/>
              <a:buNone/>
              <a:defRPr/>
            </a:pPr>
            <a:endParaRPr lang="en-US" sz="2800" dirty="0" smtClean="0">
              <a:effectLst/>
            </a:endParaRPr>
          </a:p>
          <a:p>
            <a:pPr eaLnBrk="1" hangingPunct="1">
              <a:buFont typeface="Wingdings" pitchFamily="2" charset="2"/>
              <a:buNone/>
              <a:defRPr/>
            </a:pPr>
            <a:endParaRPr lang="en-US" sz="2800" b="1" dirty="0" smtClean="0">
              <a:effectLst/>
            </a:endParaRPr>
          </a:p>
          <a:p>
            <a:pPr eaLnBrk="1" hangingPunct="1">
              <a:buFont typeface="Wingdings" pitchFamily="2" charset="2"/>
              <a:buNone/>
              <a:defRPr/>
            </a:pPr>
            <a:endParaRPr lang="en-US" sz="2800" dirty="0" smtClean="0">
              <a:effectLst/>
            </a:endParaRPr>
          </a:p>
          <a:p>
            <a:pPr eaLnBrk="1" hangingPunct="1">
              <a:defRPr/>
            </a:pPr>
            <a:endParaRPr lang="en-US" sz="2800" dirty="0" smtClean="0">
              <a:effectLst/>
            </a:endParaRPr>
          </a:p>
        </p:txBody>
      </p:sp>
      <p:sp>
        <p:nvSpPr>
          <p:cNvPr id="5" name="Slide Number Placeholder 4"/>
          <p:cNvSpPr>
            <a:spLocks noGrp="1"/>
          </p:cNvSpPr>
          <p:nvPr>
            <p:ph type="sldNum" sz="quarter" idx="12"/>
          </p:nvPr>
        </p:nvSpPr>
        <p:spPr>
          <a:xfrm>
            <a:off x="6248400" y="6248400"/>
            <a:ext cx="2895600" cy="457200"/>
          </a:xfrm>
        </p:spPr>
        <p:txBody>
          <a:bodyPr/>
          <a:lstStyle/>
          <a:p>
            <a:pPr algn="ctr">
              <a:defRPr/>
            </a:pPr>
            <a:fld id="{8F301E3A-68B9-4067-B39F-90F797DFE073}" type="slidenum">
              <a:rPr lang="en-US" sz="1100" smtClean="0"/>
              <a:pPr algn="ctr">
                <a:defRPr/>
              </a:pPr>
              <a:t>7</a:t>
            </a:fld>
            <a:endParaRPr lang="en-US" sz="1100" dirty="0"/>
          </a:p>
        </p:txBody>
      </p:sp>
      <p:pic>
        <p:nvPicPr>
          <p:cNvPr id="32774" name="Picture 18" descr="j0286861"/>
          <p:cNvPicPr>
            <a:picLocks noChangeAspect="1" noChangeArrowheads="1"/>
          </p:cNvPicPr>
          <p:nvPr/>
        </p:nvPicPr>
        <p:blipFill>
          <a:blip r:embed="rId3"/>
          <a:srcRect/>
          <a:stretch>
            <a:fillRect/>
          </a:stretch>
        </p:blipFill>
        <p:spPr bwMode="auto">
          <a:xfrm>
            <a:off x="6400800" y="4191000"/>
            <a:ext cx="1143000" cy="922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WOUND TOILETING</a:t>
            </a:r>
            <a:endParaRPr lang="en-IN" dirty="0"/>
          </a:p>
        </p:txBody>
      </p:sp>
      <p:pic>
        <p:nvPicPr>
          <p:cNvPr id="4" name="Content Placeholder 3" descr="Animal Bites"/>
          <p:cNvPicPr>
            <a:picLocks noGrp="1" noChangeAspect="1" noChangeArrowheads="1"/>
          </p:cNvPicPr>
          <p:nvPr>
            <p:ph idx="1"/>
          </p:nvPr>
        </p:nvPicPr>
        <p:blipFill>
          <a:blip r:embed="rId2"/>
          <a:srcRect/>
          <a:stretch>
            <a:fillRect/>
          </a:stretch>
        </p:blipFill>
        <p:spPr bwMode="auto">
          <a:xfrm>
            <a:off x="571472" y="2339180"/>
            <a:ext cx="8072494" cy="401877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285721" y="476250"/>
            <a:ext cx="8858280" cy="769441"/>
          </a:xfrm>
          <a:prstGeom prst="rect">
            <a:avLst/>
          </a:prstGeom>
          <a:noFill/>
          <a:ln w="9525">
            <a:noFill/>
            <a:miter lim="800000"/>
            <a:headEnd/>
            <a:tailEnd/>
          </a:ln>
          <a:effectLst/>
        </p:spPr>
        <p:txBody>
          <a:bodyPr wrap="square">
            <a:spAutoFit/>
          </a:bodyPr>
          <a:lstStyle/>
          <a:p>
            <a:r>
              <a:rPr lang="en-US" sz="4400" b="1" i="1" dirty="0">
                <a:effectLst>
                  <a:outerShdw blurRad="38100" dist="38100" dir="2700000" algn="tl">
                    <a:srgbClr val="000000"/>
                  </a:outerShdw>
                </a:effectLst>
                <a:latin typeface="Times New Roman" pitchFamily="18" charset="0"/>
              </a:rPr>
              <a:t>POSTEXPOSURE   PROPHYLAXIS</a:t>
            </a:r>
          </a:p>
        </p:txBody>
      </p:sp>
      <p:pic>
        <p:nvPicPr>
          <p:cNvPr id="107524" name="Picture 4" descr="[calendar showing postexposure rabies vaccine schedule]"/>
          <p:cNvPicPr>
            <a:picLocks noChangeAspect="1" noChangeArrowheads="1"/>
          </p:cNvPicPr>
          <p:nvPr/>
        </p:nvPicPr>
        <p:blipFill>
          <a:blip r:embed="rId3"/>
          <a:srcRect/>
          <a:stretch>
            <a:fillRect/>
          </a:stretch>
        </p:blipFill>
        <p:spPr bwMode="auto">
          <a:xfrm>
            <a:off x="3492500" y="1844675"/>
            <a:ext cx="5651500" cy="5013325"/>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717</Words>
  <Application>Microsoft Office PowerPoint</Application>
  <PresentationFormat>On-screen Show (4:3)</PresentationFormat>
  <Paragraphs>130</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Rabies </vt:lpstr>
      <vt:lpstr>What is Rabies?</vt:lpstr>
      <vt:lpstr>?????</vt:lpstr>
      <vt:lpstr>Rabies Virus </vt:lpstr>
      <vt:lpstr>Vector of rabies in India</vt:lpstr>
      <vt:lpstr>Slide 6</vt:lpstr>
      <vt:lpstr>Slide 7</vt:lpstr>
      <vt:lpstr>WOUND TOILETING</vt:lpstr>
      <vt:lpstr>Slide 9</vt:lpstr>
      <vt:lpstr>Slide 10</vt:lpstr>
      <vt:lpstr>Slide 11</vt:lpstr>
      <vt:lpstr>Slide 12</vt:lpstr>
      <vt:lpstr>Slide 13</vt:lpstr>
      <vt:lpstr>Slide 14</vt:lpstr>
      <vt:lpstr>Slide 15</vt:lpstr>
      <vt:lpstr>Questions</vt:lpstr>
      <vt:lpstr>Questions</vt:lpstr>
      <vt:lpstr>Questions</vt:lpstr>
      <vt:lpstr>Questions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Rabies</dc:title>
  <dc:creator>Lenovo</dc:creator>
  <cp:lastModifiedBy>Maharshi Patel</cp:lastModifiedBy>
  <cp:revision>13</cp:revision>
  <dcterms:created xsi:type="dcterms:W3CDTF">2014-02-19T15:46:49Z</dcterms:created>
  <dcterms:modified xsi:type="dcterms:W3CDTF">2020-08-13T06:14:41Z</dcterms:modified>
</cp:coreProperties>
</file>