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74" r:id="rId3"/>
    <p:sldId id="257" r:id="rId4"/>
    <p:sldId id="259" r:id="rId5"/>
    <p:sldId id="262" r:id="rId6"/>
    <p:sldId id="268" r:id="rId7"/>
    <p:sldId id="263" r:id="rId8"/>
    <p:sldId id="264" r:id="rId9"/>
    <p:sldId id="272" r:id="rId10"/>
    <p:sldId id="266" r:id="rId11"/>
    <p:sldId id="267" r:id="rId12"/>
    <p:sldId id="270" r:id="rId13"/>
    <p:sldId id="271" r:id="rId14"/>
    <p:sldId id="275" r:id="rId15"/>
    <p:sldId id="276" r:id="rId16"/>
    <p:sldId id="277" r:id="rId17"/>
    <p:sldId id="278" r:id="rId18"/>
    <p:sldId id="279" r:id="rId19"/>
    <p:sldId id="280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9232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E984-0AEE-4943-B4A7-AB4106DF2205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BAC-7A58-4028-A9A3-5C1E2961E0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E984-0AEE-4943-B4A7-AB4106DF2205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BAC-7A58-4028-A9A3-5C1E2961E0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E984-0AEE-4943-B4A7-AB4106DF2205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BAC-7A58-4028-A9A3-5C1E2961E0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E984-0AEE-4943-B4A7-AB4106DF2205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BAC-7A58-4028-A9A3-5C1E2961E0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E984-0AEE-4943-B4A7-AB4106DF2205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BAC-7A58-4028-A9A3-5C1E2961E0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E984-0AEE-4943-B4A7-AB4106DF2205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BAC-7A58-4028-A9A3-5C1E2961E0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E984-0AEE-4943-B4A7-AB4106DF2205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BAC-7A58-4028-A9A3-5C1E2961E0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E984-0AEE-4943-B4A7-AB4106DF2205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BAC-7A58-4028-A9A3-5C1E2961E0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E984-0AEE-4943-B4A7-AB4106DF2205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BAC-7A58-4028-A9A3-5C1E2961E0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E984-0AEE-4943-B4A7-AB4106DF2205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32BAC-7A58-4028-A9A3-5C1E2961E0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E984-0AEE-4943-B4A7-AB4106DF2205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732BAC-7A58-4028-A9A3-5C1E2961E0D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2CE984-0AEE-4943-B4A7-AB4106DF2205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732BAC-7A58-4028-A9A3-5C1E2961E0DA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en-IN" sz="44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BankGothic Md BT" pitchFamily="34" charset="0"/>
              </a:rPr>
              <a:t>DENGUE FEVER</a:t>
            </a:r>
            <a:endParaRPr lang="en-IN" sz="44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BankGothic Md BT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IN" sz="3200" dirty="0" smtClean="0">
              <a:latin typeface="BankGothic Md BT" pitchFamily="34" charset="0"/>
            </a:endParaRPr>
          </a:p>
          <a:p>
            <a:pPr algn="ctr">
              <a:buNone/>
            </a:pPr>
            <a:r>
              <a:rPr lang="en-IN" sz="3200" b="1" dirty="0" smtClean="0">
                <a:latin typeface="BankGothic Md BT" pitchFamily="34" charset="0"/>
              </a:rPr>
              <a:t>Dr.Divyang Patel</a:t>
            </a:r>
          </a:p>
          <a:p>
            <a:pPr algn="ctr">
              <a:buNone/>
            </a:pPr>
            <a:r>
              <a:rPr lang="en-IN" sz="3200" b="1" dirty="0" smtClean="0">
                <a:latin typeface="BankGothic Md BT" pitchFamily="34" charset="0"/>
              </a:rPr>
              <a:t>Assistant Professor</a:t>
            </a:r>
            <a:endParaRPr lang="en-IN" sz="3200" b="1" dirty="0" smtClean="0">
              <a:latin typeface="BankGothic Md BT" pitchFamily="34" charset="0"/>
            </a:endParaRPr>
          </a:p>
          <a:p>
            <a:pPr algn="ctr"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Dept of community medicine</a:t>
            </a:r>
          </a:p>
          <a:p>
            <a:pPr algn="ctr">
              <a:buNone/>
            </a:pPr>
            <a:endParaRPr lang="en-IN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>
                <a:latin typeface="BankGothic Md BT" pitchFamily="34" charset="0"/>
              </a:rPr>
              <a:t>Laboratory Criteria</a:t>
            </a:r>
            <a:endParaRPr lang="en-IN" sz="4000" b="1" dirty="0">
              <a:latin typeface="BankGothic Md B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Isolation of dengue virus 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Increased IgM level in serum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Dengue antigen detection by immunohistochemistry, Immunofluorescence, ELISA, PCR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Leucopenia, Thrombocytopenia (platelets ≤1,00,000)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BankGothic Md BT" pitchFamily="34" charset="0"/>
              </a:rPr>
              <a:t>Treatment</a:t>
            </a:r>
            <a:endParaRPr lang="en-IN" sz="4000" b="1" dirty="0">
              <a:latin typeface="BankGothic Md B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85778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Control of </a:t>
            </a:r>
            <a:r>
              <a:rPr lang="en-IN" sz="2800" i="1" dirty="0" smtClean="0">
                <a:latin typeface="Times New Roman" pitchFamily="18" charset="0"/>
                <a:cs typeface="Times New Roman" pitchFamily="18" charset="0"/>
              </a:rPr>
              <a:t>Aedes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i="1" dirty="0" smtClean="0">
                <a:latin typeface="Times New Roman" pitchFamily="18" charset="0"/>
                <a:cs typeface="Times New Roman" pitchFamily="18" charset="0"/>
              </a:rPr>
              <a:t>aegypti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mosquito is the only method of choice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With early detection and proper symptomatic treatment, mortality can be reduced.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 dengue shock syndrome, following treatment is recommended: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Replacement of plasma losses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Correction of electrolyte and metabolic disturbances.</a:t>
            </a:r>
          </a:p>
          <a:p>
            <a:pPr algn="just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Blood transfusion</a:t>
            </a:r>
          </a:p>
          <a:p>
            <a:pPr>
              <a:buNone/>
            </a:pPr>
            <a:endParaRPr lang="en-IN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en-IN" sz="4400" b="1" dirty="0" smtClean="0">
                <a:latin typeface="BankGothic Md BT" pitchFamily="34" charset="0"/>
              </a:rPr>
              <a:t>Vector control measures</a:t>
            </a:r>
            <a:r>
              <a:rPr lang="en-IN" sz="3600" dirty="0" smtClean="0"/>
              <a:t/>
            </a:r>
            <a:br>
              <a:rPr lang="en-IN" sz="3600" dirty="0" smtClean="0"/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929222"/>
          </a:xfrm>
        </p:spPr>
        <p:txBody>
          <a:bodyPr>
            <a:normAutofit/>
          </a:bodyPr>
          <a:lstStyle/>
          <a:p>
            <a:pPr marL="571500" indent="-571500" algn="just">
              <a:buFont typeface="+mj-lt"/>
              <a:buAutoNum type="romanUcPeriod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Personal measures</a:t>
            </a:r>
          </a:p>
          <a:p>
            <a:pPr marL="571500" indent="-571500"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Use of mosquito repellent cream, liquid, coils, mats, bed net, etc</a:t>
            </a:r>
          </a:p>
          <a:p>
            <a:pPr marL="571500" indent="-571500"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Wearing of full sleeves shirts and full pants with socks</a:t>
            </a:r>
          </a:p>
          <a:p>
            <a:pPr marL="571500" indent="-571500" algn="just">
              <a:buFont typeface="+mj-lt"/>
              <a:buAutoNum type="romanUcPeriod" startAt="2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Chemical control</a:t>
            </a:r>
          </a:p>
          <a:p>
            <a:pPr marL="571500" indent="-571500"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Use of chemical larvicides like abate in big breeding containers</a:t>
            </a:r>
          </a:p>
          <a:p>
            <a:pPr marL="571500" indent="-571500"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Aerosol space spray during day time</a:t>
            </a:r>
          </a:p>
          <a:p>
            <a:pPr marL="571500" indent="-571500" algn="just">
              <a:buFont typeface="+mj-lt"/>
              <a:buAutoNum type="romanUcPeriod" startAt="3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Environmental management</a:t>
            </a:r>
          </a:p>
          <a:p>
            <a:pPr marL="571500" indent="-571500"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Detection and elimination of mosquito breeding sources</a:t>
            </a:r>
          </a:p>
          <a:p>
            <a:pPr marL="571500" indent="-571500"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Proper covering of stored water</a:t>
            </a:r>
          </a:p>
          <a:p>
            <a:pPr marL="571500" indent="-571500" algn="just">
              <a:buFont typeface="+mj-lt"/>
              <a:buAutoNum type="romanUcPeriod" startAt="4"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Community participation</a:t>
            </a:r>
          </a:p>
          <a:p>
            <a:pPr marL="571500" indent="-571500" algn="just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To aware and involve the community for detection of </a:t>
            </a:r>
            <a:r>
              <a:rPr lang="en-IN" sz="2200" i="1" dirty="0" smtClean="0">
                <a:latin typeface="Times New Roman" pitchFamily="18" charset="0"/>
                <a:cs typeface="Times New Roman" pitchFamily="18" charset="0"/>
              </a:rPr>
              <a:t>Aedes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breeding places and their elimination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>
                <a:latin typeface="BankGothic Md BT" pitchFamily="34" charset="0"/>
              </a:rPr>
              <a:t>Do’s and Don’ts</a:t>
            </a:r>
            <a:endParaRPr lang="en-IN" sz="4000" b="1" dirty="0">
              <a:latin typeface="BankGothic Md B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Remove water from coolers and other small containers at least once in a week</a:t>
            </a: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Use aerosol during day time to prevent bite of mosquitoes</a:t>
            </a: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Do not wear clothes that exposes arms and legs</a:t>
            </a: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Children should not be allowed to play in shorts and half sleeved clothes</a:t>
            </a: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Use mosquito nets or mosquito repellents while sleeping during day time 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358347" cy="6643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18"/>
                <a:gridCol w="1643074"/>
                <a:gridCol w="2643206"/>
                <a:gridCol w="3286149"/>
              </a:tblGrid>
              <a:tr h="6643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shwini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Kumar,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Chythra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Rao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Vinay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Pandit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Seema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Shetty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Chanaveerappa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Bammigatti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Charmaine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Minoli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Samarasinghe</a:t>
                      </a:r>
                      <a:endParaRPr kumimoji="0" lang="en-IN" sz="16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en-IN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Record-based study( low level</a:t>
                      </a:r>
                      <a:r>
                        <a:rPr kumimoji="0" lang="en-IN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 evidence)</a:t>
                      </a:r>
                      <a:endParaRPr lang="en-IN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record-based descriptive study was undertaken to</a:t>
                      </a:r>
                    </a:p>
                    <a:p>
                      <a:pPr algn="l"/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determine the clinical profile and outcome of all patients</a:t>
                      </a:r>
                    </a:p>
                    <a:p>
                      <a:pPr algn="l"/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admitted to a tertiary care teaching hospital at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Manipal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l"/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Karnataka (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Kasturba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Hospital) with a diagnosis of</a:t>
                      </a:r>
                    </a:p>
                    <a:p>
                      <a:pPr algn="l"/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dengue, DHF and DSS according to WHO protocol,</a:t>
                      </a:r>
                    </a:p>
                    <a:p>
                      <a:pPr algn="l"/>
                      <a:endParaRPr kumimoji="0" lang="en-IN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from January 2002 to December 2008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clinical Study included 466 patients. Majority were males,</a:t>
                      </a:r>
                    </a:p>
                    <a:p>
                      <a:pPr algn="l"/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301(64.6%) and in the and in the age group of 15-44 years, 267 (57.5%). Maximum number of cases were seen in 2007, 219</a:t>
                      </a:r>
                    </a:p>
                    <a:p>
                      <a:pPr algn="l"/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(47%) and in the month of September, 89 (19.1%). The most common presentation was fever 462 (99.1%), followed by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myalgia</a:t>
                      </a:r>
                      <a:endParaRPr kumimoji="0" lang="en-IN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301 (64.6%), vomiting 222 (47.6%), headache 222 (47.6%) and abdominal pain 175 (37.6%). The most common hemorrhagic</a:t>
                      </a:r>
                    </a:p>
                    <a:p>
                      <a:pPr algn="l"/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manifestation was </a:t>
                      </a:r>
                      <a:r>
                        <a:rPr kumimoji="0" lang="en-IN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petechiae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84 (67.2%). 391 (83.9%) cases presented with dengue fever, 41 (8.8%) dengue hemorrhagic fever,</a:t>
                      </a:r>
                    </a:p>
                    <a:p>
                      <a:pPr algn="l"/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and 34 (7.3%) with dengue shock syndrome. Out of 66 (14.1%) patients who developed 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complications, 22 (3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had ARDS and 20 (30.3%) had pleural effusion. Deaths reported were 11(2.4%)</a:t>
                      </a:r>
                      <a:r>
                        <a:rPr kumimoji="0" lang="en-IN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3.3%</a:t>
                      </a:r>
                      <a:endParaRPr lang="en-IN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1: Dengue virus is cause and transmitted by:</a:t>
            </a:r>
          </a:p>
          <a:p>
            <a:endParaRPr lang="en-US" dirty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Caused by _________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Transmitted by 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82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2: Name favored bleeding places for vector of Dengue fever.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63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3: Give Incubation period for Dengue and explain Intrinsic and extrinsic incubation period in case of dengue.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41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4: Diagnosis of Dengue is conformed by: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Isolation of dengue virus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Increased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IgM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level in serum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Dengue antigen detection by immunohistochemistry, Immunofluorescence, ELISA,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PCR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Complete blood count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1154430" lvl="2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628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5: Describe shortly vector control in case of Dengue epidemic.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1154430" lvl="2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926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>
                <a:latin typeface="BankGothic Md BT" pitchFamily="34" charset="0"/>
              </a:rPr>
              <a:t>What is Dengue fever?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36792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Dengue fever is an illness caused by infection with a virus transmitted by the </a:t>
            </a:r>
            <a:r>
              <a:rPr lang="en-IN" sz="2800" i="1" dirty="0" smtClean="0">
                <a:latin typeface="Times New Roman" pitchFamily="18" charset="0"/>
                <a:cs typeface="Times New Roman" pitchFamily="18" charset="0"/>
              </a:rPr>
              <a:t>Aedes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mosquito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143248"/>
            <a:ext cx="292895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714744" y="5929330"/>
            <a:ext cx="27860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Dengue virus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40" y="2357430"/>
            <a:ext cx="4714908" cy="1285884"/>
          </a:xfrm>
        </p:spPr>
        <p:txBody>
          <a:bodyPr/>
          <a:lstStyle/>
          <a:p>
            <a:r>
              <a:rPr lang="en-IN" b="1" dirty="0" smtClean="0">
                <a:latin typeface="Gigi" pitchFamily="82" charset="0"/>
              </a:rPr>
              <a:t>Thank you</a:t>
            </a:r>
            <a:endParaRPr lang="en-IN" b="1" dirty="0">
              <a:latin typeface="Gigi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BankGothic Md BT" pitchFamily="34" charset="0"/>
              </a:rPr>
              <a:t>History</a:t>
            </a:r>
            <a:endParaRPr lang="en-IN" sz="4000" b="1" dirty="0">
              <a:latin typeface="BankGothic Md B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India first outbreak of dengue was recorded in 1963 in Kolkata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next major outbreak of dengue/dengue hemorrhagic fever was reported in Delhi and neighbouring states in 1996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Most affected states are Delhi, West Bengal, Kerala, Tamilnadu, Karnataka, Maharashtra, Rajasthan, Gujarat and Haryana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857256"/>
          </a:xfrm>
        </p:spPr>
        <p:txBody>
          <a:bodyPr>
            <a:normAutofit/>
          </a:bodyPr>
          <a:lstStyle/>
          <a:p>
            <a:r>
              <a:rPr lang="en-IN" sz="3600" b="1" dirty="0" smtClean="0">
                <a:latin typeface="BankGothic Md BT" pitchFamily="34" charset="0"/>
              </a:rPr>
              <a:t>Distribution of dengue in India</a:t>
            </a:r>
            <a:endParaRPr lang="en-IN" sz="3600" b="1" dirty="0">
              <a:latin typeface="BankGothic Md BT" pitchFamily="34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4815" r="16382"/>
          <a:stretch>
            <a:fillRect/>
          </a:stretch>
        </p:blipFill>
        <p:spPr>
          <a:xfrm>
            <a:off x="2143108" y="1857364"/>
            <a:ext cx="4214842" cy="4643470"/>
          </a:xfrm>
        </p:spPr>
      </p:pic>
      <p:sp>
        <p:nvSpPr>
          <p:cNvPr id="8" name="Rectangle 7"/>
          <p:cNvSpPr/>
          <p:nvPr/>
        </p:nvSpPr>
        <p:spPr>
          <a:xfrm>
            <a:off x="6357950" y="4714884"/>
            <a:ext cx="15001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Dengue endemic areas 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92871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BankGothic Md BT" pitchFamily="34" charset="0"/>
              </a:rPr>
              <a:t>Causative agent</a:t>
            </a:r>
            <a:endParaRPr lang="en-IN" sz="4000" b="1" dirty="0">
              <a:latin typeface="BankGothic Md B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4071966" cy="492924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Dengue fever is caused by virus belong to genus </a:t>
            </a:r>
            <a:r>
              <a:rPr lang="en-IN" sz="2800" i="1" dirty="0" smtClean="0">
                <a:latin typeface="Times New Roman" pitchFamily="18" charset="0"/>
                <a:cs typeface="Times New Roman" pitchFamily="18" charset="0"/>
              </a:rPr>
              <a:t>Flavivirus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Most common mosquito vector is </a:t>
            </a:r>
            <a:r>
              <a:rPr lang="en-IN" sz="2800" i="1" dirty="0" smtClean="0">
                <a:latin typeface="Times New Roman" pitchFamily="18" charset="0"/>
                <a:cs typeface="Times New Roman" pitchFamily="18" charset="0"/>
              </a:rPr>
              <a:t>Aedes aegypti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Secondary vector is </a:t>
            </a:r>
            <a:r>
              <a:rPr lang="en-IN" sz="2800" i="1" dirty="0" smtClean="0">
                <a:latin typeface="Times New Roman" pitchFamily="18" charset="0"/>
                <a:cs typeface="Times New Roman" pitchFamily="18" charset="0"/>
              </a:rPr>
              <a:t>Aedes albopictus</a:t>
            </a:r>
          </a:p>
          <a:p>
            <a:pPr>
              <a:buNone/>
            </a:pPr>
            <a:endParaRPr lang="en-IN" dirty="0" smtClean="0"/>
          </a:p>
        </p:txBody>
      </p:sp>
      <p:sp>
        <p:nvSpPr>
          <p:cNvPr id="2050" name="AutoShape 2" descr="data:image/jpeg;base64,/9j/4AAQSkZJRgABAQAAAQABAAD/2wCEAAkGBxQSEhUUExQUFhQXFxgXGBgXGBgXGBoaGxQXFxgUFxwYHCggGBwlHRcVITEhJSkrLi4uFx8zODMsNygtLisBCgoKDg0OGhAQGiwkHCQsLCwsLCwsLCwsLCwsLCwsLCwsLCwsLCwsLCwsLCwsLCwsLCwsLCwsLCwsLCwsLCwsN//AABEIAMABBwMBIgACEQEDEQH/xAAcAAABBQEBAQAAAAAAAAAAAAADAQIEBQYABwj/xAA9EAABAwIEBAMFBgUEAgMAAAABAgMRACEEEjFBBQZRYRMicYGRobHwFDJCwdHhByNSYvEVM3KSFkNTgqL/xAAZAQADAQEBAAAAAAAAAAAAAAAAAQIDBAX/xAAjEQACAgICAwACAwAAAAAAAAAAAQIRAyESMRNBUSJxBBRh/9oADAMBAAIRAxEAPwDHuYLtUdWDPSvQXODiNKjng47Vx+Q73iswYwN9PhRDgO1bdPBU7inf6IOnz/Sn5BeE8/c4f2qA9w0navTTwbsKd/oKelPyi8J5M5w5Q2oX2JXSvWHeXB0+BoH/AI2Ogp+Ul4Dy77ErpThgVdK9RPLaegpW+Xh0FHlEsDPLVYBQ2oCmD0r0niLeFZbX4jgDyVBIaCbkETnN7AUJngKXEJWmFJUJBFXzaWxeNPSPOC3XZK9Bd5V/tpGOFMYVaXMThy81cZQQL6jX3U1kTIeJrZ56U11bVjgiMQkuNJytqWrKk3KQFGEyO1RMRysoaCnz3QvG2jKmkq8d5fWPo1FXwlY2p8kyXBorYpctSlYNQ1Fq0uGOCXw5TYYUccFKX4pNghMWSJvb8MdTNMVGPiuopRSZaaYUDiuomWkinYqGUlPKaSKBDYrop0UlACRXRS0sUAMNdTqSKAErqUiuoA+iliaGlkURIm9Fy15zPXQ1KRT0omnpRRkpoBgQ1SLbo5ppFAiNlFKEnpRktXowboYEUtU5DN6lZYrtxeKkLZ5ijl0Y5/iBNnEuANmdCBoexAioXJPGCy6cM/5QVEAGfK593KegPzrW/wAPb/a1a5sQq+9qrP4k8u2+1tCP/lj4ODv19BXRyv8AFmDWuS7NmjCA7ConH+FBzDOpAvkKh6pGYD4VC/h9x77SwpLhl5BAPdAACVnrMX71q4nvWbTizS+SPOP4ZqSrxmj2dSOyrKjvMVssXw9sCVFI/wCRA+defEDB49SScqUu5TBUnyLGYElOwkddKulcebdxLDTS3Hc7qEkFKHEQVQrzOwRadK2cW2YxlS2S3vs0wFJKumk+hNqE1w1txRSAQsfgV5VezZXsqu5uwiRxR9mEtJSE5PCBUbtgpcUBqJmYBNqj8LweLCSp1nGpISClCEJAjXMfEBUL6AAam1PxsnzIhc58NyFphsS48oQALnzZUxPUkUbjfL6sMgLS2lKmQlLmUzmIlK1kzeZ+FScKy7isS06pbodZj+WoBDwyqkKCVESqYJCZJEHetu6whxGUkKStJSYvqDJt7aJPgkEUpts8wPLeYBQFjf6+tqiO8sqGgrd8op8rmHWDnZWpJ7ibVfr4eDsKzc2mWsalFHjD3L6xsarsRgFJ2Ne2O8GSdhVNxHl4HarjkE8OtHkCkGmZa3eO5Z6Cq5XLJhZEeUT3O1aKaMXjaMplrstWzvCFjaoTmFUNqpSTM3GiNlp0UQNGmqFOwoEabRCKblp2S0NrqdXUWFH0gw3ajFIpCaalVefZ6o6lFLTkCaQCZacE0SKgY/j+GY/3HUz0T5le4VXFvolyomFFcayHEf4goH+ywtX9yzlHuEmqVXOeLeVlb8Fv1IuOkqNX45EPLFHor+ISgSogDqapcdzRhmwf5omCIEm8WFeZ47EOuLJdcUtX/YeghUVO4fgy5IHhJgScrRcVljWE/MmtI4U+2ZSztdItOS+OowrC0rS4panFKIQAQAYgyTFWHEueDBSlhOVQKSHFTINohGs1X4drhvhkrexPQ5A22oknQJCpIjrYVDxWN4a0R4OHxLh6uuJT6RCTFW8S5ELLKir4Uh5hZew4WhUEAjKAAdUHNqKk4ziGKcst1yCN1xJ3gAge+hvcyt/hwraDN/5qvySKgY3jYWLtpHcqdcP/AOjVuKIUmNewqknMoW65kkn1vQkYZaymEkDaDe2/rReFcOexisjLRWTOmVAsJMlROgqCjxC4G0SVlWUBCzrMQCIHWlQN2a/mbiOLxSWsWpASlhsJU6gxJC8mcixuYFpionD2zjXmxh0E4pQhQzQJF85UdbAkn503gPGGcMlaHW/HlshKDnQlC1KTKlKWZtH4RFz61Z8ppQzxRtSW/GIWYS2TJBRJcSPxKSCSUzBE0JiapFlxtx5IVhHsUysJCSsNAKUFJUFAFeUK8QEgg621qZwjEusKQ3iCAvEDxGl2h0Zipzxbwh6BANgZA1vWd5qQ03jnsqHkJKs5S4nIoEqI8v8AYqZBMb1b/wAWMS34WBDSgVljRJnKmUwvePMFAeh6UOmqBOth8a+GsY0+BDb6fDVr96BCo65YrUBRryVlzM2hsKWn+UVwtZVmxCTdQn7gKdAOleocuY3x8O24rXLCr/iFjXNkjSR14pqVk1N6RTU7UWKYvtWRsQ38Gnf671Xr4fKlCIACYt1NxPpf21ZvvREic3l609CLQFSBuRBO5P5U06CrKDEcDB2qnxfLgO1bXLSFodKOdCcEzzXFcsHpVLi+X1DY17A5hgdqiPcLSapZmiHhTPF3eFLG1Rl4JQ2r2dXLyVbCor3K4Ow91arOZv8AjnjimSNqWvT8VyhOw91dT8yI/rs3yBN6IG6ChyjoVXOdg9IAEnSslzZzgloeGwZXurp2FF524qtlvKLBQvGutYFGALh1ub9QB1NaQS7ZhOT6DPcefeEOvKjpJv7BTGn2APM284qdAoIT7xJo7fB0AypSsu2gJ/QUVWDaTZKC4rUzJSn0BsTW3NIycJMi/wCpWyoaaTOg87h21ClGdOlRcXiHVm6BNvutJQB7wK0mC4e+6MrSEtI3UYBPqYEnsKueHcrNIlTpLqzc5vuD2b+pqXloawtmS4ZgMXiFJ8NCAE6rcIyTe/lSAfS9TeYuBHDt5ncUCswlttDaU5zMBKZlUX19Ku+Kc6NNpKWIdKLEp8rY7Aix9k615fxDiDjj5cWtSlZpBUZIEyAOg9KFKcn8CcYwj9LbiXAHcOtCMQ06z4gJQVGSSDcQmwqlxzBQSmCLkX9a9M4liuIccwiS3hmvDZXqlXmWsIgxm0soW3NVWH5aw+MT4TbzuHxyTBw2MI8xy/dacygkyNwfStqs509GP4Ly+/i1KSw2pWQArOiUAk3Vfsbdqs8Vy68nDlRSFQ6lsQSCCs+SQdAoggdIrd/w84gOE/acPjm3GS4M6ZQTnIBSUoIHmkREEjXSqnG8XW+pbYR4eHcCc/iAFwuJkhY/og+2nQKweG5T4ngsO855GkhpcgELeyqsspAnKDaVTMGvOiqJjoR7II2rb4nnfFJ8uc+W03IIiACD94a2m9VXGeFqcC8UlDaEFSCW0EZUhaZS5rZCilSY2IjpU/odP2bLnvibIxGBxCCleVhCihGRSsuW2bMCJmNdIrHYXiig+MThgpBbPiE/eSlRMEiAIQdIPU1d8V5uaxQw4OHS0gLSMQMoDakoUIyFIzEkSTbaK0PNb2BdS46w04CpI8Pw0lLTgQQVNuhNghQkXFj3iqaEmUfPXOQx7DC14cNrST5woEkwfILSBN47VUcvBleIzY5ayhRhagRmzGMpIP4BeQP1pjvD2T42JRnbw4UAwhd1FSgArXYHNB1iK1nDuS14jCfaA/hAnJmU2iSoBNyFOZvKqAbxY1F30VSXZScycDLC1lDoW2kB3DuoVmCxICxIslQ6H+mrfkTHlLq2/wADoDyL3kiFgT6GpXL+Jb8M+FhylpJukOB1RSYBIbAK1i82mstiFHCuylQX4Kw42dIacObIRqI6bEmomuWmjSLUdpnrSPhpQcViMo6kGIFySbADvUb/AFVJbQsf+xIygC8/t8IpwYKTmUQV3EpJKUjojqTua5uNHXfw5hBnMTCiLp2SJnLOs9alhr8v1oaE/UUVKqlsqjvDFOKBXTFcTSAUIFcEimBVFFADgBSyDtTQK5CSbRTEIUg0lEKIrqWwsr4iipcpiW+tOkCrHZX8b4SMSjKqddqyrfKTrailKvJPwrdJcJp6hIoUmiXFMzmE5VQIKiSR6kVbNcPaRokE971Ny9aVtsUcmx0kBUYE6D4V5VzrzaX1FlgqSyLKOhcOnqEdBvWt4/zSXSprBEHJOd0XuBo3Nv8A7e6vJ3xczN5M9SdT7TetcUN2zDNPVItOWcK446ENsuPEi6Gxcd+g9sCu4pwtTfiqKFILSwlaVkBaMxOXMNwY1Fq9c/gTiGRg3zZLiXf5ilWlJSCi52AzW6g1hP4lczJ4hiFrQFBpoeG2dArzXcsLztOg9a6HSOVSb0Wv8POeGcCl9DiXVLdyuIQlIguZSFBMHypIykHT84fG3/t+JOIfBSSkBpCSApBEZSpQFyD06a09vifi4XDshptKENoC1ApKnFJBABi6AJnL1M1EfSBofT9Kic/SNYY12y/4ZxxTg+y46MSwLoeVZ5o2FygW380+tqBx3gbjAKmyXWyNYGcCNVgWUP7k1Q+DINzc3/ep/AOMvJWGcqnELIGWYKZOqZ0Haly+hwXozOJwyQkqWTmISUp01UbntlHxpMA2tCw2oKSh5BQB1S5OQj0XlUJ0rQcz8LCnsqAorOojSLAkbU/mHhDyW0ySsph4CBYBIRkEdAkGO5ojNFTxuiJhcNgXsGModRi2wS+FqOUZZBWi8QSP1qJwnDuO5WULXDkBaUrMBJNs49thQuI4IllhTbYBcK5WDdZCoyECwSNY/trX8ocKVhkBYQSsqso2SIEuOTvlTp3NNzRCxssOP8npfYZS06AGCUlN/u/dUvuc4y+lefY7AOYV4MuKKUEgqKdCj+rv0I2rSs/xHQlaknDw2ZSChV4J/pIjvUPmTmLDP+GYDiUr86TKV5f7Sbf4qU5X/ho4wp09gcTwA4d5p155TOHczKbxLd1FCRICEouFkQBNutXHE8Q1jsP9sQhSFsLThnfFWVqLCgA0+qLBQWuCQDv6153iH8yjkzJbBPhoUoqyJmQBtPpW25M5fefwzrrLrQTn8B5tSSowQFpIItElJj+ytmznotuUMYlJU1B+75STOZOYykTZN72rWKcnaNAB7K885e4Qp0upLim8SwshUX6yQNO8j+odascZheIIkhxTyYmEqCCRt+GuWatnZjbS2bK++n1AFNOISPvLSCNZIF9hrsKxKeJsptimsWgzcOKcWn11Aq74diuHqjw1Yc9lABQ/7VnxNFJMsXOPsBSkhwKIgQkFW39tWGEeKxOVSRtmgE94mwrsL4ceUJsPwgaeyjNq6CPnSdArC/Z95pcoAmhwepMVwMa6a0tDDBy0inIJ1m9VuK4qw0JW6hI7qHy1qpc5ww/4PEc/4IMT600DZq8s63NdUTAYoONpWAtJP4VC49aWmIh+IetcmmzQw8Ek5pjrQkynpFgmIpji4qC1xVtRhJBPSnlyadCTsLJNYX+IfNJQDhGFQqP5yx30aT0PU1scXjUMgFagMxypBMZjEkV45zUFnELWtOUkzERbY+7etMULdvoxzTpUuyRylgcY4XDg0FQSn+YRBCQZiQdTGgFQTA8VDySXbQoGIgyqRHmkCI716V/BLjrDDGKS86hohQdlRjMnw8tp1gjbrXma3St1xzXO4pU6arJHpYiumb0cuPbLnEcveBhUOLflT0ZW21WFsyg7uSkEbbxVZjlHwiBZIj503Lr1/e/50mO/2jfcQPzrG3Zu4pRZd8JTlbSTEEDQg6DfcGpK9ZqHwpMpSP7R8tKnpavA0n6NDWxLqguDZU4sIQkqUSAANya3HD+W0YNQHlW6EgqVeylDzIH9oAEb3N6ouBcFd8RLqXfCbQQoKSR4i5Gw/CnvWvK5kk7z+9TOSSouEXdneECZIE+lAcw6c7a7hSFZhex2hQ3FGSsa0FwE1izZK9MyDPDUofXgXFmEw+ytNj5r5e5AMH/jUx3gilDKH3AkZsoB8oCjJt3pebML5E4lH+4xCo/qTmAy9tSasE4lKm0rBBCgDANxPW0f4qm9WmKMVdMwmO5KealTDiCf6Ta3aRB9KoVYNLUjFMvNzo4iIHqk+VQ9DNepydzT5BSUkSDsbj3GhZmKWBM864dyiH0qUziW3FASEJSoLPYhR8pj1FDwzrzSCkDFpbcIK0NJKEFSdhfWtRj+UW1q8TDqOHdGmWyCe+6fZaj8r49xLi8PivI8YUg6B3rBFibSDvFac21rZDxJPejNPvtoxDRLb7KMqUqCzC5zE58wurXfpXqaUiAbRt3H1f21Q8zN/aMMtuPMPMk75kyYHrcVX8n8S8RpKFBUiyTFiALp9U/I1m3yVlxjxdM1qlZhEAjuAbehqrxXLGFduplIPVMpPwqc3NOWrUEkfCs7Zq4pmee5HQgyy+632zSPb0oieXMR+HHve6a0CWzbMfLtGp/WpeHaJBFgPdVcmQ4RRkf/ABvG7Y9fXT20ccoZyPExOIX1GYgTua1jGHvufjRi0RsdPbrrcaUcn6FSM/w/k/BthRLZWTF3FToatMNgkIs2gJHQCBUoI21o6Uj7v17aLbGMQxA0v7/fXVKb9RHQf4rqmkTbKUAVGxcKEEUXEYgaioTqidNKtlxKl/g6QrMkkHtVbxjEvYUeLnlA2+UU/i/NbTOZKAXFgwdkg9zqfZWS4/xDFuwjEBTSFAKSlSChJGyhIv696uEJP9GM8kY9dkbG8XxGNxLagkqckBptIzQRew3J1J7UDjiMQl5RxIhxZuk6j2bCpvIfFUYLiGHfdJS2lSgsgZjlUhSZgX1KdL0bnPiScZj3n2yS1MNkjKSAImPWfZFdTpRpHKm3K2UZQ3kNjntH9OvmPrFKBanKarmgaxbN4pEloGPr3UDHA5D6ifnVzwXhS8QvI2kqUASUpuY3MD1onNfClMMgFJEOAHYAwbHcqoS2EnpjuEiEJUogAAX6CK37XAcMrCNuFfiKeCVBKbAJsfNF/ZVFgOANOIZWQsw2k5Sqxm9x2q/AgdOg0qJZPhccTdWGbVFgPdUlsC8k1XpxQFBVip0MVhyR0cS2dcTEAzQc9r3qrLo9etNdxcDv31pOQ1Em4jFpAIIkbjtvWc5XWpKl4dX/AK7ot+Geu4uPjU5vzEE6Dr+dVnHm/DcafTEghCosCknyz7ZHuoi7/EU1x/Iu3XLx0oyXr6ehqD9ozaXHe1OMm3+amq0aIOXoN/2qDxTCeML2UmFJVukgyCO2lWP2YlMgQBEk0cMKHlOmsEWvTSa6E6a2U2B4ooueG8mHrk28irWWn1+dSGeBNpUpba3WlkqUC2rLGaZABkXBIovFeE+IBMhSTZQsQfzB6VKwmEXEL1Gsb+yrc/a0yI4109opBwvFtmcPiiU6ZXht0m/5VITxPHN/7uF8UDVTS5J9Aa0jLI6e+p+GQI7+v7U1J+xcUujL4bnjDA5XUusKFoWiI6gkGfhV7h+YMK5GXENeb+75SBVi60lQhQCt7pChHW+5qox/J+DeF2cndslB9ux91PRDsvkpVte0iOnUxoDTchKpMz7/AGSflWXPJLM/yncU0dghyQLbymhnlTEAeTiD86Qq403gzrvSaX0WzZpameusafKjpZG591z0rH4fljFkAL4i7bZOkdZJmtDgOFZClXjOrKRBClBQVbcRr+lHQWWSUdJgdrmkqQ2OoPt/SuqiLMLmkxtWU5twuKSvxmXVBoDzJCsuWBdUaEGtWgU1YBkG476Uk6ZtJWjyJOIAcQ4oeKkLC1IKozwoFQ7T1rR/xF5l/wBQcQhpGVlgKCFKnMQoJ1m4AiO8TWue4W2pCkhDYzAj7o3GtV2H5YQMOhl4pWErUuUDIVFUeVZmVARYVusujllhd6PPMAha1lDErUpJQoIEyDqDsBbW1WHDeFrL4adQ4lInOpKSqLWvpraa9RwrLTSMjaEoHRIj39aYsRUPL8NI4fpjVcrKUfJlbQPxrGdZ9BYAe2rNnlVlDZSqXVn8SrEf8QNKvXFWqK47Pas5ZGzZY0iFwTg7WFVnaKg5lIz5iFQdRbYwKof4kYkFDSZvmUop7ZQMxPqa05BrD88BxTiDkV4YSQlUWKiQVCeulqeNtyJzJRjpG24dioabiw8NJH/UUpxnW9VmGfIbSAPwj5CaIE++sXLbN4rSJubMJ0oHgnreiMg7mn29frSpW2OwCCUfp86QeYyf8VLcxZUgIygJSTHUzrJoTLGZUJBvTYDUpv5RmPw/em4rhxcQpCpuOh12+MVdHhxSmY9k6U0iJEf4qkq2S2nozfKzmZJQuyhsSZsYMX61pGWcpBAv1qsxeDdaC38O2krKSHEqAUFpkKOWfurEWI71c8DxreJaDjZMaH+pJi6T0vWjje0ZQlx/FhsOwknzbz1MewU5djI16m/u6VIcAHUkXur9KAhsG5Bv2qWy0IlorMkE9TNS0NTaAB219aa0mffoNB61LyTfTbWl2DZFThz199GQ3F/jrUrJe3604Dpr6GqJ5A2vaTsDYeveilN4PmMb6A9O+tDU31gX1ojTOaTsOp+EUUS2cSdJsNLR7h0oyMNMQTcXB0+d6IWwALq6D9pppVGgNryT07UexN/AjLCd1RGtvgD0p6nUz5QJjXf3UgQYzKP12orfy9KqzMRKd7+35muoxAsNbV1Ohcjz5SrxSlHWk8Qbe+u+dQdIpVSBUUNUm1cQaBnKWO9DW7anK071DeMXJ9gualsY9DhJnah4l4A9fSo7uJJsLVHUuL6QCSagdFlwnCnEvJaSrKDJUf6Uj7x+VWfOXE2VIRhGEpU02oEqsZWk2jqQbk7k1h8Iwp5figqSlMpCbiZIN41q8w2AKhIgAaVrbguK79mXHlLk+vQBhvtapEdRU/C8OgCdascPhAdRWaizZyKZGFJ7et/dU5nBXsZGv+atwyIBIgfWnWlgXgCNrR7TVqNE8ijfwkG2lTcBhSkyB8Kmp2iPz/ajoMG9vX50UhNgwpQkFPvn3aU4KG6AOwOvwqS20DBJiZvtQVkZrT7fhNUyVsYPQDrOw7d6yvEcA5gXVYnCjMyq7zIFv+aB9RWtTfWw2gW7055tKkkfhII1uZFx6UJ0KSsgcPxKX0JcSZSRIj5H62qcG5ibJnWPh3rD4Ar4fiy25H2V5Utq2Qq0i+lehZMsEqHYCFGOx0ocfZKnen2NQP6iewHzMUdpHUhPrMx2oZfUownfQRf4UmQm6jEdTf0ApD7JZKQRqZkaW6TrrFKoCNfYBAHST1oIdkeYQItffv1qRhliD5RoANYqiGqGhAtIOx/amrJSb2PT9RUlJVf8IGpiKiLvNtdT+h91NgnsRaio3N9u370ZE9qYItt2H1rRwiP03+NQNsKkAQRKj8qe8QALRO1AXOw0pyFFMgxpp+dVZFB23QIgR1muqKhMm9dQsgcEYVKxTgCrSaXDsEntvRnMYlAKUXVufyFStHQx6BCbxB7300oClgJM67XqKpZ1Jnt9b0FSSr6+VDYUMfcJ292tB8La40trUpCIHpRUtE6/K49KjiUQgyem/wBAdKpXGVYp3wkQGkHz75oOlttam8axalq+zM3WbKV/SInKL6xr0q44Vw1LLcJiwGY9T7a0jHjtmcpc9LoRHDkoSEpsBYDapbTWVMURTw6V3t99TRY5tEDWpeGSY7UBJIEQP0qU0qw03sfmaYmPUBYnTpN/2pItHX4V3hiJnzbD8/SuXpEfUad6GCGREnXbTT27UXOd7/XemoVGwJjTT3xTwJN4A3HT0pDYa6rSYGm4/QUx9qNYB37du9q4QLXM6CmIk36ddKohClY0jpJJ+VPQ30Enp+dMSR3n2RTkGL/vSGReL8IRiW1NODykC41Sf6gdj+tUPK2PUy6cE+CFCfCWT99Owvqa1PjGI2qq5h4WH2pTIfbOdpQ1BF49DTXz0S0+12XqW9rClQmNp71T8scWOJaJXCXUHK4N5G8bTVygmbnT6iiqC7CFRG3vv7uld4p1v6TSoubie+lGyWMJg6knQCmS2KVlVlX9NqGmN5gbU0r2Bt2/elbT6+2kOgg7AD/NSQR+LWhIT3okxrehEs5aDa0DrQyL3uaKlUzOlNjehghWjG1dXIUNK6gZgn37QLdu3fvQikGCPbt7aaBoAD7viaKqNN/ypGwN07e+nJb3P7miJAsNO96OgAqlVh9WHQUAMbYKj09n5VNb4Op9twNuFopQf5hCTBvAA7wd6DxTHJwrJcJ1EJTIlaibJG/r2Bqn4Ph3rvvqJU7dKZhISBE5dB0H71aVbZlNt6QLlvhvgthxxP8APWDmB1Tf7vc9TvV0pHkk5bGNb36jpTEqAO47Cj4duUOdRlMztmj86TdstJJEdPb40YIgjT0/WkbVHofSiNJk2i/epRQYNgEa+6fcKP7p1jYetC8XLYR3OlOaV6bSrpQJnJ6mfb+9KVX7e6iJM6+49K4IUdAAOp6U6EKGwBJPrtTBO1uwFctcd/lSFah1HsooLCtnLocp7iaa69N/h+dCKyet6blUdRbp+dJgkOCuontRh8aZf61p5cFA2Op0Ghgz1oiaBFHxfCKZcGKYHmFnUDRaP6j3FaTCYhLiUrRBSRb29e9MQmaBhMJ4Kj4Z/lquR0Paru+yGW4Biwv1pXgQACZJuR8qjtuFOhpy1Ttf20iaOSCDJA6elGbTM2PrTUx0vOp/KiNT7KmwY5PSlVGwmlIpUqGgpiGEn2Uv5UixelCetADCoAW9s11OepKBmCCLea/b8/WkzSfoUqVZiEiQJueg3NTmW20gm5OiZA+v80jYBh2Cq+3UmB7KFxDGNstqUrQeyT0HftRcRihBJMAXn296i8ycuIUWCp4rmVLbSRlTIGWI+Zq4omUq67KvhrS8UsYh4EIT/tN9r69da0ShPu07UByAAIgaDtGwoaVjaok2yoR4oIkXv/mp2EIDboOpSkD/ALD9KhtORAIkVIPz19m3xoixtD2MKV3209gEmnqcAEJ9/wCvX0rl4kGALCIt8qGiJ2A73PoP1ooBUo9oFTMGwVdYP1NNbWlN4SfU5vhXO4wkTO2/TtGlOvZO2HdQEnr8PoUEkqMTA7UGRbr3qQMRbQeyKLAKICcpCRFwZkzQHVz62oZd+hStm/5fpSsEgiCOp/T0jSiTTWiP8UTxY0oGR1q91KNtKIEk3ogT0mgVjQaW5NGbFS2kkCdhTSJbIyRAoqE7UpHQHW/6UdIEjbtQKzgmdhS+HG1PQmKIUUE2DTFOApPSnRQIcaQHpXAda4KoA6KVIpopyL60AcBOtdTFKvXUD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7" name="Picture 2" descr="C:\Users\lenovo\Desktop\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571612"/>
            <a:ext cx="2714644" cy="1723240"/>
          </a:xfrm>
          <a:prstGeom prst="rect">
            <a:avLst/>
          </a:prstGeom>
          <a:noFill/>
        </p:spPr>
      </p:pic>
      <p:pic>
        <p:nvPicPr>
          <p:cNvPr id="2051" name="Picture 3" descr="C:\Users\lenovo\Desktop\a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4286256"/>
            <a:ext cx="2752725" cy="16573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500694" y="335756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i="1" dirty="0" smtClean="0"/>
              <a:t>Aedes aegypti</a:t>
            </a:r>
            <a:endParaRPr lang="en-IN" sz="20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429256" y="6072206"/>
            <a:ext cx="228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i="1" dirty="0" smtClean="0"/>
              <a:t>Aedes albopictus</a:t>
            </a:r>
            <a:endParaRPr lang="en-IN" sz="2000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BankGothic Md BT" pitchFamily="34" charset="0"/>
              </a:rPr>
              <a:t>Favoured breeding places</a:t>
            </a:r>
            <a:endParaRPr lang="en-IN" sz="4000" b="1" dirty="0">
              <a:latin typeface="BankGothic Md B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5043510"/>
          </a:xfrm>
        </p:spPr>
        <p:txBody>
          <a:bodyPr/>
          <a:lstStyle/>
          <a:p>
            <a:pPr algn="just">
              <a:buNone/>
            </a:pPr>
            <a:r>
              <a:rPr lang="en-IN" dirty="0" smtClean="0"/>
              <a:t>   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Pots, buckets, flower vases, tins, tyres, tanks, coconut shells, tree holes and many more places where rainwater collects or is stored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286124"/>
            <a:ext cx="150019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286124"/>
            <a:ext cx="143973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3286124"/>
            <a:ext cx="159526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3286124"/>
            <a:ext cx="127998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 descr="C:\Users\lenovo\Desktop\image00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00892" y="3286124"/>
            <a:ext cx="1500198" cy="221457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000100" y="5786454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Roadside drain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00298" y="585789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Tree hole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71934" y="5786454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Flower pot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0694" y="5786454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Flower pot plate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43768" y="5786454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Tyre and bucket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8143932" cy="4570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2571736" y="6000768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Transmission of dengue virus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68346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BankGothic Md BT" pitchFamily="34" charset="0"/>
              </a:rPr>
              <a:t>Clinical Symptoms</a:t>
            </a:r>
            <a:endParaRPr lang="en-IN" sz="4000" b="1" dirty="0">
              <a:latin typeface="BankGothic Md BT" pitchFamily="34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229600" cy="5253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07678"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Syndrome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Common findings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92122"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Dengue fever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Fever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Headache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Retro-orbital</a:t>
                      </a:r>
                      <a:r>
                        <a:rPr lang="en-IN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pain</a:t>
                      </a:r>
                      <a:endParaRPr lang="en-IN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Bone pain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Nausea, vomiting, weakness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With</a:t>
                      </a:r>
                      <a:r>
                        <a:rPr lang="en-IN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or without rash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08372"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Dengue hemorrhagic</a:t>
                      </a:r>
                      <a:r>
                        <a:rPr lang="en-IN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fever (DHF)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Fever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Thrombocytopenia(platelets ≤1,00,000/mm3)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Petechiae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06803"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Dengue shock syndrome (DSS)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Most severe form of disease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Restlessness,</a:t>
                      </a:r>
                      <a:r>
                        <a:rPr lang="en-IN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irritability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Cold clammy extremities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Rapid respiration, rapid/weak pulse</a:t>
                      </a:r>
                      <a:endParaRPr lang="en-IN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Desktop\Honduras-2008-2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2667018" cy="3071834"/>
          </a:xfrm>
          <a:prstGeom prst="rect">
            <a:avLst/>
          </a:prstGeom>
          <a:noFill/>
        </p:spPr>
      </p:pic>
      <p:pic>
        <p:nvPicPr>
          <p:cNvPr id="2051" name="Picture 3" descr="C:\Users\lenovo\Desktop\michaelRossmannStor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1428736"/>
            <a:ext cx="2643205" cy="307183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4857760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Rashes in dengue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0430" y="4929198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Haemorrhage in dengue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lenovo\Desktop\positive-tourniquet-tes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1428736"/>
            <a:ext cx="2571768" cy="307183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500826" y="4929198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Petechiae in dengue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453</TotalTime>
  <Words>790</Words>
  <Application>Microsoft Office PowerPoint</Application>
  <PresentationFormat>On-screen Show (4:3)</PresentationFormat>
  <Paragraphs>113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DENGUE FEVER</vt:lpstr>
      <vt:lpstr>What is Dengue fever?</vt:lpstr>
      <vt:lpstr>History</vt:lpstr>
      <vt:lpstr>Distribution of dengue in India</vt:lpstr>
      <vt:lpstr>Causative agent</vt:lpstr>
      <vt:lpstr>Favoured breeding places</vt:lpstr>
      <vt:lpstr>PowerPoint Presentation</vt:lpstr>
      <vt:lpstr>Clinical Symptoms</vt:lpstr>
      <vt:lpstr>PowerPoint Presentation</vt:lpstr>
      <vt:lpstr>Laboratory Criteria</vt:lpstr>
      <vt:lpstr>Treatment</vt:lpstr>
      <vt:lpstr>Vector control measures </vt:lpstr>
      <vt:lpstr>Do’s and Don’ts</vt:lpstr>
      <vt:lpstr>PowerPoint Presentation</vt:lpstr>
      <vt:lpstr>Questions</vt:lpstr>
      <vt:lpstr>Questions</vt:lpstr>
      <vt:lpstr>Questions</vt:lpstr>
      <vt:lpstr>Questions</vt:lpstr>
      <vt:lpstr>Questions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m</cp:lastModifiedBy>
  <cp:revision>58</cp:revision>
  <dcterms:created xsi:type="dcterms:W3CDTF">2013-10-13T16:25:45Z</dcterms:created>
  <dcterms:modified xsi:type="dcterms:W3CDTF">2017-01-11T07:04:10Z</dcterms:modified>
</cp:coreProperties>
</file>