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60" r:id="rId7"/>
    <p:sldId id="261" r:id="rId8"/>
    <p:sldId id="276" r:id="rId9"/>
    <p:sldId id="262" r:id="rId10"/>
    <p:sldId id="263" r:id="rId11"/>
    <p:sldId id="265" r:id="rId12"/>
    <p:sldId id="266" r:id="rId13"/>
    <p:sldId id="267" r:id="rId14"/>
    <p:sldId id="268" r:id="rId15"/>
    <p:sldId id="269" r:id="rId16"/>
    <p:sldId id="277" r:id="rId17"/>
    <p:sldId id="278" r:id="rId18"/>
    <p:sldId id="279" r:id="rId19"/>
    <p:sldId id="270" r:id="rId20"/>
    <p:sldId id="271" r:id="rId21"/>
    <p:sldId id="272" r:id="rId22"/>
    <p:sldId id="273" r:id="rId23"/>
    <p:sldId id="274"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10/7/2017</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10/7/2017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10/7/2017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10/7/2017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cbi.nlm.nih.gov/pubmed/?term=Ibrahim%20M%5bAuthor%5d&amp;cauthor=true&amp;cauthor_uid=27656470" TargetMode="External"/><Relationship Id="rId2" Type="http://schemas.openxmlformats.org/officeDocument/2006/relationships/hyperlink" Target="https://www.ncbi.nlm.nih.gov/pubmed/?term=Awosan%20K%5bAuthor%5d&amp;cauthor=true&amp;cauthor_uid=27656470" TargetMode="External"/><Relationship Id="rId1" Type="http://schemas.openxmlformats.org/officeDocument/2006/relationships/slideLayout" Target="../slideLayouts/slideLayout2.xml"/><Relationship Id="rId6" Type="http://schemas.openxmlformats.org/officeDocument/2006/relationships/hyperlink" Target="https://www.ncbi.nlm.nih.gov/pubmed/?term=Danfulani%20M%5bAuthor%5d&amp;cauthor=true&amp;cauthor_uid=27656470" TargetMode="External"/><Relationship Id="rId5" Type="http://schemas.openxmlformats.org/officeDocument/2006/relationships/hyperlink" Target="https://www.ncbi.nlm.nih.gov/pubmed/?term=Ma&amp;#x02019;aji S[Author]&amp;cauthor=true&amp;cauthor_uid=27656470" TargetMode="External"/><Relationship Id="rId4" Type="http://schemas.openxmlformats.org/officeDocument/2006/relationships/hyperlink" Target="https://www.ncbi.nlm.nih.gov/pubmed/?term=Saidu%20S%5bAuthor%5d&amp;cauthor=true&amp;cauthor_uid=2765647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819399"/>
          </a:xfrm>
        </p:spPr>
        <p:txBody>
          <a:bodyPr/>
          <a:lstStyle/>
          <a:p>
            <a:r>
              <a:rPr lang="en-IN" sz="4400" dirty="0" smtClean="0"/>
              <a:t>RADIATION- SOURCE, EFFECT &amp; PROTECTION</a:t>
            </a:r>
            <a:endParaRPr lang="en-IN" sz="4400" dirty="0"/>
          </a:p>
        </p:txBody>
      </p:sp>
      <p:sp>
        <p:nvSpPr>
          <p:cNvPr id="3" name="Subtitle 2"/>
          <p:cNvSpPr>
            <a:spLocks noGrp="1"/>
          </p:cNvSpPr>
          <p:nvPr>
            <p:ph type="subTitle" idx="1"/>
          </p:nvPr>
        </p:nvSpPr>
        <p:spPr/>
        <p:txBody>
          <a:bodyPr>
            <a:noAutofit/>
          </a:bodyPr>
          <a:lstStyle/>
          <a:p>
            <a:r>
              <a:rPr lang="en-IN" sz="3200" dirty="0" smtClean="0">
                <a:solidFill>
                  <a:schemeClr val="tx1"/>
                </a:solidFill>
                <a:latin typeface="Perpetua" pitchFamily="18" charset="0"/>
              </a:rPr>
              <a:t>Dr </a:t>
            </a:r>
            <a:r>
              <a:rPr lang="en-IN" sz="3200" dirty="0" err="1" smtClean="0">
                <a:solidFill>
                  <a:schemeClr val="tx1"/>
                </a:solidFill>
                <a:latin typeface="Perpetua" pitchFamily="18" charset="0"/>
              </a:rPr>
              <a:t>Jatin</a:t>
            </a:r>
            <a:r>
              <a:rPr lang="en-IN" sz="3200" dirty="0" smtClean="0">
                <a:solidFill>
                  <a:schemeClr val="tx1"/>
                </a:solidFill>
                <a:latin typeface="Perpetua" pitchFamily="18" charset="0"/>
              </a:rPr>
              <a:t> </a:t>
            </a:r>
            <a:r>
              <a:rPr lang="en-IN" sz="3200" dirty="0" err="1" smtClean="0">
                <a:solidFill>
                  <a:schemeClr val="tx1"/>
                </a:solidFill>
                <a:latin typeface="Perpetua" pitchFamily="18" charset="0"/>
              </a:rPr>
              <a:t>Chhaya</a:t>
            </a:r>
            <a:endParaRPr lang="en-IN" sz="3200" dirty="0" smtClean="0">
              <a:solidFill>
                <a:schemeClr val="tx1"/>
              </a:solidFill>
              <a:latin typeface="Perpetua" pitchFamily="18" charset="0"/>
            </a:endParaRPr>
          </a:p>
          <a:p>
            <a:r>
              <a:rPr lang="en-IN" sz="3200" dirty="0" smtClean="0">
                <a:solidFill>
                  <a:schemeClr val="tx1"/>
                </a:solidFill>
                <a:latin typeface="Perpetua" pitchFamily="18" charset="0"/>
              </a:rPr>
              <a:t>Department of Community Medicine</a:t>
            </a:r>
          </a:p>
          <a:p>
            <a:r>
              <a:rPr lang="en-IN" sz="3200" dirty="0" smtClean="0">
                <a:solidFill>
                  <a:schemeClr val="tx1"/>
                </a:solidFill>
                <a:latin typeface="Perpetua" pitchFamily="18" charset="0"/>
              </a:rPr>
              <a:t>SBKS MI &amp; RC</a:t>
            </a:r>
            <a:endParaRPr lang="en-IN" sz="3200" dirty="0">
              <a:solidFill>
                <a:schemeClr val="tx1"/>
              </a:solidFill>
              <a:latin typeface="Perpetua" pitchFamily="18" charset="0"/>
            </a:endParaRPr>
          </a:p>
        </p:txBody>
      </p:sp>
      <p:pic>
        <p:nvPicPr>
          <p:cNvPr id="4098" name="Picture 2" descr="Image result for rad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18393"/>
            <a:ext cx="1828800" cy="1847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6929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 OF RADIATION</a:t>
            </a:r>
            <a:endParaRPr lang="en-IN"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828800"/>
            <a:ext cx="7620000" cy="4495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5465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IN" sz="4800" dirty="0" smtClean="0"/>
              <a:t>Biological Effect of Radiation</a:t>
            </a:r>
            <a:endParaRPr lang="en-IN" sz="4800" dirty="0"/>
          </a:p>
        </p:txBody>
      </p:sp>
      <p:sp>
        <p:nvSpPr>
          <p:cNvPr id="3" name="Content Placeholder 2"/>
          <p:cNvSpPr>
            <a:spLocks noGrp="1"/>
          </p:cNvSpPr>
          <p:nvPr>
            <p:ph idx="1"/>
          </p:nvPr>
        </p:nvSpPr>
        <p:spPr>
          <a:xfrm>
            <a:off x="457200" y="914400"/>
            <a:ext cx="8229600" cy="5211763"/>
          </a:xfrm>
        </p:spPr>
        <p:txBody>
          <a:bodyPr>
            <a:normAutofit/>
          </a:bodyPr>
          <a:lstStyle/>
          <a:p>
            <a:pPr algn="just"/>
            <a:r>
              <a:rPr lang="en-IN" dirty="0" smtClean="0">
                <a:solidFill>
                  <a:srgbClr val="C00000"/>
                </a:solidFill>
                <a:latin typeface="Times New Roman" pitchFamily="18" charset="0"/>
                <a:cs typeface="Times New Roman" pitchFamily="18" charset="0"/>
              </a:rPr>
              <a:t>Acute </a:t>
            </a:r>
            <a:r>
              <a:rPr lang="en-IN" dirty="0">
                <a:solidFill>
                  <a:srgbClr val="C00000"/>
                </a:solidFill>
                <a:latin typeface="Times New Roman" pitchFamily="18" charset="0"/>
                <a:cs typeface="Times New Roman" pitchFamily="18" charset="0"/>
              </a:rPr>
              <a:t>or short term </a:t>
            </a:r>
            <a:r>
              <a:rPr lang="en-IN" dirty="0" smtClean="0">
                <a:solidFill>
                  <a:srgbClr val="C00000"/>
                </a:solidFill>
                <a:latin typeface="Times New Roman" pitchFamily="18" charset="0"/>
                <a:cs typeface="Times New Roman" pitchFamily="18" charset="0"/>
              </a:rPr>
              <a:t>effects: </a:t>
            </a:r>
            <a:r>
              <a:rPr lang="en-IN" dirty="0" smtClean="0">
                <a:solidFill>
                  <a:schemeClr val="tx1"/>
                </a:solidFill>
                <a:latin typeface="Times New Roman" pitchFamily="18" charset="0"/>
                <a:cs typeface="Times New Roman" pitchFamily="18" charset="0"/>
              </a:rPr>
              <a:t>exposure </a:t>
            </a:r>
            <a:r>
              <a:rPr lang="en-IN" dirty="0">
                <a:solidFill>
                  <a:schemeClr val="tx1"/>
                </a:solidFill>
                <a:latin typeface="Times New Roman" pitchFamily="18" charset="0"/>
                <a:cs typeface="Times New Roman" pitchFamily="18" charset="0"/>
              </a:rPr>
              <a:t>to </a:t>
            </a:r>
            <a:r>
              <a:rPr lang="en-IN" dirty="0" smtClean="0">
                <a:solidFill>
                  <a:schemeClr val="tx1"/>
                </a:solidFill>
                <a:latin typeface="Times New Roman" pitchFamily="18" charset="0"/>
                <a:cs typeface="Times New Roman" pitchFamily="18" charset="0"/>
              </a:rPr>
              <a:t>high doses </a:t>
            </a:r>
            <a:r>
              <a:rPr lang="en-IN" dirty="0">
                <a:solidFill>
                  <a:schemeClr val="tx1"/>
                </a:solidFill>
                <a:latin typeface="Times New Roman" pitchFamily="18" charset="0"/>
                <a:cs typeface="Times New Roman" pitchFamily="18" charset="0"/>
              </a:rPr>
              <a:t>of radiation over a short period of </a:t>
            </a:r>
            <a:r>
              <a:rPr lang="en-IN" dirty="0" smtClean="0">
                <a:solidFill>
                  <a:schemeClr val="tx1"/>
                </a:solidFill>
                <a:latin typeface="Times New Roman" pitchFamily="18" charset="0"/>
                <a:cs typeface="Times New Roman" pitchFamily="18" charset="0"/>
              </a:rPr>
              <a:t>time.</a:t>
            </a:r>
            <a:endParaRPr lang="en-IN" dirty="0">
              <a:solidFill>
                <a:schemeClr val="tx1"/>
              </a:solidFill>
              <a:latin typeface="Times New Roman" pitchFamily="18" charset="0"/>
              <a:cs typeface="Times New Roman" pitchFamily="18" charset="0"/>
            </a:endParaRPr>
          </a:p>
          <a:p>
            <a:pPr algn="just"/>
            <a:r>
              <a:rPr lang="en-IN" dirty="0" smtClean="0">
                <a:solidFill>
                  <a:srgbClr val="C00000"/>
                </a:solidFill>
                <a:latin typeface="Times New Roman" pitchFamily="18" charset="0"/>
                <a:cs typeface="Times New Roman" pitchFamily="18" charset="0"/>
              </a:rPr>
              <a:t>Chronic </a:t>
            </a:r>
            <a:r>
              <a:rPr lang="en-IN" dirty="0">
                <a:solidFill>
                  <a:srgbClr val="C00000"/>
                </a:solidFill>
                <a:latin typeface="Times New Roman" pitchFamily="18" charset="0"/>
                <a:cs typeface="Times New Roman" pitchFamily="18" charset="0"/>
              </a:rPr>
              <a:t>or long-term </a:t>
            </a:r>
            <a:r>
              <a:rPr lang="en-IN" dirty="0" smtClean="0">
                <a:solidFill>
                  <a:srgbClr val="C00000"/>
                </a:solidFill>
                <a:latin typeface="Times New Roman" pitchFamily="18" charset="0"/>
                <a:cs typeface="Times New Roman" pitchFamily="18" charset="0"/>
              </a:rPr>
              <a:t>effect:</a:t>
            </a:r>
            <a:r>
              <a:rPr lang="en-IN" dirty="0">
                <a:solidFill>
                  <a:srgbClr val="C00000"/>
                </a:solidFill>
                <a:latin typeface="Times New Roman" pitchFamily="18" charset="0"/>
                <a:cs typeface="Times New Roman" pitchFamily="18" charset="0"/>
              </a:rPr>
              <a:t> </a:t>
            </a:r>
            <a:r>
              <a:rPr lang="en-IN" dirty="0" smtClean="0">
                <a:solidFill>
                  <a:schemeClr val="tx1"/>
                </a:solidFill>
                <a:latin typeface="Times New Roman" pitchFamily="18" charset="0"/>
                <a:cs typeface="Times New Roman" pitchFamily="18" charset="0"/>
              </a:rPr>
              <a:t>exposure </a:t>
            </a:r>
            <a:r>
              <a:rPr lang="en-IN" dirty="0">
                <a:solidFill>
                  <a:schemeClr val="tx1"/>
                </a:solidFill>
                <a:latin typeface="Times New Roman" pitchFamily="18" charset="0"/>
                <a:cs typeface="Times New Roman" pitchFamily="18" charset="0"/>
              </a:rPr>
              <a:t>to low doses of radiation over an extended </a:t>
            </a:r>
            <a:r>
              <a:rPr lang="en-IN" dirty="0" smtClean="0">
                <a:solidFill>
                  <a:schemeClr val="tx1"/>
                </a:solidFill>
                <a:latin typeface="Times New Roman" pitchFamily="18" charset="0"/>
                <a:cs typeface="Times New Roman" pitchFamily="18" charset="0"/>
              </a:rPr>
              <a:t>period of time. </a:t>
            </a:r>
          </a:p>
          <a:p>
            <a:pPr algn="just"/>
            <a:r>
              <a:rPr lang="en-IN" dirty="0">
                <a:solidFill>
                  <a:srgbClr val="C00000"/>
                </a:solidFill>
                <a:latin typeface="Times New Roman" pitchFamily="18" charset="0"/>
                <a:cs typeface="Times New Roman" pitchFamily="18" charset="0"/>
              </a:rPr>
              <a:t>Acute </a:t>
            </a:r>
            <a:r>
              <a:rPr lang="en-IN" dirty="0" smtClean="0">
                <a:solidFill>
                  <a:srgbClr val="C00000"/>
                </a:solidFill>
                <a:latin typeface="Times New Roman" pitchFamily="18" charset="0"/>
                <a:cs typeface="Times New Roman" pitchFamily="18" charset="0"/>
              </a:rPr>
              <a:t>Radiation Syndrome: </a:t>
            </a:r>
            <a:r>
              <a:rPr lang="en-IN" dirty="0" smtClean="0">
                <a:solidFill>
                  <a:schemeClr val="tx1"/>
                </a:solidFill>
                <a:latin typeface="Times New Roman" pitchFamily="18" charset="0"/>
                <a:cs typeface="Times New Roman" pitchFamily="18" charset="0"/>
              </a:rPr>
              <a:t>High doses tend </a:t>
            </a:r>
            <a:r>
              <a:rPr lang="en-IN" dirty="0">
                <a:solidFill>
                  <a:schemeClr val="tx1"/>
                </a:solidFill>
                <a:latin typeface="Times New Roman" pitchFamily="18" charset="0"/>
                <a:cs typeface="Times New Roman" pitchFamily="18" charset="0"/>
              </a:rPr>
              <a:t>to kill cells, causing organ damage.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810000"/>
            <a:ext cx="6172200" cy="273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3217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IN" sz="2300" dirty="0">
                <a:solidFill>
                  <a:schemeClr val="tx1"/>
                </a:solidFill>
                <a:latin typeface="Times New Roman" pitchFamily="18" charset="0"/>
                <a:cs typeface="Times New Roman" pitchFamily="18" charset="0"/>
              </a:rPr>
              <a:t>The biological response of high dose of radiation is </a:t>
            </a:r>
            <a:r>
              <a:rPr lang="en-IN" sz="2300" dirty="0" smtClean="0">
                <a:solidFill>
                  <a:schemeClr val="tx1"/>
                </a:solidFill>
                <a:latin typeface="Times New Roman" pitchFamily="18" charset="0"/>
                <a:cs typeface="Times New Roman" pitchFamily="18" charset="0"/>
              </a:rPr>
              <a:t>as follows:</a:t>
            </a:r>
            <a:endParaRPr lang="en-IN" sz="2300" dirty="0">
              <a:solidFill>
                <a:schemeClr val="tx1"/>
              </a:solidFill>
              <a:latin typeface="Times New Roman" pitchFamily="18" charset="0"/>
              <a:cs typeface="Times New Roman" pitchFamily="18" charset="0"/>
            </a:endParaRPr>
          </a:p>
          <a:p>
            <a:pPr lvl="1" algn="just"/>
            <a:r>
              <a:rPr lang="en-IN" sz="2300" dirty="0">
                <a:solidFill>
                  <a:srgbClr val="C00000"/>
                </a:solidFill>
                <a:latin typeface="Times New Roman" pitchFamily="18" charset="0"/>
                <a:cs typeface="Times New Roman" pitchFamily="18" charset="0"/>
              </a:rPr>
              <a:t>&lt; 5 rad : </a:t>
            </a:r>
            <a:r>
              <a:rPr lang="en-IN" sz="2300" dirty="0">
                <a:solidFill>
                  <a:schemeClr val="tx1"/>
                </a:solidFill>
                <a:latin typeface="Times New Roman" pitchFamily="18" charset="0"/>
                <a:cs typeface="Times New Roman" pitchFamily="18" charset="0"/>
              </a:rPr>
              <a:t>No immediate observable effects</a:t>
            </a:r>
          </a:p>
          <a:p>
            <a:pPr lvl="1" algn="just"/>
            <a:r>
              <a:rPr lang="en-IN" sz="2300" dirty="0" smtClean="0">
                <a:solidFill>
                  <a:srgbClr val="C00000"/>
                </a:solidFill>
                <a:latin typeface="Times New Roman" pitchFamily="18" charset="0"/>
                <a:cs typeface="Times New Roman" pitchFamily="18" charset="0"/>
              </a:rPr>
              <a:t>5 </a:t>
            </a:r>
            <a:r>
              <a:rPr lang="en-IN" sz="2300" dirty="0">
                <a:solidFill>
                  <a:srgbClr val="C00000"/>
                </a:solidFill>
                <a:latin typeface="Times New Roman" pitchFamily="18" charset="0"/>
                <a:cs typeface="Times New Roman" pitchFamily="18" charset="0"/>
              </a:rPr>
              <a:t>rad to 50 rad : </a:t>
            </a:r>
            <a:r>
              <a:rPr lang="en-IN" sz="2300" dirty="0">
                <a:solidFill>
                  <a:schemeClr val="tx1"/>
                </a:solidFill>
                <a:latin typeface="Times New Roman" pitchFamily="18" charset="0"/>
                <a:cs typeface="Times New Roman" pitchFamily="18" charset="0"/>
              </a:rPr>
              <a:t>Slight blood changes may be </a:t>
            </a:r>
            <a:r>
              <a:rPr lang="en-IN" sz="2300" dirty="0" smtClean="0">
                <a:solidFill>
                  <a:schemeClr val="tx1"/>
                </a:solidFill>
                <a:latin typeface="Times New Roman" pitchFamily="18" charset="0"/>
                <a:cs typeface="Times New Roman" pitchFamily="18" charset="0"/>
              </a:rPr>
              <a:t>detected by </a:t>
            </a:r>
            <a:r>
              <a:rPr lang="en-IN" sz="2300" dirty="0">
                <a:solidFill>
                  <a:schemeClr val="tx1"/>
                </a:solidFill>
                <a:latin typeface="Times New Roman" pitchFamily="18" charset="0"/>
                <a:cs typeface="Times New Roman" pitchFamily="18" charset="0"/>
              </a:rPr>
              <a:t>medical evaluations</a:t>
            </a:r>
          </a:p>
          <a:p>
            <a:pPr lvl="1" algn="just"/>
            <a:r>
              <a:rPr lang="en-IN" sz="2300" dirty="0">
                <a:solidFill>
                  <a:srgbClr val="C00000"/>
                </a:solidFill>
                <a:latin typeface="Times New Roman" pitchFamily="18" charset="0"/>
                <a:cs typeface="Times New Roman" pitchFamily="18" charset="0"/>
              </a:rPr>
              <a:t>50 rad to 150 rad : </a:t>
            </a:r>
            <a:r>
              <a:rPr lang="en-IN" sz="2300" dirty="0">
                <a:solidFill>
                  <a:schemeClr val="tx1"/>
                </a:solidFill>
                <a:latin typeface="Times New Roman" pitchFamily="18" charset="0"/>
                <a:cs typeface="Times New Roman" pitchFamily="18" charset="0"/>
              </a:rPr>
              <a:t>Slight blood changes will be noted and symptoms of nausea, fatigue, vomiting etc. likely. </a:t>
            </a:r>
            <a:endParaRPr lang="en-IN" sz="2300" dirty="0" smtClean="0">
              <a:solidFill>
                <a:schemeClr val="tx1"/>
              </a:solidFill>
              <a:latin typeface="Times New Roman" pitchFamily="18" charset="0"/>
              <a:cs typeface="Times New Roman" pitchFamily="18" charset="0"/>
            </a:endParaRPr>
          </a:p>
          <a:p>
            <a:pPr lvl="1" algn="just"/>
            <a:r>
              <a:rPr lang="en-IN" sz="2300" dirty="0" smtClean="0">
                <a:solidFill>
                  <a:srgbClr val="C00000"/>
                </a:solidFill>
                <a:latin typeface="Times New Roman" pitchFamily="18" charset="0"/>
                <a:cs typeface="Times New Roman" pitchFamily="18" charset="0"/>
              </a:rPr>
              <a:t>150 </a:t>
            </a:r>
            <a:r>
              <a:rPr lang="en-IN" sz="2300" dirty="0">
                <a:solidFill>
                  <a:srgbClr val="C00000"/>
                </a:solidFill>
                <a:latin typeface="Times New Roman" pitchFamily="18" charset="0"/>
                <a:cs typeface="Times New Roman" pitchFamily="18" charset="0"/>
              </a:rPr>
              <a:t>rad to </a:t>
            </a:r>
            <a:r>
              <a:rPr lang="en-IN" sz="2300" dirty="0" smtClean="0">
                <a:solidFill>
                  <a:srgbClr val="C00000"/>
                </a:solidFill>
                <a:latin typeface="Times New Roman" pitchFamily="18" charset="0"/>
                <a:cs typeface="Times New Roman" pitchFamily="18" charset="0"/>
              </a:rPr>
              <a:t>1100 </a:t>
            </a:r>
            <a:r>
              <a:rPr lang="en-IN" sz="2300" dirty="0">
                <a:solidFill>
                  <a:srgbClr val="C00000"/>
                </a:solidFill>
                <a:latin typeface="Times New Roman" pitchFamily="18" charset="0"/>
                <a:cs typeface="Times New Roman" pitchFamily="18" charset="0"/>
              </a:rPr>
              <a:t>rad : </a:t>
            </a:r>
            <a:r>
              <a:rPr lang="en-IN" sz="2300" dirty="0">
                <a:solidFill>
                  <a:schemeClr val="tx1"/>
                </a:solidFill>
                <a:latin typeface="Times New Roman" pitchFamily="18" charset="0"/>
                <a:cs typeface="Times New Roman" pitchFamily="18" charset="0"/>
              </a:rPr>
              <a:t>Severe blood changes will </a:t>
            </a:r>
            <a:r>
              <a:rPr lang="en-IN" sz="2300" dirty="0" smtClean="0">
                <a:solidFill>
                  <a:schemeClr val="tx1"/>
                </a:solidFill>
                <a:latin typeface="Times New Roman" pitchFamily="18" charset="0"/>
                <a:cs typeface="Times New Roman" pitchFamily="18" charset="0"/>
              </a:rPr>
              <a:t>be noted </a:t>
            </a:r>
            <a:r>
              <a:rPr lang="en-IN" sz="2300" dirty="0">
                <a:solidFill>
                  <a:schemeClr val="tx1"/>
                </a:solidFill>
                <a:latin typeface="Times New Roman" pitchFamily="18" charset="0"/>
                <a:cs typeface="Times New Roman" pitchFamily="18" charset="0"/>
              </a:rPr>
              <a:t>and symptoms appear </a:t>
            </a:r>
            <a:r>
              <a:rPr lang="en-IN" sz="2300" dirty="0" smtClean="0">
                <a:solidFill>
                  <a:schemeClr val="tx1"/>
                </a:solidFill>
                <a:latin typeface="Times New Roman" pitchFamily="18" charset="0"/>
                <a:cs typeface="Times New Roman" pitchFamily="18" charset="0"/>
              </a:rPr>
              <a:t>immediately. Approximately </a:t>
            </a:r>
            <a:r>
              <a:rPr lang="en-IN" sz="2300" dirty="0">
                <a:solidFill>
                  <a:schemeClr val="tx1"/>
                </a:solidFill>
                <a:latin typeface="Times New Roman" pitchFamily="18" charset="0"/>
                <a:cs typeface="Times New Roman" pitchFamily="18" charset="0"/>
              </a:rPr>
              <a:t>2 weeks later, some of those exposed </a:t>
            </a:r>
            <a:r>
              <a:rPr lang="en-IN" sz="2300" dirty="0" smtClean="0">
                <a:solidFill>
                  <a:schemeClr val="tx1"/>
                </a:solidFill>
                <a:latin typeface="Times New Roman" pitchFamily="18" charset="0"/>
                <a:cs typeface="Times New Roman" pitchFamily="18" charset="0"/>
              </a:rPr>
              <a:t>may die</a:t>
            </a:r>
            <a:r>
              <a:rPr lang="en-IN" sz="2300" dirty="0">
                <a:solidFill>
                  <a:schemeClr val="tx1"/>
                </a:solidFill>
                <a:latin typeface="Times New Roman" pitchFamily="18" charset="0"/>
                <a:cs typeface="Times New Roman" pitchFamily="18" charset="0"/>
              </a:rPr>
              <a:t>. </a:t>
            </a:r>
            <a:r>
              <a:rPr lang="en-IN" sz="2300" dirty="0" smtClean="0">
                <a:solidFill>
                  <a:schemeClr val="tx1"/>
                </a:solidFill>
                <a:latin typeface="Times New Roman" pitchFamily="18" charset="0"/>
                <a:cs typeface="Times New Roman" pitchFamily="18" charset="0"/>
              </a:rPr>
              <a:t>At </a:t>
            </a:r>
            <a:r>
              <a:rPr lang="en-IN" sz="2300" dirty="0">
                <a:solidFill>
                  <a:schemeClr val="tx1"/>
                </a:solidFill>
                <a:latin typeface="Times New Roman" pitchFamily="18" charset="0"/>
                <a:cs typeface="Times New Roman" pitchFamily="18" charset="0"/>
              </a:rPr>
              <a:t>about </a:t>
            </a:r>
            <a:r>
              <a:rPr lang="en-IN" sz="2300" dirty="0">
                <a:solidFill>
                  <a:srgbClr val="C00000"/>
                </a:solidFill>
                <a:latin typeface="Times New Roman" pitchFamily="18" charset="0"/>
                <a:cs typeface="Times New Roman" pitchFamily="18" charset="0"/>
              </a:rPr>
              <a:t>300-500 </a:t>
            </a:r>
            <a:r>
              <a:rPr lang="en-IN" sz="2300" dirty="0" smtClean="0">
                <a:solidFill>
                  <a:srgbClr val="C00000"/>
                </a:solidFill>
                <a:latin typeface="Times New Roman" pitchFamily="18" charset="0"/>
                <a:cs typeface="Times New Roman" pitchFamily="18" charset="0"/>
              </a:rPr>
              <a:t>rad : </a:t>
            </a:r>
            <a:r>
              <a:rPr lang="en-IN" sz="2300" dirty="0" smtClean="0">
                <a:solidFill>
                  <a:schemeClr val="tx1"/>
                </a:solidFill>
                <a:latin typeface="Times New Roman" pitchFamily="18" charset="0"/>
                <a:cs typeface="Times New Roman" pitchFamily="18" charset="0"/>
              </a:rPr>
              <a:t>up to </a:t>
            </a:r>
            <a:r>
              <a:rPr lang="en-IN" sz="2300" dirty="0">
                <a:solidFill>
                  <a:schemeClr val="tx1"/>
                </a:solidFill>
                <a:latin typeface="Times New Roman" pitchFamily="18" charset="0"/>
                <a:cs typeface="Times New Roman" pitchFamily="18" charset="0"/>
              </a:rPr>
              <a:t>one half of the </a:t>
            </a:r>
            <a:r>
              <a:rPr lang="en-IN" sz="2300" dirty="0" smtClean="0">
                <a:solidFill>
                  <a:schemeClr val="tx1"/>
                </a:solidFill>
                <a:latin typeface="Times New Roman" pitchFamily="18" charset="0"/>
                <a:cs typeface="Times New Roman" pitchFamily="18" charset="0"/>
              </a:rPr>
              <a:t>people exposed </a:t>
            </a:r>
            <a:r>
              <a:rPr lang="en-IN" sz="2300" dirty="0">
                <a:solidFill>
                  <a:schemeClr val="tx1"/>
                </a:solidFill>
                <a:latin typeface="Times New Roman" pitchFamily="18" charset="0"/>
                <a:cs typeface="Times New Roman" pitchFamily="18" charset="0"/>
              </a:rPr>
              <a:t>will die within 60 days without </a:t>
            </a:r>
            <a:r>
              <a:rPr lang="en-IN" sz="2300" dirty="0" smtClean="0">
                <a:solidFill>
                  <a:schemeClr val="tx1"/>
                </a:solidFill>
                <a:latin typeface="Times New Roman" pitchFamily="18" charset="0"/>
                <a:cs typeface="Times New Roman" pitchFamily="18" charset="0"/>
              </a:rPr>
              <a:t>intensive medical </a:t>
            </a:r>
            <a:r>
              <a:rPr lang="en-IN" sz="2300" dirty="0">
                <a:solidFill>
                  <a:schemeClr val="tx1"/>
                </a:solidFill>
                <a:latin typeface="Times New Roman" pitchFamily="18" charset="0"/>
                <a:cs typeface="Times New Roman" pitchFamily="18" charset="0"/>
              </a:rPr>
              <a:t>attention</a:t>
            </a:r>
            <a:r>
              <a:rPr lang="en-IN" sz="2300" dirty="0" smtClean="0">
                <a:solidFill>
                  <a:schemeClr val="tx1"/>
                </a:solidFill>
                <a:latin typeface="Times New Roman" pitchFamily="18" charset="0"/>
                <a:cs typeface="Times New Roman" pitchFamily="18" charset="0"/>
              </a:rPr>
              <a:t>.</a:t>
            </a:r>
          </a:p>
          <a:p>
            <a:pPr lvl="1" algn="just"/>
            <a:r>
              <a:rPr lang="en-IN" sz="2300" dirty="0">
                <a:solidFill>
                  <a:srgbClr val="C00000"/>
                </a:solidFill>
                <a:latin typeface="Times New Roman" pitchFamily="18" charset="0"/>
                <a:cs typeface="Times New Roman" pitchFamily="18" charset="0"/>
              </a:rPr>
              <a:t>1, 100 rad to 2,000 rad : </a:t>
            </a:r>
            <a:r>
              <a:rPr lang="en-IN" sz="2300" dirty="0">
                <a:solidFill>
                  <a:schemeClr val="tx1"/>
                </a:solidFill>
                <a:latin typeface="Times New Roman" pitchFamily="18" charset="0"/>
                <a:cs typeface="Times New Roman" pitchFamily="18" charset="0"/>
              </a:rPr>
              <a:t>The probability of </a:t>
            </a:r>
            <a:r>
              <a:rPr lang="en-IN" sz="2300" dirty="0" smtClean="0">
                <a:solidFill>
                  <a:schemeClr val="tx1"/>
                </a:solidFill>
                <a:latin typeface="Times New Roman" pitchFamily="18" charset="0"/>
                <a:cs typeface="Times New Roman" pitchFamily="18" charset="0"/>
              </a:rPr>
              <a:t>death increases </a:t>
            </a:r>
            <a:r>
              <a:rPr lang="en-IN" sz="2300" dirty="0">
                <a:solidFill>
                  <a:schemeClr val="tx1"/>
                </a:solidFill>
                <a:latin typeface="Times New Roman" pitchFamily="18" charset="0"/>
                <a:cs typeface="Times New Roman" pitchFamily="18" charset="0"/>
              </a:rPr>
              <a:t>to </a:t>
            </a:r>
            <a:r>
              <a:rPr lang="en-IN" sz="2300" dirty="0" smtClean="0">
                <a:solidFill>
                  <a:schemeClr val="tx1"/>
                </a:solidFill>
                <a:latin typeface="Times New Roman" pitchFamily="18" charset="0"/>
                <a:cs typeface="Times New Roman" pitchFamily="18" charset="0"/>
              </a:rPr>
              <a:t>100% </a:t>
            </a:r>
            <a:r>
              <a:rPr lang="en-IN" sz="2300" dirty="0">
                <a:solidFill>
                  <a:schemeClr val="tx1"/>
                </a:solidFill>
                <a:latin typeface="Times New Roman" pitchFamily="18" charset="0"/>
                <a:cs typeface="Times New Roman" pitchFamily="18" charset="0"/>
              </a:rPr>
              <a:t>within one to two weeks. The </a:t>
            </a:r>
            <a:r>
              <a:rPr lang="en-IN" sz="2300" dirty="0" smtClean="0">
                <a:solidFill>
                  <a:schemeClr val="tx1"/>
                </a:solidFill>
                <a:latin typeface="Times New Roman" pitchFamily="18" charset="0"/>
                <a:cs typeface="Times New Roman" pitchFamily="18" charset="0"/>
              </a:rPr>
              <a:t>initial symptoms </a:t>
            </a:r>
            <a:r>
              <a:rPr lang="en-IN" sz="2300" dirty="0">
                <a:solidFill>
                  <a:schemeClr val="tx1"/>
                </a:solidFill>
                <a:latin typeface="Times New Roman" pitchFamily="18" charset="0"/>
                <a:cs typeface="Times New Roman" pitchFamily="18" charset="0"/>
              </a:rPr>
              <a:t>appear immediately. A few days later, </a:t>
            </a:r>
            <a:r>
              <a:rPr lang="en-IN" sz="2300" dirty="0" smtClean="0">
                <a:solidFill>
                  <a:schemeClr val="tx1"/>
                </a:solidFill>
                <a:latin typeface="Times New Roman" pitchFamily="18" charset="0"/>
                <a:cs typeface="Times New Roman" pitchFamily="18" charset="0"/>
              </a:rPr>
              <a:t>things get </a:t>
            </a:r>
            <a:r>
              <a:rPr lang="en-IN" sz="2300" dirty="0">
                <a:solidFill>
                  <a:schemeClr val="tx1"/>
                </a:solidFill>
                <a:latin typeface="Times New Roman" pitchFamily="18" charset="0"/>
                <a:cs typeface="Times New Roman" pitchFamily="18" charset="0"/>
              </a:rPr>
              <a:t>very bad, very quickly since the </a:t>
            </a:r>
            <a:r>
              <a:rPr lang="en-IN" sz="2300" dirty="0" smtClean="0">
                <a:solidFill>
                  <a:schemeClr val="tx1"/>
                </a:solidFill>
                <a:latin typeface="Times New Roman" pitchFamily="18" charset="0"/>
                <a:cs typeface="Times New Roman" pitchFamily="18" charset="0"/>
              </a:rPr>
              <a:t>gastrointestinal system </a:t>
            </a:r>
            <a:r>
              <a:rPr lang="en-IN" sz="2300" dirty="0">
                <a:solidFill>
                  <a:schemeClr val="tx1"/>
                </a:solidFill>
                <a:latin typeface="Times New Roman" pitchFamily="18" charset="0"/>
                <a:cs typeface="Times New Roman" pitchFamily="18" charset="0"/>
              </a:rPr>
              <a:t>is destroyed. Once the GI system ceases </a:t>
            </a:r>
            <a:r>
              <a:rPr lang="en-IN" sz="2300" dirty="0" smtClean="0">
                <a:solidFill>
                  <a:schemeClr val="tx1"/>
                </a:solidFill>
                <a:latin typeface="Times New Roman" pitchFamily="18" charset="0"/>
                <a:cs typeface="Times New Roman" pitchFamily="18" charset="0"/>
              </a:rPr>
              <a:t>to function</a:t>
            </a:r>
            <a:r>
              <a:rPr lang="en-IN" sz="2300" dirty="0">
                <a:solidFill>
                  <a:schemeClr val="tx1"/>
                </a:solidFill>
                <a:latin typeface="Times New Roman" pitchFamily="18" charset="0"/>
                <a:cs typeface="Times New Roman" pitchFamily="18" charset="0"/>
              </a:rPr>
              <a:t>, nothing can be done, and medical care is </a:t>
            </a:r>
            <a:r>
              <a:rPr lang="en-IN" sz="2300" dirty="0" smtClean="0">
                <a:solidFill>
                  <a:schemeClr val="tx1"/>
                </a:solidFill>
                <a:latin typeface="Times New Roman" pitchFamily="18" charset="0"/>
                <a:cs typeface="Times New Roman" pitchFamily="18" charset="0"/>
              </a:rPr>
              <a:t>for comfort </a:t>
            </a:r>
            <a:r>
              <a:rPr lang="en-IN" sz="2300" dirty="0">
                <a:solidFill>
                  <a:schemeClr val="tx1"/>
                </a:solidFill>
                <a:latin typeface="Times New Roman" pitchFamily="18" charset="0"/>
                <a:cs typeface="Times New Roman" pitchFamily="18" charset="0"/>
              </a:rPr>
              <a:t>only.</a:t>
            </a:r>
          </a:p>
        </p:txBody>
      </p:sp>
    </p:spTree>
    <p:extLst>
      <p:ext uri="{BB962C8B-B14F-4D97-AF65-F5344CB8AC3E}">
        <p14:creationId xmlns:p14="http://schemas.microsoft.com/office/powerpoint/2010/main" val="430718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solidFill>
                  <a:srgbClr val="C00000"/>
                </a:solidFill>
                <a:latin typeface="Times New Roman" pitchFamily="18" charset="0"/>
                <a:cs typeface="Times New Roman" pitchFamily="18" charset="0"/>
              </a:rPr>
              <a:t>&gt;2,000 rad : </a:t>
            </a:r>
            <a:r>
              <a:rPr lang="en-IN" dirty="0">
                <a:solidFill>
                  <a:schemeClr val="tx1"/>
                </a:solidFill>
                <a:latin typeface="Times New Roman" pitchFamily="18" charset="0"/>
                <a:cs typeface="Times New Roman" pitchFamily="18" charset="0"/>
              </a:rPr>
              <a:t>Death is a </a:t>
            </a:r>
            <a:r>
              <a:rPr lang="en-IN" dirty="0" smtClean="0">
                <a:solidFill>
                  <a:schemeClr val="tx1"/>
                </a:solidFill>
                <a:latin typeface="Times New Roman" pitchFamily="18" charset="0"/>
                <a:cs typeface="Times New Roman" pitchFamily="18" charset="0"/>
              </a:rPr>
              <a:t>certainty. </a:t>
            </a:r>
          </a:p>
          <a:p>
            <a:pPr algn="just"/>
            <a:r>
              <a:rPr lang="en-IN" dirty="0" smtClean="0">
                <a:solidFill>
                  <a:schemeClr val="tx1"/>
                </a:solidFill>
                <a:latin typeface="Times New Roman" pitchFamily="18" charset="0"/>
                <a:cs typeface="Times New Roman" pitchFamily="18" charset="0"/>
              </a:rPr>
              <a:t>At </a:t>
            </a:r>
            <a:r>
              <a:rPr lang="en-IN" dirty="0">
                <a:solidFill>
                  <a:schemeClr val="tx1"/>
                </a:solidFill>
                <a:latin typeface="Times New Roman" pitchFamily="18" charset="0"/>
                <a:cs typeface="Times New Roman" pitchFamily="18" charset="0"/>
              </a:rPr>
              <a:t>doses </a:t>
            </a:r>
            <a:r>
              <a:rPr lang="en-IN" dirty="0">
                <a:solidFill>
                  <a:srgbClr val="C00000"/>
                </a:solidFill>
                <a:latin typeface="Times New Roman" pitchFamily="18" charset="0"/>
                <a:cs typeface="Times New Roman" pitchFamily="18" charset="0"/>
              </a:rPr>
              <a:t>above </a:t>
            </a:r>
            <a:r>
              <a:rPr lang="en-IN" dirty="0" smtClean="0">
                <a:solidFill>
                  <a:srgbClr val="C00000"/>
                </a:solidFill>
                <a:latin typeface="Times New Roman" pitchFamily="18" charset="0"/>
                <a:cs typeface="Times New Roman" pitchFamily="18" charset="0"/>
              </a:rPr>
              <a:t>5,000 rad</a:t>
            </a:r>
            <a:r>
              <a:rPr lang="en-IN" dirty="0">
                <a:solidFill>
                  <a:schemeClr val="tx1"/>
                </a:solidFill>
                <a:latin typeface="Times New Roman" pitchFamily="18" charset="0"/>
                <a:cs typeface="Times New Roman" pitchFamily="18" charset="0"/>
              </a:rPr>
              <a:t>, the central nervous system (brain and muscles) </a:t>
            </a:r>
            <a:r>
              <a:rPr lang="en-IN" dirty="0" smtClean="0">
                <a:solidFill>
                  <a:schemeClr val="tx1"/>
                </a:solidFill>
                <a:latin typeface="Times New Roman" pitchFamily="18" charset="0"/>
                <a:cs typeface="Times New Roman" pitchFamily="18" charset="0"/>
              </a:rPr>
              <a:t>can no </a:t>
            </a:r>
            <a:r>
              <a:rPr lang="en-IN" dirty="0">
                <a:solidFill>
                  <a:schemeClr val="tx1"/>
                </a:solidFill>
                <a:latin typeface="Times New Roman" pitchFamily="18" charset="0"/>
                <a:cs typeface="Times New Roman" pitchFamily="18" charset="0"/>
              </a:rPr>
              <a:t>longer control the body functions, including </a:t>
            </a:r>
            <a:r>
              <a:rPr lang="en-IN" dirty="0" smtClean="0">
                <a:solidFill>
                  <a:schemeClr val="tx1"/>
                </a:solidFill>
                <a:latin typeface="Times New Roman" pitchFamily="18" charset="0"/>
                <a:cs typeface="Times New Roman" pitchFamily="18" charset="0"/>
              </a:rPr>
              <a:t>breathing and </a:t>
            </a:r>
            <a:r>
              <a:rPr lang="en-IN" dirty="0">
                <a:solidFill>
                  <a:schemeClr val="tx1"/>
                </a:solidFill>
                <a:latin typeface="Times New Roman" pitchFamily="18" charset="0"/>
                <a:cs typeface="Times New Roman" pitchFamily="18" charset="0"/>
              </a:rPr>
              <a:t>blood circulation. Everything happens very </a:t>
            </a:r>
            <a:r>
              <a:rPr lang="en-IN" dirty="0" smtClean="0">
                <a:solidFill>
                  <a:schemeClr val="tx1"/>
                </a:solidFill>
                <a:latin typeface="Times New Roman" pitchFamily="18" charset="0"/>
                <a:cs typeface="Times New Roman" pitchFamily="18" charset="0"/>
              </a:rPr>
              <a:t>quickly. Nothing </a:t>
            </a:r>
            <a:r>
              <a:rPr lang="en-IN" dirty="0">
                <a:solidFill>
                  <a:schemeClr val="tx1"/>
                </a:solidFill>
                <a:latin typeface="Times New Roman" pitchFamily="18" charset="0"/>
                <a:cs typeface="Times New Roman" pitchFamily="18" charset="0"/>
              </a:rPr>
              <a:t>can be done, and medical care is for </a:t>
            </a:r>
            <a:r>
              <a:rPr lang="en-IN" dirty="0" smtClean="0">
                <a:solidFill>
                  <a:schemeClr val="tx1"/>
                </a:solidFill>
                <a:latin typeface="Times New Roman" pitchFamily="18" charset="0"/>
                <a:cs typeface="Times New Roman" pitchFamily="18" charset="0"/>
              </a:rPr>
              <a:t>comfort only</a:t>
            </a:r>
            <a:r>
              <a:rPr lang="en-IN"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2796420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IN" dirty="0" smtClean="0"/>
              <a:t>Radiation Protection</a:t>
            </a:r>
            <a:endParaRPr lang="en-IN" dirty="0"/>
          </a:p>
        </p:txBody>
      </p:sp>
      <p:sp>
        <p:nvSpPr>
          <p:cNvPr id="3" name="Content Placeholder 2"/>
          <p:cNvSpPr>
            <a:spLocks noGrp="1"/>
          </p:cNvSpPr>
          <p:nvPr>
            <p:ph idx="1"/>
          </p:nvPr>
        </p:nvSpPr>
        <p:spPr>
          <a:xfrm>
            <a:off x="457200" y="1066800"/>
            <a:ext cx="8229600" cy="5059363"/>
          </a:xfrm>
        </p:spPr>
        <p:txBody>
          <a:bodyPr>
            <a:noAutofit/>
          </a:bodyPr>
          <a:lstStyle/>
          <a:p>
            <a:pPr algn="just">
              <a:lnSpc>
                <a:spcPct val="150000"/>
              </a:lnSpc>
            </a:pPr>
            <a:r>
              <a:rPr lang="en-IN" dirty="0">
                <a:solidFill>
                  <a:schemeClr val="tx1"/>
                </a:solidFill>
                <a:latin typeface="Times New Roman" pitchFamily="18" charset="0"/>
                <a:cs typeface="Times New Roman" pitchFamily="18" charset="0"/>
              </a:rPr>
              <a:t>The amount of radiation received from outer space and background radiation has been estimated to be </a:t>
            </a:r>
            <a:r>
              <a:rPr lang="en-IN" dirty="0">
                <a:solidFill>
                  <a:srgbClr val="C00000"/>
                </a:solidFill>
                <a:latin typeface="Times New Roman" pitchFamily="18" charset="0"/>
                <a:cs typeface="Times New Roman" pitchFamily="18" charset="0"/>
              </a:rPr>
              <a:t>0.1 rad a year</a:t>
            </a:r>
            <a:r>
              <a:rPr lang="en-IN" dirty="0">
                <a:solidFill>
                  <a:schemeClr val="tx1"/>
                </a:solidFill>
                <a:latin typeface="Times New Roman" pitchFamily="18" charset="0"/>
                <a:cs typeface="Times New Roman" pitchFamily="18" charset="0"/>
              </a:rPr>
              <a:t>. Apparently, this does not at present constitute a hazard. The additional permissible dose from man-made sources should not exceed 5 rad a year. </a:t>
            </a:r>
            <a:endParaRPr lang="en-IN" dirty="0" smtClean="0">
              <a:solidFill>
                <a:schemeClr val="tx1"/>
              </a:solidFill>
              <a:latin typeface="Times New Roman" pitchFamily="18" charset="0"/>
              <a:cs typeface="Times New Roman" pitchFamily="18" charset="0"/>
            </a:endParaRPr>
          </a:p>
          <a:p>
            <a:pPr algn="just">
              <a:lnSpc>
                <a:spcPct val="150000"/>
              </a:lnSpc>
            </a:pPr>
            <a:r>
              <a:rPr lang="en-IN" dirty="0" smtClean="0">
                <a:solidFill>
                  <a:schemeClr val="tx1"/>
                </a:solidFill>
                <a:latin typeface="Times New Roman" pitchFamily="18" charset="0"/>
                <a:cs typeface="Times New Roman" pitchFamily="18" charset="0"/>
              </a:rPr>
              <a:t>Of </a:t>
            </a:r>
            <a:r>
              <a:rPr lang="en-IN" dirty="0">
                <a:solidFill>
                  <a:schemeClr val="tx1"/>
                </a:solidFill>
                <a:latin typeface="Times New Roman" pitchFamily="18" charset="0"/>
                <a:cs typeface="Times New Roman" pitchFamily="18" charset="0"/>
              </a:rPr>
              <a:t>the </a:t>
            </a:r>
            <a:r>
              <a:rPr lang="en-IN" dirty="0" smtClean="0">
                <a:solidFill>
                  <a:schemeClr val="tx1"/>
                </a:solidFill>
                <a:latin typeface="Times New Roman" pitchFamily="18" charset="0"/>
                <a:cs typeface="Times New Roman" pitchFamily="18" charset="0"/>
              </a:rPr>
              <a:t>man-made sources</a:t>
            </a:r>
            <a:r>
              <a:rPr lang="en-IN" dirty="0">
                <a:solidFill>
                  <a:schemeClr val="tx1"/>
                </a:solidFill>
                <a:latin typeface="Times New Roman" pitchFamily="18" charset="0"/>
                <a:cs typeface="Times New Roman" pitchFamily="18" charset="0"/>
              </a:rPr>
              <a:t>, the X-rays constitute the greatest hazard. In </a:t>
            </a:r>
            <a:r>
              <a:rPr lang="en-IN" dirty="0" smtClean="0">
                <a:solidFill>
                  <a:schemeClr val="tx1"/>
                </a:solidFill>
                <a:latin typeface="Times New Roman" pitchFamily="18" charset="0"/>
                <a:cs typeface="Times New Roman" pitchFamily="18" charset="0"/>
              </a:rPr>
              <a:t>routine fluoroscopy</a:t>
            </a:r>
            <a:r>
              <a:rPr lang="en-IN" dirty="0">
                <a:solidFill>
                  <a:schemeClr val="tx1"/>
                </a:solidFill>
                <a:latin typeface="Times New Roman" pitchFamily="18" charset="0"/>
                <a:cs typeface="Times New Roman" pitchFamily="18" charset="0"/>
              </a:rPr>
              <a:t>, a dose of 4 rad is delivered to a part of </a:t>
            </a:r>
            <a:r>
              <a:rPr lang="en-IN" dirty="0" smtClean="0">
                <a:solidFill>
                  <a:schemeClr val="tx1"/>
                </a:solidFill>
                <a:latin typeface="Times New Roman" pitchFamily="18" charset="0"/>
                <a:cs typeface="Times New Roman" pitchFamily="18" charset="0"/>
              </a:rPr>
              <a:t>the body </a:t>
            </a:r>
            <a:r>
              <a:rPr lang="en-IN" dirty="0">
                <a:solidFill>
                  <a:schemeClr val="tx1"/>
                </a:solidFill>
                <a:latin typeface="Times New Roman" pitchFamily="18" charset="0"/>
                <a:cs typeface="Times New Roman" pitchFamily="18" charset="0"/>
              </a:rPr>
              <a:t>in about one minute. This implies that </a:t>
            </a:r>
            <a:r>
              <a:rPr lang="en-IN" dirty="0" smtClean="0">
                <a:solidFill>
                  <a:schemeClr val="tx1"/>
                </a:solidFill>
                <a:latin typeface="Times New Roman" pitchFamily="18" charset="0"/>
                <a:cs typeface="Times New Roman" pitchFamily="18" charset="0"/>
              </a:rPr>
              <a:t>unnecessary X-ray </a:t>
            </a:r>
            <a:r>
              <a:rPr lang="en-IN" dirty="0">
                <a:solidFill>
                  <a:schemeClr val="tx1"/>
                </a:solidFill>
                <a:latin typeface="Times New Roman" pitchFamily="18" charset="0"/>
                <a:cs typeface="Times New Roman" pitchFamily="18" charset="0"/>
              </a:rPr>
              <a:t>examinations should be avoided, especially in </a:t>
            </a:r>
            <a:r>
              <a:rPr lang="en-IN" dirty="0" smtClean="0">
                <a:solidFill>
                  <a:schemeClr val="tx1"/>
                </a:solidFill>
                <a:latin typeface="Times New Roman" pitchFamily="18" charset="0"/>
                <a:cs typeface="Times New Roman" pitchFamily="18" charset="0"/>
              </a:rPr>
              <a:t>the case </a:t>
            </a:r>
            <a:r>
              <a:rPr lang="en-IN" dirty="0">
                <a:solidFill>
                  <a:schemeClr val="tx1"/>
                </a:solidFill>
                <a:latin typeface="Times New Roman" pitchFamily="18" charset="0"/>
                <a:cs typeface="Times New Roman" pitchFamily="18" charset="0"/>
              </a:rPr>
              <a:t>of children and pregnant </a:t>
            </a:r>
            <a:r>
              <a:rPr lang="en-IN" dirty="0" smtClean="0">
                <a:solidFill>
                  <a:schemeClr val="tx1"/>
                </a:solidFill>
                <a:latin typeface="Times New Roman" pitchFamily="18" charset="0"/>
                <a:cs typeface="Times New Roman" pitchFamily="18" charset="0"/>
              </a:rPr>
              <a:t>women.</a:t>
            </a:r>
            <a:endParaRPr lang="en-IN"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32025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lgn="just">
              <a:lnSpc>
                <a:spcPct val="150000"/>
              </a:lnSpc>
            </a:pPr>
            <a:r>
              <a:rPr lang="en-IN" dirty="0" smtClean="0">
                <a:solidFill>
                  <a:schemeClr val="tx1"/>
                </a:solidFill>
                <a:latin typeface="Times New Roman" pitchFamily="18" charset="0"/>
                <a:cs typeface="Times New Roman" pitchFamily="18" charset="0"/>
              </a:rPr>
              <a:t>Effective</a:t>
            </a:r>
            <a:r>
              <a:rPr lang="en-IN" dirty="0">
                <a:solidFill>
                  <a:schemeClr val="tx1"/>
                </a:solidFill>
                <a:latin typeface="Times New Roman" pitchFamily="18" charset="0"/>
                <a:cs typeface="Times New Roman" pitchFamily="18" charset="0"/>
              </a:rPr>
              <a:t> </a:t>
            </a:r>
            <a:r>
              <a:rPr lang="en-IN" dirty="0" smtClean="0">
                <a:solidFill>
                  <a:srgbClr val="C00000"/>
                </a:solidFill>
                <a:latin typeface="Times New Roman" pitchFamily="18" charset="0"/>
                <a:cs typeface="Times New Roman" pitchFamily="18" charset="0"/>
              </a:rPr>
              <a:t>protective </a:t>
            </a:r>
            <a:r>
              <a:rPr lang="en-IN" dirty="0">
                <a:solidFill>
                  <a:srgbClr val="C00000"/>
                </a:solidFill>
                <a:latin typeface="Times New Roman" pitchFamily="18" charset="0"/>
                <a:cs typeface="Times New Roman" pitchFamily="18" charset="0"/>
              </a:rPr>
              <a:t>measures </a:t>
            </a:r>
            <a:r>
              <a:rPr lang="en-IN" dirty="0">
                <a:solidFill>
                  <a:schemeClr val="tx1"/>
                </a:solidFill>
                <a:latin typeface="Times New Roman" pitchFamily="18" charset="0"/>
                <a:cs typeface="Times New Roman" pitchFamily="18" charset="0"/>
              </a:rPr>
              <a:t>include proper use of lead shields </a:t>
            </a:r>
            <a:r>
              <a:rPr lang="en-IN" dirty="0" smtClean="0">
                <a:solidFill>
                  <a:schemeClr val="tx1"/>
                </a:solidFill>
                <a:latin typeface="Times New Roman" pitchFamily="18" charset="0"/>
                <a:cs typeface="Times New Roman" pitchFamily="18" charset="0"/>
              </a:rPr>
              <a:t>and lead </a:t>
            </a:r>
            <a:r>
              <a:rPr lang="en-IN" dirty="0">
                <a:solidFill>
                  <a:schemeClr val="tx1"/>
                </a:solidFill>
                <a:latin typeface="Times New Roman" pitchFamily="18" charset="0"/>
                <a:cs typeface="Times New Roman" pitchFamily="18" charset="0"/>
              </a:rPr>
              <a:t>rubber aprons. Lead aprons (</a:t>
            </a:r>
            <a:r>
              <a:rPr lang="en-IN" dirty="0">
                <a:solidFill>
                  <a:srgbClr val="C00000"/>
                </a:solidFill>
                <a:latin typeface="Times New Roman" pitchFamily="18" charset="0"/>
                <a:cs typeface="Times New Roman" pitchFamily="18" charset="0"/>
              </a:rPr>
              <a:t>0.5 mm of lead</a:t>
            </a:r>
            <a:r>
              <a:rPr lang="en-IN" dirty="0">
                <a:solidFill>
                  <a:schemeClr val="tx1"/>
                </a:solidFill>
                <a:latin typeface="Times New Roman" pitchFamily="18" charset="0"/>
                <a:cs typeface="Times New Roman" pitchFamily="18" charset="0"/>
              </a:rPr>
              <a:t>) </a:t>
            </a:r>
            <a:r>
              <a:rPr lang="en-IN" dirty="0" smtClean="0">
                <a:solidFill>
                  <a:schemeClr val="tx1"/>
                </a:solidFill>
                <a:latin typeface="Times New Roman" pitchFamily="18" charset="0"/>
                <a:cs typeface="Times New Roman" pitchFamily="18" charset="0"/>
              </a:rPr>
              <a:t>will reduce </a:t>
            </a:r>
            <a:r>
              <a:rPr lang="en-IN" dirty="0">
                <a:solidFill>
                  <a:schemeClr val="tx1"/>
                </a:solidFill>
                <a:latin typeface="Times New Roman" pitchFamily="18" charset="0"/>
                <a:cs typeface="Times New Roman" pitchFamily="18" charset="0"/>
              </a:rPr>
              <a:t>the intensity of scattered X-rays </a:t>
            </a:r>
            <a:r>
              <a:rPr lang="en-IN" dirty="0" smtClean="0">
                <a:solidFill>
                  <a:schemeClr val="tx1"/>
                </a:solidFill>
                <a:latin typeface="Times New Roman" pitchFamily="18" charset="0"/>
                <a:cs typeface="Times New Roman" pitchFamily="18" charset="0"/>
              </a:rPr>
              <a:t>over </a:t>
            </a:r>
            <a:r>
              <a:rPr lang="en-IN" dirty="0">
                <a:solidFill>
                  <a:schemeClr val="tx1"/>
                </a:solidFill>
                <a:latin typeface="Times New Roman" pitchFamily="18" charset="0"/>
                <a:cs typeface="Times New Roman" pitchFamily="18" charset="0"/>
              </a:rPr>
              <a:t>90 per </a:t>
            </a:r>
            <a:r>
              <a:rPr lang="en-IN" dirty="0" smtClean="0">
                <a:solidFill>
                  <a:schemeClr val="tx1"/>
                </a:solidFill>
                <a:latin typeface="Times New Roman" pitchFamily="18" charset="0"/>
                <a:cs typeface="Times New Roman" pitchFamily="18" charset="0"/>
              </a:rPr>
              <a:t>cent </a:t>
            </a:r>
          </a:p>
          <a:p>
            <a:pPr algn="just">
              <a:lnSpc>
                <a:spcPct val="150000"/>
              </a:lnSpc>
            </a:pPr>
            <a:r>
              <a:rPr lang="en-IN" dirty="0" smtClean="0">
                <a:solidFill>
                  <a:srgbClr val="C00000"/>
                </a:solidFill>
                <a:latin typeface="Times New Roman" pitchFamily="18" charset="0"/>
                <a:cs typeface="Times New Roman" pitchFamily="18" charset="0"/>
              </a:rPr>
              <a:t>Dosimeter: </a:t>
            </a:r>
            <a:r>
              <a:rPr lang="en-IN" dirty="0" smtClean="0">
                <a:solidFill>
                  <a:schemeClr val="tx1"/>
                </a:solidFill>
                <a:latin typeface="Times New Roman" pitchFamily="18" charset="0"/>
                <a:cs typeface="Times New Roman" pitchFamily="18" charset="0"/>
              </a:rPr>
              <a:t>Workers </a:t>
            </a:r>
            <a:r>
              <a:rPr lang="en-IN" dirty="0">
                <a:solidFill>
                  <a:schemeClr val="tx1"/>
                </a:solidFill>
                <a:latin typeface="Times New Roman" pitchFamily="18" charset="0"/>
                <a:cs typeface="Times New Roman" pitchFamily="18" charset="0"/>
              </a:rPr>
              <a:t>must wear a film badge </a:t>
            </a:r>
            <a:r>
              <a:rPr lang="en-IN" dirty="0" smtClean="0">
                <a:solidFill>
                  <a:schemeClr val="tx1"/>
                </a:solidFill>
                <a:latin typeface="Times New Roman" pitchFamily="18" charset="0"/>
                <a:cs typeface="Times New Roman" pitchFamily="18" charset="0"/>
              </a:rPr>
              <a:t>or dosimeter </a:t>
            </a:r>
            <a:r>
              <a:rPr lang="en-IN" dirty="0">
                <a:solidFill>
                  <a:schemeClr val="tx1"/>
                </a:solidFill>
                <a:latin typeface="Times New Roman" pitchFamily="18" charset="0"/>
                <a:cs typeface="Times New Roman" pitchFamily="18" charset="0"/>
              </a:rPr>
              <a:t>which shows </a:t>
            </a:r>
            <a:r>
              <a:rPr lang="en-IN" u="sng" dirty="0">
                <a:solidFill>
                  <a:schemeClr val="tx1"/>
                </a:solidFill>
                <a:latin typeface="Times New Roman" pitchFamily="18" charset="0"/>
                <a:cs typeface="Times New Roman" pitchFamily="18" charset="0"/>
              </a:rPr>
              <a:t>accumulated exposure to </a:t>
            </a:r>
            <a:r>
              <a:rPr lang="en-IN" u="sng" dirty="0" smtClean="0">
                <a:solidFill>
                  <a:schemeClr val="tx1"/>
                </a:solidFill>
                <a:latin typeface="Times New Roman" pitchFamily="18" charset="0"/>
                <a:cs typeface="Times New Roman" pitchFamily="18" charset="0"/>
              </a:rPr>
              <a:t>radiation</a:t>
            </a:r>
            <a:r>
              <a:rPr lang="en-IN" dirty="0" smtClean="0">
                <a:solidFill>
                  <a:schemeClr val="tx1"/>
                </a:solidFill>
                <a:latin typeface="Times New Roman" pitchFamily="18" charset="0"/>
                <a:cs typeface="Times New Roman" pitchFamily="18" charset="0"/>
              </a:rPr>
              <a:t>.</a:t>
            </a:r>
          </a:p>
          <a:p>
            <a:pPr algn="just">
              <a:lnSpc>
                <a:spcPct val="150000"/>
              </a:lnSpc>
            </a:pPr>
            <a:r>
              <a:rPr lang="en-IN" dirty="0" smtClean="0">
                <a:solidFill>
                  <a:schemeClr val="tx1"/>
                </a:solidFill>
                <a:latin typeface="Times New Roman" pitchFamily="18" charset="0"/>
                <a:cs typeface="Times New Roman" pitchFamily="18" charset="0"/>
              </a:rPr>
              <a:t>Periodic medical </a:t>
            </a:r>
            <a:r>
              <a:rPr lang="en-IN" dirty="0">
                <a:solidFill>
                  <a:schemeClr val="tx1"/>
                </a:solidFill>
                <a:latin typeface="Times New Roman" pitchFamily="18" charset="0"/>
                <a:cs typeface="Times New Roman" pitchFamily="18" charset="0"/>
              </a:rPr>
              <a:t>examinations, regular working hours, </a:t>
            </a:r>
            <a:r>
              <a:rPr lang="en-IN" dirty="0" smtClean="0">
                <a:solidFill>
                  <a:schemeClr val="tx1"/>
                </a:solidFill>
                <a:latin typeface="Times New Roman" pitchFamily="18" charset="0"/>
                <a:cs typeface="Times New Roman" pitchFamily="18" charset="0"/>
              </a:rPr>
              <a:t>recreation, and </a:t>
            </a:r>
            <a:r>
              <a:rPr lang="en-IN" dirty="0">
                <a:solidFill>
                  <a:schemeClr val="tx1"/>
                </a:solidFill>
                <a:latin typeface="Times New Roman" pitchFamily="18" charset="0"/>
                <a:cs typeface="Times New Roman" pitchFamily="18" charset="0"/>
              </a:rPr>
              <a:t>holidays must be ensured to workers to maintain </a:t>
            </a:r>
            <a:r>
              <a:rPr lang="en-IN" dirty="0" smtClean="0">
                <a:solidFill>
                  <a:schemeClr val="tx1"/>
                </a:solidFill>
                <a:latin typeface="Times New Roman" pitchFamily="18" charset="0"/>
                <a:cs typeface="Times New Roman" pitchFamily="18" charset="0"/>
              </a:rPr>
              <a:t>their state </a:t>
            </a:r>
            <a:r>
              <a:rPr lang="en-IN" dirty="0">
                <a:solidFill>
                  <a:schemeClr val="tx1"/>
                </a:solidFill>
                <a:latin typeface="Times New Roman" pitchFamily="18" charset="0"/>
                <a:cs typeface="Times New Roman" pitchFamily="18" charset="0"/>
              </a:rPr>
              <a:t>of </a:t>
            </a:r>
            <a:r>
              <a:rPr lang="en-IN" dirty="0" smtClean="0">
                <a:solidFill>
                  <a:schemeClr val="tx1"/>
                </a:solidFill>
                <a:latin typeface="Times New Roman" pitchFamily="18" charset="0"/>
                <a:cs typeface="Times New Roman" pitchFamily="18" charset="0"/>
              </a:rPr>
              <a:t>health</a:t>
            </a:r>
          </a:p>
          <a:p>
            <a:pPr algn="just">
              <a:lnSpc>
                <a:spcPct val="150000"/>
              </a:lnSpc>
            </a:pPr>
            <a:r>
              <a:rPr lang="en-IN" dirty="0">
                <a:solidFill>
                  <a:schemeClr val="tx1"/>
                </a:solidFill>
                <a:latin typeface="Times New Roman" pitchFamily="18" charset="0"/>
                <a:cs typeface="Times New Roman" pitchFamily="18" charset="0"/>
              </a:rPr>
              <a:t>It has </a:t>
            </a:r>
            <a:r>
              <a:rPr lang="en-IN" dirty="0" smtClean="0">
                <a:solidFill>
                  <a:schemeClr val="tx1"/>
                </a:solidFill>
                <a:latin typeface="Times New Roman" pitchFamily="18" charset="0"/>
                <a:cs typeface="Times New Roman" pitchFamily="18" charset="0"/>
              </a:rPr>
              <a:t>been recommended </a:t>
            </a:r>
            <a:r>
              <a:rPr lang="en-IN" dirty="0">
                <a:solidFill>
                  <a:schemeClr val="tx1"/>
                </a:solidFill>
                <a:latin typeface="Times New Roman" pitchFamily="18" charset="0"/>
                <a:cs typeface="Times New Roman" pitchFamily="18" charset="0"/>
              </a:rPr>
              <a:t>that the genetic dose to the whole </a:t>
            </a:r>
            <a:r>
              <a:rPr lang="en-IN" dirty="0" smtClean="0">
                <a:solidFill>
                  <a:schemeClr val="tx1"/>
                </a:solidFill>
                <a:latin typeface="Times New Roman" pitchFamily="18" charset="0"/>
                <a:cs typeface="Times New Roman" pitchFamily="18" charset="0"/>
              </a:rPr>
              <a:t>population from </a:t>
            </a:r>
            <a:r>
              <a:rPr lang="en-IN" dirty="0">
                <a:solidFill>
                  <a:schemeClr val="tx1"/>
                </a:solidFill>
                <a:latin typeface="Times New Roman" pitchFamily="18" charset="0"/>
                <a:cs typeface="Times New Roman" pitchFamily="18" charset="0"/>
              </a:rPr>
              <a:t>all sources additional to the natural </a:t>
            </a:r>
            <a:r>
              <a:rPr lang="en-IN" dirty="0" smtClean="0">
                <a:solidFill>
                  <a:schemeClr val="tx1"/>
                </a:solidFill>
                <a:latin typeface="Times New Roman" pitchFamily="18" charset="0"/>
                <a:cs typeface="Times New Roman" pitchFamily="18" charset="0"/>
              </a:rPr>
              <a:t>background radiation</a:t>
            </a:r>
            <a:r>
              <a:rPr lang="en-IN" dirty="0">
                <a:solidFill>
                  <a:schemeClr val="tx1"/>
                </a:solidFill>
                <a:latin typeface="Times New Roman" pitchFamily="18" charset="0"/>
                <a:cs typeface="Times New Roman" pitchFamily="18" charset="0"/>
              </a:rPr>
              <a:t>, should not exceed </a:t>
            </a:r>
            <a:r>
              <a:rPr lang="en-IN" dirty="0">
                <a:solidFill>
                  <a:srgbClr val="C00000"/>
                </a:solidFill>
                <a:latin typeface="Times New Roman" pitchFamily="18" charset="0"/>
                <a:cs typeface="Times New Roman" pitchFamily="18" charset="0"/>
              </a:rPr>
              <a:t>5 </a:t>
            </a:r>
            <a:r>
              <a:rPr lang="en-IN" dirty="0" err="1">
                <a:solidFill>
                  <a:srgbClr val="C00000"/>
                </a:solidFill>
                <a:latin typeface="Times New Roman" pitchFamily="18" charset="0"/>
                <a:cs typeface="Times New Roman" pitchFamily="18" charset="0"/>
              </a:rPr>
              <a:t>rems</a:t>
            </a:r>
            <a:r>
              <a:rPr lang="en-IN" dirty="0">
                <a:solidFill>
                  <a:srgbClr val="C00000"/>
                </a:solidFill>
                <a:latin typeface="Times New Roman" pitchFamily="18" charset="0"/>
                <a:cs typeface="Times New Roman" pitchFamily="18" charset="0"/>
              </a:rPr>
              <a:t> over a period </a:t>
            </a:r>
            <a:r>
              <a:rPr lang="en-IN" dirty="0" smtClean="0">
                <a:solidFill>
                  <a:srgbClr val="C00000"/>
                </a:solidFill>
                <a:latin typeface="Times New Roman" pitchFamily="18" charset="0"/>
                <a:cs typeface="Times New Roman" pitchFamily="18" charset="0"/>
              </a:rPr>
              <a:t>of 30 </a:t>
            </a:r>
            <a:r>
              <a:rPr lang="en-IN" dirty="0">
                <a:solidFill>
                  <a:srgbClr val="C00000"/>
                </a:solidFill>
                <a:latin typeface="Times New Roman" pitchFamily="18" charset="0"/>
                <a:cs typeface="Times New Roman" pitchFamily="18" charset="0"/>
              </a:rPr>
              <a:t>years.</a:t>
            </a:r>
          </a:p>
        </p:txBody>
      </p:sp>
    </p:spTree>
    <p:extLst>
      <p:ext uri="{BB962C8B-B14F-4D97-AF65-F5344CB8AC3E}">
        <p14:creationId xmlns:p14="http://schemas.microsoft.com/office/powerpoint/2010/main" val="780003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514600"/>
          </a:xfrm>
        </p:spPr>
        <p:txBody>
          <a:bodyPr/>
          <a:lstStyle/>
          <a:p>
            <a:pPr>
              <a:lnSpc>
                <a:spcPct val="100000"/>
              </a:lnSpc>
            </a:pPr>
            <a:r>
              <a:rPr lang="en-IN" sz="2200" b="1" dirty="0" smtClean="0"/>
              <a:t>Knowledge of Radiation Hazards, Radiation Protection Practices and Clinical Profile of Health Workers in a Teaching Hospital in Northern Nigeria</a:t>
            </a:r>
            <a:br>
              <a:rPr lang="en-IN" sz="2200" b="1" dirty="0" smtClean="0"/>
            </a:br>
            <a:r>
              <a:rPr lang="en-IN" sz="2200" dirty="0" smtClean="0">
                <a:effectLst/>
                <a:hlinkClick r:id="rId2"/>
              </a:rPr>
              <a:t>KJ </a:t>
            </a:r>
            <a:r>
              <a:rPr lang="en-IN" sz="2200" dirty="0" err="1" smtClean="0">
                <a:effectLst/>
                <a:hlinkClick r:id="rId2"/>
              </a:rPr>
              <a:t>Awosan</a:t>
            </a:r>
            <a:r>
              <a:rPr lang="en-IN" sz="2200" dirty="0" smtClean="0">
                <a:effectLst/>
              </a:rPr>
              <a:t>,</a:t>
            </a:r>
            <a:r>
              <a:rPr lang="en-IN" sz="2200" baseline="30000" dirty="0" smtClean="0">
                <a:effectLst/>
              </a:rPr>
              <a:t> </a:t>
            </a:r>
            <a:r>
              <a:rPr lang="en-IN" sz="2200" dirty="0" smtClean="0">
                <a:effectLst/>
              </a:rPr>
              <a:t> </a:t>
            </a:r>
            <a:r>
              <a:rPr lang="en-IN" sz="2200" dirty="0" smtClean="0">
                <a:effectLst/>
                <a:hlinkClick r:id="rId3"/>
              </a:rPr>
              <a:t>MTO Ibrahim</a:t>
            </a:r>
            <a:r>
              <a:rPr lang="en-IN" sz="2200" dirty="0" smtClean="0">
                <a:effectLst/>
              </a:rPr>
              <a:t>,</a:t>
            </a:r>
            <a:r>
              <a:rPr lang="en-IN" sz="2200" baseline="30000" dirty="0" smtClean="0">
                <a:effectLst/>
              </a:rPr>
              <a:t> </a:t>
            </a:r>
            <a:r>
              <a:rPr lang="en-IN" sz="2200" dirty="0" smtClean="0">
                <a:effectLst/>
              </a:rPr>
              <a:t> </a:t>
            </a:r>
            <a:r>
              <a:rPr lang="en-IN" sz="2200" dirty="0" smtClean="0">
                <a:effectLst/>
                <a:hlinkClick r:id="rId4"/>
              </a:rPr>
              <a:t>SA </a:t>
            </a:r>
            <a:r>
              <a:rPr lang="en-IN" sz="2200" dirty="0" err="1" smtClean="0">
                <a:effectLst/>
                <a:hlinkClick r:id="rId4"/>
              </a:rPr>
              <a:t>Saidu</a:t>
            </a:r>
            <a:r>
              <a:rPr lang="en-IN" sz="2200" dirty="0" smtClean="0">
                <a:effectLst/>
              </a:rPr>
              <a:t>,</a:t>
            </a:r>
            <a:r>
              <a:rPr lang="en-IN" sz="2200" baseline="30000" dirty="0" smtClean="0">
                <a:effectLst/>
              </a:rPr>
              <a:t> </a:t>
            </a:r>
            <a:r>
              <a:rPr lang="en-IN" sz="2200" dirty="0" smtClean="0">
                <a:effectLst/>
              </a:rPr>
              <a:t> </a:t>
            </a:r>
            <a:r>
              <a:rPr lang="en-IN" sz="2200" dirty="0" smtClean="0">
                <a:effectLst/>
                <a:hlinkClick r:id="rId5"/>
              </a:rPr>
              <a:t>SM </a:t>
            </a:r>
            <a:r>
              <a:rPr lang="en-IN" sz="2200" dirty="0" err="1" smtClean="0">
                <a:effectLst/>
                <a:hlinkClick r:id="rId5"/>
              </a:rPr>
              <a:t>Ma’aji</a:t>
            </a:r>
            <a:r>
              <a:rPr lang="en-IN" sz="2200" dirty="0" smtClean="0">
                <a:effectLst/>
              </a:rPr>
              <a:t>,</a:t>
            </a:r>
            <a:r>
              <a:rPr lang="en-IN" sz="2200" baseline="30000" dirty="0" smtClean="0">
                <a:effectLst/>
              </a:rPr>
              <a:t> </a:t>
            </a:r>
            <a:r>
              <a:rPr lang="en-IN" sz="2200" dirty="0" smtClean="0">
                <a:effectLst/>
                <a:hlinkClick r:id="rId6"/>
              </a:rPr>
              <a:t>M </a:t>
            </a:r>
            <a:r>
              <a:rPr lang="en-IN" sz="2200" dirty="0" err="1" smtClean="0">
                <a:effectLst/>
                <a:hlinkClick r:id="rId6"/>
              </a:rPr>
              <a:t>Danfulani</a:t>
            </a:r>
            <a:r>
              <a:rPr lang="en-IN" sz="2200" dirty="0">
                <a:effectLst/>
              </a:rPr>
              <a:t/>
            </a:r>
            <a:br>
              <a:rPr lang="en-IN" sz="2200" dirty="0">
                <a:effectLst/>
              </a:rPr>
            </a:br>
            <a:r>
              <a:rPr lang="en-IN" sz="2200" dirty="0">
                <a:effectLst/>
              </a:rPr>
              <a:t>J </a:t>
            </a:r>
            <a:r>
              <a:rPr lang="en-IN" sz="2200" dirty="0" err="1">
                <a:effectLst/>
              </a:rPr>
              <a:t>Clin</a:t>
            </a:r>
            <a:r>
              <a:rPr lang="en-IN" sz="2200" dirty="0">
                <a:effectLst/>
              </a:rPr>
              <a:t> </a:t>
            </a:r>
            <a:r>
              <a:rPr lang="en-IN" sz="2200" dirty="0" err="1">
                <a:effectLst/>
              </a:rPr>
              <a:t>Diagn</a:t>
            </a:r>
            <a:r>
              <a:rPr lang="en-IN" sz="2200" dirty="0">
                <a:effectLst/>
              </a:rPr>
              <a:t> Res. 2016 Aug; 10(8): LC07–LC12.</a:t>
            </a:r>
            <a:br>
              <a:rPr lang="en-IN" sz="2200" dirty="0">
                <a:effectLst/>
              </a:rPr>
            </a:br>
            <a:r>
              <a:rPr lang="en-IN" sz="2200" dirty="0">
                <a:effectLst/>
              </a:rPr>
              <a:t>Published online 2016 Aug 1. </a:t>
            </a:r>
            <a:r>
              <a:rPr lang="en-IN" sz="2200" dirty="0" err="1">
                <a:effectLst/>
              </a:rPr>
              <a:t>doi</a:t>
            </a:r>
            <a:r>
              <a:rPr lang="en-IN" sz="2200" dirty="0">
                <a:effectLst/>
              </a:rPr>
              <a:t>:  10.7860/JCDR/2016/20398.8394</a:t>
            </a:r>
            <a:br>
              <a:rPr lang="en-IN" sz="2200" dirty="0">
                <a:effectLst/>
              </a:rPr>
            </a:br>
            <a:r>
              <a:rPr lang="en-IN" sz="2200" dirty="0">
                <a:effectLst/>
              </a:rPr>
              <a:t>PMCID: PMC5028529 </a:t>
            </a:r>
          </a:p>
        </p:txBody>
      </p:sp>
      <p:sp>
        <p:nvSpPr>
          <p:cNvPr id="3" name="Content Placeholder 2"/>
          <p:cNvSpPr>
            <a:spLocks noGrp="1"/>
          </p:cNvSpPr>
          <p:nvPr>
            <p:ph idx="1"/>
          </p:nvPr>
        </p:nvSpPr>
        <p:spPr>
          <a:xfrm>
            <a:off x="457200" y="2743200"/>
            <a:ext cx="8229600" cy="3382963"/>
          </a:xfrm>
        </p:spPr>
        <p:txBody>
          <a:bodyPr>
            <a:normAutofit lnSpcReduction="10000"/>
          </a:bodyPr>
          <a:lstStyle/>
          <a:p>
            <a:pPr marL="0" indent="0" algn="just">
              <a:buNone/>
            </a:pPr>
            <a:r>
              <a:rPr lang="en-IN" b="1" dirty="0" smtClean="0">
                <a:latin typeface="Times New Roman" pitchFamily="18" charset="0"/>
                <a:cs typeface="Times New Roman" pitchFamily="18" charset="0"/>
              </a:rPr>
              <a:t>Introduction</a:t>
            </a:r>
            <a:endParaRPr lang="en-IN" b="1"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Use of ionizing radiation in medical imaging for diagnostic and interventional purposes has risen dramatically in recent years with a concomitant increase in exposure of patients and health workers to radiation hazards.</a:t>
            </a:r>
          </a:p>
          <a:p>
            <a:pPr marL="0" indent="0" algn="just">
              <a:buNone/>
            </a:pPr>
            <a:r>
              <a:rPr lang="en-IN" b="1" dirty="0">
                <a:latin typeface="Times New Roman" pitchFamily="18" charset="0"/>
                <a:cs typeface="Times New Roman" pitchFamily="18" charset="0"/>
              </a:rPr>
              <a:t>Aim</a:t>
            </a:r>
          </a:p>
          <a:p>
            <a:pPr algn="just"/>
            <a:r>
              <a:rPr lang="en-IN" dirty="0">
                <a:latin typeface="Times New Roman" pitchFamily="18" charset="0"/>
                <a:cs typeface="Times New Roman" pitchFamily="18" charset="0"/>
              </a:rPr>
              <a:t>To assess the knowledge of radiation hazards, radiation protection practices and clinical profile of health workers in UDUTH, </a:t>
            </a:r>
            <a:r>
              <a:rPr lang="en-IN" dirty="0" err="1">
                <a:latin typeface="Times New Roman" pitchFamily="18" charset="0"/>
                <a:cs typeface="Times New Roman" pitchFamily="18" charset="0"/>
              </a:rPr>
              <a:t>Sokoto</a:t>
            </a:r>
            <a:r>
              <a:rPr lang="en-IN" dirty="0">
                <a:latin typeface="Times New Roman" pitchFamily="18" charset="0"/>
                <a:cs typeface="Times New Roman" pitchFamily="18" charset="0"/>
              </a:rPr>
              <a:t>, Nigeria</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333811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Autofit/>
          </a:bodyPr>
          <a:lstStyle/>
          <a:p>
            <a:pPr marL="0" indent="0" algn="just">
              <a:buNone/>
            </a:pPr>
            <a:r>
              <a:rPr lang="en-IN" sz="2000" b="1" dirty="0">
                <a:solidFill>
                  <a:schemeClr val="tx1"/>
                </a:solidFill>
                <a:latin typeface="Times New Roman" pitchFamily="18" charset="0"/>
                <a:cs typeface="Times New Roman" pitchFamily="18" charset="0"/>
              </a:rPr>
              <a:t>Materials and Methods</a:t>
            </a:r>
          </a:p>
          <a:p>
            <a:pPr algn="just"/>
            <a:r>
              <a:rPr lang="en-IN" sz="2000" dirty="0">
                <a:solidFill>
                  <a:schemeClr val="tx1"/>
                </a:solidFill>
                <a:latin typeface="Times New Roman" pitchFamily="18" charset="0"/>
                <a:cs typeface="Times New Roman" pitchFamily="18" charset="0"/>
              </a:rPr>
              <a:t>A cross-sectional study was conducted among 110 Radiology, Radiotherapy and Dentistry staff selected by universal sampling technique. The study comprised of administration of standardized semi-structured pre-tested questionnaire (to obtain information on socio-demographic characteristics, knowledge of radiation hazards, and radiation protection practices of participants), clinical assessment (comprising of chest X-ray, abdominal ultrasound and laboratory investigation on </a:t>
            </a:r>
            <a:r>
              <a:rPr lang="en-IN" sz="2000" dirty="0" smtClean="0">
                <a:solidFill>
                  <a:schemeClr val="tx1"/>
                </a:solidFill>
                <a:latin typeface="Times New Roman" pitchFamily="18" charset="0"/>
                <a:cs typeface="Times New Roman" pitchFamily="18" charset="0"/>
              </a:rPr>
              <a:t>haematological </a:t>
            </a:r>
            <a:r>
              <a:rPr lang="en-IN" sz="2000" dirty="0">
                <a:solidFill>
                  <a:schemeClr val="tx1"/>
                </a:solidFill>
                <a:latin typeface="Times New Roman" pitchFamily="18" charset="0"/>
                <a:cs typeface="Times New Roman" pitchFamily="18" charset="0"/>
              </a:rPr>
              <a:t>parameters), and evaluation of radiation exposure of participants (extracted from existing hospital records on their radiation exposure status).</a:t>
            </a:r>
          </a:p>
          <a:p>
            <a:pPr marL="0" indent="0" algn="just">
              <a:buNone/>
            </a:pPr>
            <a:r>
              <a:rPr lang="en-IN" sz="2000" b="1" dirty="0" smtClean="0">
                <a:solidFill>
                  <a:schemeClr val="tx1"/>
                </a:solidFill>
                <a:latin typeface="Times New Roman" pitchFamily="18" charset="0"/>
                <a:cs typeface="Times New Roman" pitchFamily="18" charset="0"/>
              </a:rPr>
              <a:t>Results</a:t>
            </a:r>
            <a:endParaRPr lang="en-IN" sz="2000" b="1" dirty="0">
              <a:solidFill>
                <a:schemeClr val="tx1"/>
              </a:solidFill>
              <a:latin typeface="Times New Roman" pitchFamily="18" charset="0"/>
              <a:cs typeface="Times New Roman" pitchFamily="18" charset="0"/>
            </a:endParaRPr>
          </a:p>
          <a:p>
            <a:pPr algn="just"/>
            <a:r>
              <a:rPr lang="en-IN" sz="2000" dirty="0">
                <a:solidFill>
                  <a:schemeClr val="tx1"/>
                </a:solidFill>
                <a:latin typeface="Times New Roman" pitchFamily="18" charset="0"/>
                <a:cs typeface="Times New Roman" pitchFamily="18" charset="0"/>
              </a:rPr>
              <a:t>The participants were aged 20 to 65 years (mean = 34.04 ± 8.83), most of them were males (67.3%) and married (65.7%). Sixty five (59.1%) had good knowledge of radiation hazards, 58 (52.7%) had good knowledge of Personal Protective Devices (PPDs), less than a third, 30 (27.3%) consistently wore dosimeter, and very few (10.9% and below) consistently wore the various PPDs at work. </a:t>
            </a:r>
            <a:endParaRPr lang="en-IN" sz="20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24333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a:solidFill>
                  <a:schemeClr val="tx1"/>
                </a:solidFill>
                <a:latin typeface="Times New Roman" pitchFamily="18" charset="0"/>
                <a:cs typeface="Times New Roman" pitchFamily="18" charset="0"/>
              </a:rPr>
              <a:t>The average annual radiation exposure over a 4 year period ranged from 0.0475mSv to 1.8725mSv. Only 1 (1.2%) of 86 participants had abnormal chest X-ray findings, 8 (9.4%) of 85 participants had abnormal abdominal ultrasound findings; while 17 (15.5%) and 11 (10.0%) of 110 participants had </a:t>
            </a:r>
            <a:r>
              <a:rPr lang="en-IN" dirty="0" err="1">
                <a:solidFill>
                  <a:schemeClr val="tx1"/>
                </a:solidFill>
                <a:latin typeface="Times New Roman" pitchFamily="18" charset="0"/>
                <a:cs typeface="Times New Roman" pitchFamily="18" charset="0"/>
              </a:rPr>
              <a:t>anemia</a:t>
            </a:r>
            <a:r>
              <a:rPr lang="en-IN" dirty="0">
                <a:solidFill>
                  <a:schemeClr val="tx1"/>
                </a:solidFill>
                <a:latin typeface="Times New Roman" pitchFamily="18" charset="0"/>
                <a:cs typeface="Times New Roman" pitchFamily="18" charset="0"/>
              </a:rPr>
              <a:t> and </a:t>
            </a:r>
            <a:r>
              <a:rPr lang="en-IN" dirty="0" err="1">
                <a:solidFill>
                  <a:schemeClr val="tx1"/>
                </a:solidFill>
                <a:latin typeface="Times New Roman" pitchFamily="18" charset="0"/>
                <a:cs typeface="Times New Roman" pitchFamily="18" charset="0"/>
              </a:rPr>
              <a:t>leucopenia</a:t>
            </a:r>
            <a:r>
              <a:rPr lang="en-IN" dirty="0">
                <a:solidFill>
                  <a:schemeClr val="tx1"/>
                </a:solidFill>
                <a:latin typeface="Times New Roman" pitchFamily="18" charset="0"/>
                <a:cs typeface="Times New Roman" pitchFamily="18" charset="0"/>
              </a:rPr>
              <a:t> respectively.</a:t>
            </a:r>
          </a:p>
          <a:p>
            <a:pPr marL="0" indent="0" algn="just">
              <a:buNone/>
            </a:pPr>
            <a:r>
              <a:rPr lang="en-IN" b="1" dirty="0">
                <a:solidFill>
                  <a:schemeClr val="tx1"/>
                </a:solidFill>
                <a:latin typeface="Times New Roman" pitchFamily="18" charset="0"/>
                <a:cs typeface="Times New Roman" pitchFamily="18" charset="0"/>
              </a:rPr>
              <a:t>Conclusion</a:t>
            </a:r>
          </a:p>
          <a:p>
            <a:pPr algn="just"/>
            <a:r>
              <a:rPr lang="en-IN" dirty="0">
                <a:solidFill>
                  <a:schemeClr val="tx1"/>
                </a:solidFill>
                <a:latin typeface="Times New Roman" pitchFamily="18" charset="0"/>
                <a:cs typeface="Times New Roman" pitchFamily="18" charset="0"/>
              </a:rPr>
              <a:t>This study demonstrated poor radiation protection practices despite good knowledge of radiation hazards among the participants, but radiation exposure and prevalence of abnormal clinical conditions were found to be low. Periodic in-service training and monitoring on radiation safety was suggested.</a:t>
            </a:r>
          </a:p>
          <a:p>
            <a:pPr algn="just"/>
            <a:endParaRPr lang="en-IN"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12812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ctr">
              <a:buNone/>
            </a:pPr>
            <a:endParaRPr lang="en-IN" sz="3600" dirty="0" smtClean="0">
              <a:solidFill>
                <a:schemeClr val="tx1"/>
              </a:solidFill>
              <a:latin typeface="Times New Roman" pitchFamily="18" charset="0"/>
              <a:cs typeface="Times New Roman" pitchFamily="18" charset="0"/>
            </a:endParaRPr>
          </a:p>
          <a:p>
            <a:pPr marL="0" indent="0" algn="ctr">
              <a:buNone/>
            </a:pPr>
            <a:endParaRPr lang="en-IN" sz="3600" dirty="0">
              <a:solidFill>
                <a:schemeClr val="tx1"/>
              </a:solidFill>
              <a:latin typeface="Times New Roman" pitchFamily="18" charset="0"/>
              <a:cs typeface="Times New Roman" pitchFamily="18" charset="0"/>
            </a:endParaRPr>
          </a:p>
          <a:p>
            <a:pPr marL="0" indent="0" algn="ctr">
              <a:buNone/>
            </a:pPr>
            <a:r>
              <a:rPr lang="en-IN" sz="6600" dirty="0" smtClean="0">
                <a:solidFill>
                  <a:schemeClr val="tx1"/>
                </a:solidFill>
                <a:latin typeface="Times New Roman" pitchFamily="18" charset="0"/>
                <a:cs typeface="Times New Roman" pitchFamily="18" charset="0"/>
              </a:rPr>
              <a:t>Thank you..</a:t>
            </a:r>
          </a:p>
          <a:p>
            <a:pPr algn="ctr"/>
            <a:endParaRPr lang="en-IN" sz="3600" dirty="0">
              <a:solidFill>
                <a:schemeClr val="tx1"/>
              </a:solidFill>
              <a:latin typeface="Times New Roman" pitchFamily="18" charset="0"/>
              <a:cs typeface="Times New Roman" pitchFamily="18" charset="0"/>
            </a:endParaRPr>
          </a:p>
          <a:p>
            <a:pPr marL="0" indent="0" algn="ctr">
              <a:buNone/>
            </a:pPr>
            <a:endParaRPr lang="en-IN"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41136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normAutofit/>
          </a:bodyPr>
          <a:lstStyle/>
          <a:p>
            <a:pPr algn="just"/>
            <a:r>
              <a:rPr lang="en-IN" sz="2400" dirty="0" smtClean="0">
                <a:solidFill>
                  <a:schemeClr val="tx1"/>
                </a:solidFill>
                <a:latin typeface="Times New Roman" pitchFamily="18" charset="0"/>
                <a:cs typeface="Times New Roman" pitchFamily="18" charset="0"/>
              </a:rPr>
              <a:t>Radiation </a:t>
            </a:r>
            <a:r>
              <a:rPr lang="en-IN" sz="2400" dirty="0">
                <a:solidFill>
                  <a:schemeClr val="tx1"/>
                </a:solidFill>
                <a:latin typeface="Times New Roman" pitchFamily="18" charset="0"/>
                <a:cs typeface="Times New Roman" pitchFamily="18" charset="0"/>
              </a:rPr>
              <a:t>is defined as a form of energy, emitted from a </a:t>
            </a:r>
            <a:r>
              <a:rPr lang="en-IN" sz="2400" dirty="0" smtClean="0">
                <a:solidFill>
                  <a:schemeClr val="tx1"/>
                </a:solidFill>
                <a:latin typeface="Times New Roman" pitchFamily="18" charset="0"/>
                <a:cs typeface="Times New Roman" pitchFamily="18" charset="0"/>
              </a:rPr>
              <a:t>matter, in </a:t>
            </a:r>
            <a:r>
              <a:rPr lang="en-IN" sz="2400" dirty="0">
                <a:solidFill>
                  <a:schemeClr val="tx1"/>
                </a:solidFill>
                <a:latin typeface="Times New Roman" pitchFamily="18" charset="0"/>
                <a:cs typeface="Times New Roman" pitchFamily="18" charset="0"/>
              </a:rPr>
              <a:t>all directions, in the form of waves, each wave carrying </a:t>
            </a:r>
            <a:r>
              <a:rPr lang="en-IN" sz="2400" dirty="0" smtClean="0">
                <a:solidFill>
                  <a:schemeClr val="tx1"/>
                </a:solidFill>
                <a:latin typeface="Times New Roman" pitchFamily="18" charset="0"/>
                <a:cs typeface="Times New Roman" pitchFamily="18" charset="0"/>
              </a:rPr>
              <a:t>a quantum </a:t>
            </a:r>
            <a:r>
              <a:rPr lang="en-IN" sz="2400" dirty="0">
                <a:solidFill>
                  <a:schemeClr val="tx1"/>
                </a:solidFill>
                <a:latin typeface="Times New Roman" pitchFamily="18" charset="0"/>
                <a:cs typeface="Times New Roman" pitchFamily="18" charset="0"/>
              </a:rPr>
              <a:t>of energy or emitted in the form of fast moving </a:t>
            </a:r>
            <a:r>
              <a:rPr lang="en-IN" sz="2400" dirty="0" smtClean="0">
                <a:solidFill>
                  <a:schemeClr val="tx1"/>
                </a:solidFill>
                <a:latin typeface="Times New Roman" pitchFamily="18" charset="0"/>
                <a:cs typeface="Times New Roman" pitchFamily="18" charset="0"/>
              </a:rPr>
              <a:t>subatomic particles </a:t>
            </a:r>
            <a:r>
              <a:rPr lang="en-IN" sz="2400" dirty="0">
                <a:solidFill>
                  <a:schemeClr val="tx1"/>
                </a:solidFill>
                <a:latin typeface="Times New Roman" pitchFamily="18" charset="0"/>
                <a:cs typeface="Times New Roman" pitchFamily="18" charset="0"/>
              </a:rPr>
              <a:t>or nucleotides. </a:t>
            </a:r>
            <a:endParaRPr lang="en-IN" sz="2400" dirty="0" smtClean="0">
              <a:solidFill>
                <a:schemeClr val="tx1"/>
              </a:solidFill>
              <a:latin typeface="Times New Roman" pitchFamily="18" charset="0"/>
              <a:cs typeface="Times New Roman" pitchFamily="18" charset="0"/>
            </a:endParaRPr>
          </a:p>
          <a:p>
            <a:pPr algn="just"/>
            <a:r>
              <a:rPr lang="en-IN" sz="2400" dirty="0" smtClean="0">
                <a:solidFill>
                  <a:schemeClr val="tx1"/>
                </a:solidFill>
                <a:latin typeface="Times New Roman" pitchFamily="18" charset="0"/>
                <a:cs typeface="Times New Roman" pitchFamily="18" charset="0"/>
              </a:rPr>
              <a:t>The </a:t>
            </a:r>
            <a:r>
              <a:rPr lang="en-IN" sz="2400" dirty="0">
                <a:solidFill>
                  <a:schemeClr val="tx1"/>
                </a:solidFill>
                <a:latin typeface="Times New Roman" pitchFamily="18" charset="0"/>
                <a:cs typeface="Times New Roman" pitchFamily="18" charset="0"/>
              </a:rPr>
              <a:t>energy that is emitted depends upon the </a:t>
            </a:r>
            <a:r>
              <a:rPr lang="en-IN" sz="2400" dirty="0" smtClean="0">
                <a:solidFill>
                  <a:schemeClr val="tx1"/>
                </a:solidFill>
                <a:latin typeface="Times New Roman" pitchFamily="18" charset="0"/>
                <a:cs typeface="Times New Roman" pitchFamily="18" charset="0"/>
              </a:rPr>
              <a:t>wave-lengths. Shorter </a:t>
            </a:r>
            <a:r>
              <a:rPr lang="en-IN" sz="2400" dirty="0">
                <a:solidFill>
                  <a:schemeClr val="tx1"/>
                </a:solidFill>
                <a:latin typeface="Times New Roman" pitchFamily="18" charset="0"/>
                <a:cs typeface="Times New Roman" pitchFamily="18" charset="0"/>
              </a:rPr>
              <a:t>the wave-length, greater is its energy value and </a:t>
            </a:r>
            <a:r>
              <a:rPr lang="en-IN" sz="2400" dirty="0" smtClean="0">
                <a:solidFill>
                  <a:schemeClr val="tx1"/>
                </a:solidFill>
                <a:latin typeface="Times New Roman" pitchFamily="18" charset="0"/>
                <a:cs typeface="Times New Roman" pitchFamily="18" charset="0"/>
              </a:rPr>
              <a:t>vice versa.</a:t>
            </a:r>
          </a:p>
          <a:p>
            <a:pPr algn="just"/>
            <a:r>
              <a:rPr lang="en-IN" sz="2400" dirty="0" smtClean="0">
                <a:solidFill>
                  <a:schemeClr val="tx1"/>
                </a:solidFill>
                <a:latin typeface="Times New Roman" pitchFamily="18" charset="0"/>
                <a:cs typeface="Times New Roman" pitchFamily="18" charset="0"/>
              </a:rPr>
              <a:t>Radiations </a:t>
            </a:r>
            <a:r>
              <a:rPr lang="en-IN" sz="2400" dirty="0">
                <a:solidFill>
                  <a:schemeClr val="tx1"/>
                </a:solidFill>
                <a:latin typeface="Times New Roman" pitchFamily="18" charset="0"/>
                <a:cs typeface="Times New Roman" pitchFamily="18" charset="0"/>
              </a:rPr>
              <a:t>are grouped into two groups—namely </a:t>
            </a:r>
            <a:r>
              <a:rPr lang="en-IN" sz="2400" dirty="0" smtClean="0">
                <a:solidFill>
                  <a:schemeClr val="tx1"/>
                </a:solidFill>
                <a:latin typeface="Times New Roman" pitchFamily="18" charset="0"/>
                <a:cs typeface="Times New Roman" pitchFamily="18" charset="0"/>
              </a:rPr>
              <a:t>ionizing and </a:t>
            </a:r>
            <a:r>
              <a:rPr lang="en-IN" sz="2400" dirty="0">
                <a:solidFill>
                  <a:schemeClr val="tx1"/>
                </a:solidFill>
                <a:latin typeface="Times New Roman" pitchFamily="18" charset="0"/>
                <a:cs typeface="Times New Roman" pitchFamily="18" charset="0"/>
              </a:rPr>
              <a:t>nonionizing radiations, depending upon the ability </a:t>
            </a:r>
            <a:r>
              <a:rPr lang="en-IN" sz="2400" dirty="0" smtClean="0">
                <a:solidFill>
                  <a:schemeClr val="tx1"/>
                </a:solidFill>
                <a:latin typeface="Times New Roman" pitchFamily="18" charset="0"/>
                <a:cs typeface="Times New Roman" pitchFamily="18" charset="0"/>
              </a:rPr>
              <a:t>to penetrate </a:t>
            </a:r>
            <a:r>
              <a:rPr lang="en-IN" sz="2400" dirty="0">
                <a:solidFill>
                  <a:schemeClr val="tx1"/>
                </a:solidFill>
                <a:latin typeface="Times New Roman" pitchFamily="18" charset="0"/>
                <a:cs typeface="Times New Roman" pitchFamily="18" charset="0"/>
              </a:rPr>
              <a:t>the tissue, deposit its energy and cause </a:t>
            </a:r>
            <a:r>
              <a:rPr lang="en-IN" sz="2400" dirty="0" smtClean="0">
                <a:solidFill>
                  <a:schemeClr val="tx1"/>
                </a:solidFill>
                <a:latin typeface="Times New Roman" pitchFamily="18" charset="0"/>
                <a:cs typeface="Times New Roman" pitchFamily="18" charset="0"/>
              </a:rPr>
              <a:t>destruction of </a:t>
            </a:r>
            <a:r>
              <a:rPr lang="en-IN" sz="2400" dirty="0">
                <a:solidFill>
                  <a:schemeClr val="tx1"/>
                </a:solidFill>
                <a:latin typeface="Times New Roman" pitchFamily="18" charset="0"/>
                <a:cs typeface="Times New Roman" pitchFamily="18" charset="0"/>
              </a:rPr>
              <a:t>the tissue or </a:t>
            </a:r>
            <a:r>
              <a:rPr lang="en-IN" sz="2400" dirty="0" smtClean="0">
                <a:solidFill>
                  <a:schemeClr val="tx1"/>
                </a:solidFill>
                <a:latin typeface="Times New Roman" pitchFamily="18" charset="0"/>
                <a:cs typeface="Times New Roman" pitchFamily="18" charset="0"/>
              </a:rPr>
              <a:t>not, respectively.</a:t>
            </a:r>
            <a:endParaRPr lang="en-IN" sz="2400" dirty="0">
              <a:solidFill>
                <a:schemeClr val="tx1"/>
              </a:solidFill>
              <a:latin typeface="Times New Roman" pitchFamily="18" charset="0"/>
              <a:cs typeface="Times New Roman" pitchFamily="18" charset="0"/>
            </a:endParaRPr>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1"/>
            <a:ext cx="1447800" cy="159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7315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1. </a:t>
            </a:r>
            <a:endParaRPr lang="en-IN" sz="3600" dirty="0"/>
          </a:p>
        </p:txBody>
      </p:sp>
      <p:sp>
        <p:nvSpPr>
          <p:cNvPr id="3" name="Content Placeholder 2"/>
          <p:cNvSpPr>
            <a:spLocks noGrp="1"/>
          </p:cNvSpPr>
          <p:nvPr>
            <p:ph idx="1"/>
          </p:nvPr>
        </p:nvSpPr>
        <p:spPr/>
        <p:txBody>
          <a:bodyPr/>
          <a:lstStyle/>
          <a:p>
            <a:pPr marL="457200" indent="-457200">
              <a:buFont typeface="+mj-lt"/>
              <a:buAutoNum type="alphaLcParenR"/>
            </a:pPr>
            <a:r>
              <a:rPr lang="en-IN" dirty="0" smtClean="0">
                <a:solidFill>
                  <a:schemeClr val="tx1"/>
                </a:solidFill>
              </a:rPr>
              <a:t>Cosmic rays</a:t>
            </a:r>
          </a:p>
          <a:p>
            <a:pPr marL="457200" indent="-457200">
              <a:buFont typeface="+mj-lt"/>
              <a:buAutoNum type="alphaLcParenR"/>
            </a:pPr>
            <a:r>
              <a:rPr lang="en-IN" dirty="0" smtClean="0">
                <a:solidFill>
                  <a:schemeClr val="tx1"/>
                </a:solidFill>
              </a:rPr>
              <a:t>Terrestrial radiation</a:t>
            </a:r>
          </a:p>
          <a:p>
            <a:pPr marL="457200" indent="-457200">
              <a:buFont typeface="+mj-lt"/>
              <a:buAutoNum type="alphaLcParenR"/>
            </a:pPr>
            <a:r>
              <a:rPr lang="en-IN" dirty="0" smtClean="0">
                <a:solidFill>
                  <a:schemeClr val="tx1"/>
                </a:solidFill>
              </a:rPr>
              <a:t>Atmospheric radiation</a:t>
            </a:r>
          </a:p>
          <a:p>
            <a:pPr marL="457200" indent="-457200">
              <a:buFont typeface="+mj-lt"/>
              <a:buAutoNum type="alphaLcParenR"/>
            </a:pPr>
            <a:r>
              <a:rPr lang="en-IN" dirty="0" smtClean="0">
                <a:solidFill>
                  <a:schemeClr val="tx1"/>
                </a:solidFill>
              </a:rPr>
              <a:t>X-ray radiation</a:t>
            </a:r>
            <a:endParaRPr lang="en-IN" dirty="0">
              <a:solidFill>
                <a:schemeClr val="tx1"/>
              </a:solidFill>
            </a:endParaRPr>
          </a:p>
        </p:txBody>
      </p:sp>
    </p:spTree>
    <p:extLst>
      <p:ext uri="{BB962C8B-B14F-4D97-AF65-F5344CB8AC3E}">
        <p14:creationId xmlns:p14="http://schemas.microsoft.com/office/powerpoint/2010/main" val="4097027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2.Characteristic of Ionizing radiation</a:t>
            </a:r>
            <a:endParaRPr lang="en-IN" sz="3600" dirty="0"/>
          </a:p>
        </p:txBody>
      </p:sp>
      <p:sp>
        <p:nvSpPr>
          <p:cNvPr id="3" name="Content Placeholder 2"/>
          <p:cNvSpPr>
            <a:spLocks noGrp="1"/>
          </p:cNvSpPr>
          <p:nvPr>
            <p:ph idx="1"/>
          </p:nvPr>
        </p:nvSpPr>
        <p:spPr/>
        <p:txBody>
          <a:bodyPr/>
          <a:lstStyle/>
          <a:p>
            <a:pPr marL="457200" indent="-457200">
              <a:buFont typeface="+mj-lt"/>
              <a:buAutoNum type="alphaLcParenR"/>
            </a:pPr>
            <a:r>
              <a:rPr lang="en-IN" dirty="0" smtClean="0">
                <a:solidFill>
                  <a:schemeClr val="tx1"/>
                </a:solidFill>
              </a:rPr>
              <a:t>Ability to penetrate tissue</a:t>
            </a:r>
          </a:p>
          <a:p>
            <a:pPr marL="457200" indent="-457200">
              <a:buFont typeface="+mj-lt"/>
              <a:buAutoNum type="alphaLcParenR"/>
            </a:pPr>
            <a:r>
              <a:rPr lang="en-IN" dirty="0" smtClean="0">
                <a:solidFill>
                  <a:schemeClr val="tx1"/>
                </a:solidFill>
              </a:rPr>
              <a:t>Short wavelength</a:t>
            </a:r>
          </a:p>
          <a:p>
            <a:pPr marL="457200" indent="-457200">
              <a:buFont typeface="+mj-lt"/>
              <a:buAutoNum type="alphaLcParenR"/>
            </a:pPr>
            <a:r>
              <a:rPr lang="en-IN" dirty="0" smtClean="0">
                <a:solidFill>
                  <a:schemeClr val="tx1"/>
                </a:solidFill>
              </a:rPr>
              <a:t>Can destruct tissue</a:t>
            </a:r>
          </a:p>
          <a:p>
            <a:pPr marL="457200" indent="-457200">
              <a:buFont typeface="+mj-lt"/>
              <a:buAutoNum type="alphaLcParenR"/>
            </a:pPr>
            <a:r>
              <a:rPr lang="en-IN" dirty="0" smtClean="0">
                <a:solidFill>
                  <a:schemeClr val="tx1"/>
                </a:solidFill>
              </a:rPr>
              <a:t>All of above</a:t>
            </a:r>
          </a:p>
          <a:p>
            <a:pPr marL="457200" indent="-457200">
              <a:buFont typeface="+mj-lt"/>
              <a:buAutoNum type="alphaLcParenR"/>
            </a:pPr>
            <a:endParaRPr lang="en-IN" dirty="0">
              <a:solidFill>
                <a:schemeClr val="tx1"/>
              </a:solidFill>
            </a:endParaRPr>
          </a:p>
        </p:txBody>
      </p:sp>
    </p:spTree>
    <p:extLst>
      <p:ext uri="{BB962C8B-B14F-4D97-AF65-F5344CB8AC3E}">
        <p14:creationId xmlns:p14="http://schemas.microsoft.com/office/powerpoint/2010/main" val="744947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Unit of radioactivity</a:t>
            </a:r>
            <a:endParaRPr lang="en-IN" dirty="0"/>
          </a:p>
        </p:txBody>
      </p:sp>
      <p:sp>
        <p:nvSpPr>
          <p:cNvPr id="3" name="Content Placeholder 2"/>
          <p:cNvSpPr>
            <a:spLocks noGrp="1"/>
          </p:cNvSpPr>
          <p:nvPr>
            <p:ph idx="1"/>
          </p:nvPr>
        </p:nvSpPr>
        <p:spPr/>
        <p:txBody>
          <a:bodyPr/>
          <a:lstStyle/>
          <a:p>
            <a:pPr marL="457200" indent="-457200">
              <a:buFont typeface="+mj-lt"/>
              <a:buAutoNum type="alphaLcParenR"/>
            </a:pPr>
            <a:r>
              <a:rPr lang="en-IN" dirty="0" smtClean="0">
                <a:solidFill>
                  <a:schemeClr val="tx1"/>
                </a:solidFill>
              </a:rPr>
              <a:t>Curie (</a:t>
            </a:r>
            <a:r>
              <a:rPr lang="en-IN" dirty="0" err="1" smtClean="0">
                <a:solidFill>
                  <a:schemeClr val="tx1"/>
                </a:solidFill>
              </a:rPr>
              <a:t>Ci</a:t>
            </a:r>
            <a:r>
              <a:rPr lang="en-IN" dirty="0" smtClean="0">
                <a:solidFill>
                  <a:schemeClr val="tx1"/>
                </a:solidFill>
              </a:rPr>
              <a:t>)</a:t>
            </a:r>
          </a:p>
          <a:p>
            <a:pPr marL="457200" indent="-457200">
              <a:buFont typeface="+mj-lt"/>
              <a:buAutoNum type="alphaLcParenR"/>
            </a:pPr>
            <a:r>
              <a:rPr lang="en-IN" dirty="0" smtClean="0">
                <a:solidFill>
                  <a:schemeClr val="tx1"/>
                </a:solidFill>
              </a:rPr>
              <a:t>Roentgen</a:t>
            </a:r>
          </a:p>
          <a:p>
            <a:pPr marL="457200" indent="-457200">
              <a:buFont typeface="+mj-lt"/>
              <a:buAutoNum type="alphaLcParenR"/>
            </a:pPr>
            <a:r>
              <a:rPr lang="en-IN" dirty="0" smtClean="0">
                <a:solidFill>
                  <a:schemeClr val="tx1"/>
                </a:solidFill>
              </a:rPr>
              <a:t>Rad</a:t>
            </a:r>
          </a:p>
          <a:p>
            <a:pPr marL="457200" indent="-457200">
              <a:buFont typeface="+mj-lt"/>
              <a:buAutoNum type="alphaLcParenR"/>
            </a:pPr>
            <a:r>
              <a:rPr lang="en-IN" dirty="0" smtClean="0">
                <a:solidFill>
                  <a:schemeClr val="tx1"/>
                </a:solidFill>
              </a:rPr>
              <a:t>Rem</a:t>
            </a:r>
            <a:endParaRPr lang="en-IN" dirty="0">
              <a:solidFill>
                <a:schemeClr val="tx1"/>
              </a:solidFill>
            </a:endParaRPr>
          </a:p>
        </p:txBody>
      </p:sp>
    </p:spTree>
    <p:extLst>
      <p:ext uri="{BB962C8B-B14F-4D97-AF65-F5344CB8AC3E}">
        <p14:creationId xmlns:p14="http://schemas.microsoft.com/office/powerpoint/2010/main" val="2646923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4.Somatic effect of  ionizing radiation is all except?</a:t>
            </a:r>
            <a:endParaRPr lang="en-IN" sz="3600" dirty="0"/>
          </a:p>
        </p:txBody>
      </p:sp>
      <p:sp>
        <p:nvSpPr>
          <p:cNvPr id="3" name="Content Placeholder 2"/>
          <p:cNvSpPr>
            <a:spLocks noGrp="1"/>
          </p:cNvSpPr>
          <p:nvPr>
            <p:ph idx="1"/>
          </p:nvPr>
        </p:nvSpPr>
        <p:spPr/>
        <p:txBody>
          <a:bodyPr/>
          <a:lstStyle/>
          <a:p>
            <a:pPr marL="457200" indent="-457200">
              <a:buFont typeface="+mj-lt"/>
              <a:buAutoNum type="alphaLcParenR"/>
            </a:pPr>
            <a:r>
              <a:rPr lang="en-IN" dirty="0" smtClean="0">
                <a:solidFill>
                  <a:schemeClr val="tx1"/>
                </a:solidFill>
              </a:rPr>
              <a:t>Radiation sickness</a:t>
            </a:r>
          </a:p>
          <a:p>
            <a:pPr marL="457200" indent="-457200">
              <a:buFont typeface="+mj-lt"/>
              <a:buAutoNum type="alphaLcParenR"/>
            </a:pPr>
            <a:r>
              <a:rPr lang="en-IN" dirty="0" smtClean="0">
                <a:solidFill>
                  <a:schemeClr val="tx1"/>
                </a:solidFill>
              </a:rPr>
              <a:t>Acute radiation syndrome</a:t>
            </a:r>
          </a:p>
          <a:p>
            <a:pPr marL="457200" indent="-457200">
              <a:buFont typeface="+mj-lt"/>
              <a:buAutoNum type="alphaLcParenR"/>
            </a:pPr>
            <a:r>
              <a:rPr lang="en-IN" dirty="0" smtClean="0">
                <a:solidFill>
                  <a:schemeClr val="tx1"/>
                </a:solidFill>
              </a:rPr>
              <a:t>Point mutation</a:t>
            </a:r>
          </a:p>
          <a:p>
            <a:pPr marL="457200" indent="-457200">
              <a:buFont typeface="+mj-lt"/>
              <a:buAutoNum type="alphaLcParenR"/>
            </a:pPr>
            <a:r>
              <a:rPr lang="en-IN" dirty="0" smtClean="0">
                <a:solidFill>
                  <a:schemeClr val="tx1"/>
                </a:solidFill>
              </a:rPr>
              <a:t>leukaemia</a:t>
            </a:r>
            <a:endParaRPr lang="en-IN" dirty="0">
              <a:solidFill>
                <a:schemeClr val="tx1"/>
              </a:solidFill>
            </a:endParaRPr>
          </a:p>
        </p:txBody>
      </p:sp>
    </p:spTree>
    <p:extLst>
      <p:ext uri="{BB962C8B-B14F-4D97-AF65-F5344CB8AC3E}">
        <p14:creationId xmlns:p14="http://schemas.microsoft.com/office/powerpoint/2010/main" val="1840847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5. Radiation protection include all except?</a:t>
            </a:r>
            <a:endParaRPr lang="en-IN" sz="3600" dirty="0"/>
          </a:p>
        </p:txBody>
      </p:sp>
      <p:sp>
        <p:nvSpPr>
          <p:cNvPr id="3" name="Content Placeholder 2"/>
          <p:cNvSpPr>
            <a:spLocks noGrp="1"/>
          </p:cNvSpPr>
          <p:nvPr>
            <p:ph idx="1"/>
          </p:nvPr>
        </p:nvSpPr>
        <p:spPr/>
        <p:txBody>
          <a:bodyPr/>
          <a:lstStyle/>
          <a:p>
            <a:pPr marL="457200" indent="-457200">
              <a:buFont typeface="+mj-lt"/>
              <a:buAutoNum type="alphaLcParenR"/>
            </a:pPr>
            <a:r>
              <a:rPr lang="en-IN" dirty="0" smtClean="0">
                <a:solidFill>
                  <a:schemeClr val="tx1"/>
                </a:solidFill>
              </a:rPr>
              <a:t>Periodic medical examination of workers</a:t>
            </a:r>
          </a:p>
          <a:p>
            <a:pPr marL="457200" indent="-457200">
              <a:buFont typeface="+mj-lt"/>
              <a:buAutoNum type="alphaLcParenR"/>
            </a:pPr>
            <a:r>
              <a:rPr lang="en-IN" dirty="0">
                <a:solidFill>
                  <a:schemeClr val="tx1"/>
                </a:solidFill>
              </a:rPr>
              <a:t>X</a:t>
            </a:r>
            <a:r>
              <a:rPr lang="en-IN" dirty="0" smtClean="0">
                <a:solidFill>
                  <a:schemeClr val="tx1"/>
                </a:solidFill>
              </a:rPr>
              <a:t>-ray examination should be avoided</a:t>
            </a:r>
          </a:p>
          <a:p>
            <a:pPr marL="457200" indent="-457200">
              <a:buFont typeface="+mj-lt"/>
              <a:buAutoNum type="alphaLcParenR"/>
            </a:pPr>
            <a:r>
              <a:rPr lang="en-IN" dirty="0" smtClean="0">
                <a:solidFill>
                  <a:schemeClr val="tx1"/>
                </a:solidFill>
              </a:rPr>
              <a:t>Use of Lead apron</a:t>
            </a:r>
          </a:p>
          <a:p>
            <a:pPr marL="457200" indent="-457200">
              <a:buFont typeface="+mj-lt"/>
              <a:buAutoNum type="alphaLcParenR"/>
            </a:pPr>
            <a:r>
              <a:rPr lang="en-IN" dirty="0" smtClean="0">
                <a:solidFill>
                  <a:schemeClr val="tx1"/>
                </a:solidFill>
              </a:rPr>
              <a:t>Natural radiation should not exceed 5 rem over a period of 30 years.</a:t>
            </a:r>
            <a:endParaRPr lang="en-IN" dirty="0">
              <a:solidFill>
                <a:schemeClr val="tx1"/>
              </a:solidFill>
            </a:endParaRPr>
          </a:p>
        </p:txBody>
      </p:sp>
    </p:spTree>
    <p:extLst>
      <p:ext uri="{BB962C8B-B14F-4D97-AF65-F5344CB8AC3E}">
        <p14:creationId xmlns:p14="http://schemas.microsoft.com/office/powerpoint/2010/main" val="379260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IN" dirty="0" smtClean="0"/>
              <a:t>RADIATION UNIT</a:t>
            </a:r>
            <a:endParaRPr lang="en-IN" dirty="0"/>
          </a:p>
        </p:txBody>
      </p:sp>
      <p:sp>
        <p:nvSpPr>
          <p:cNvPr id="3" name="Content Placeholder 2"/>
          <p:cNvSpPr>
            <a:spLocks noGrp="1"/>
          </p:cNvSpPr>
          <p:nvPr>
            <p:ph idx="1"/>
          </p:nvPr>
        </p:nvSpPr>
        <p:spPr>
          <a:xfrm>
            <a:off x="457200" y="838200"/>
            <a:ext cx="8229600" cy="5638800"/>
          </a:xfrm>
        </p:spPr>
        <p:txBody>
          <a:bodyPr>
            <a:noAutofit/>
          </a:bodyPr>
          <a:lstStyle/>
          <a:p>
            <a:pPr marL="457200" indent="-457200" algn="just">
              <a:buFont typeface="+mj-lt"/>
              <a:buAutoNum type="arabicPeriod"/>
            </a:pPr>
            <a:r>
              <a:rPr lang="en-IN" dirty="0" smtClean="0">
                <a:solidFill>
                  <a:schemeClr val="tx1"/>
                </a:solidFill>
                <a:latin typeface="Times New Roman" pitchFamily="18" charset="0"/>
                <a:cs typeface="Times New Roman" pitchFamily="18" charset="0"/>
              </a:rPr>
              <a:t>Radioactivity unit: Curie(</a:t>
            </a:r>
            <a:r>
              <a:rPr lang="en-IN" dirty="0" err="1" smtClean="0">
                <a:solidFill>
                  <a:schemeClr val="tx1"/>
                </a:solidFill>
                <a:latin typeface="Times New Roman" pitchFamily="18" charset="0"/>
                <a:cs typeface="Times New Roman" pitchFamily="18" charset="0"/>
              </a:rPr>
              <a:t>Ci</a:t>
            </a:r>
            <a:r>
              <a:rPr lang="en-IN" dirty="0" smtClean="0">
                <a:solidFill>
                  <a:schemeClr val="tx1"/>
                </a:solidFill>
                <a:latin typeface="Times New Roman" pitchFamily="18" charset="0"/>
                <a:cs typeface="Times New Roman" pitchFamily="18" charset="0"/>
              </a:rPr>
              <a:t>) &amp; </a:t>
            </a:r>
            <a:r>
              <a:rPr lang="en-IN" dirty="0">
                <a:solidFill>
                  <a:schemeClr val="tx1"/>
                </a:solidFill>
                <a:latin typeface="Times New Roman" pitchFamily="18" charset="0"/>
                <a:cs typeface="Times New Roman" pitchFamily="18" charset="0"/>
              </a:rPr>
              <a:t>B</a:t>
            </a:r>
            <a:r>
              <a:rPr lang="en-IN" dirty="0" smtClean="0">
                <a:solidFill>
                  <a:schemeClr val="tx1"/>
                </a:solidFill>
                <a:latin typeface="Times New Roman" pitchFamily="18" charset="0"/>
                <a:cs typeface="Times New Roman" pitchFamily="18" charset="0"/>
              </a:rPr>
              <a:t>ecquerel (</a:t>
            </a:r>
            <a:r>
              <a:rPr lang="en-IN" dirty="0" err="1" smtClean="0">
                <a:solidFill>
                  <a:schemeClr val="tx1"/>
                </a:solidFill>
                <a:latin typeface="Times New Roman" pitchFamily="18" charset="0"/>
                <a:cs typeface="Times New Roman" pitchFamily="18" charset="0"/>
              </a:rPr>
              <a:t>Bq</a:t>
            </a:r>
            <a:r>
              <a:rPr lang="en-IN" dirty="0" smtClean="0">
                <a:solidFill>
                  <a:schemeClr val="tx1"/>
                </a:solidFill>
                <a:latin typeface="Times New Roman" pitchFamily="18" charset="0"/>
                <a:cs typeface="Times New Roman" pitchFamily="18" charset="0"/>
              </a:rPr>
              <a:t>)</a:t>
            </a:r>
          </a:p>
          <a:p>
            <a:pPr marL="0" indent="0" algn="just">
              <a:buNone/>
            </a:pPr>
            <a:r>
              <a:rPr lang="en-IN" dirty="0">
                <a:solidFill>
                  <a:schemeClr val="tx1"/>
                </a:solidFill>
                <a:latin typeface="Times New Roman" pitchFamily="18" charset="0"/>
                <a:cs typeface="Times New Roman" pitchFamily="18" charset="0"/>
              </a:rPr>
              <a:t>	</a:t>
            </a:r>
            <a:r>
              <a:rPr lang="en-IN" dirty="0" smtClean="0">
                <a:solidFill>
                  <a:schemeClr val="tx1"/>
                </a:solidFill>
                <a:latin typeface="Times New Roman" pitchFamily="18" charset="0"/>
                <a:cs typeface="Times New Roman" pitchFamily="18" charset="0"/>
              </a:rPr>
              <a:t>1 </a:t>
            </a:r>
            <a:r>
              <a:rPr lang="en-IN" dirty="0" err="1" smtClean="0">
                <a:solidFill>
                  <a:schemeClr val="tx1"/>
                </a:solidFill>
                <a:latin typeface="Times New Roman" pitchFamily="18" charset="0"/>
                <a:cs typeface="Times New Roman" pitchFamily="18" charset="0"/>
              </a:rPr>
              <a:t>Bq</a:t>
            </a:r>
            <a:r>
              <a:rPr lang="en-IN" dirty="0" smtClean="0">
                <a:solidFill>
                  <a:schemeClr val="tx1"/>
                </a:solidFill>
                <a:latin typeface="Times New Roman" pitchFamily="18" charset="0"/>
                <a:cs typeface="Times New Roman" pitchFamily="18" charset="0"/>
              </a:rPr>
              <a:t> = 27 picocurie (1 disintegration per second)</a:t>
            </a:r>
          </a:p>
          <a:p>
            <a:pPr marL="0" indent="0" algn="just">
              <a:buNone/>
            </a:pPr>
            <a:endParaRPr lang="en-IN" dirty="0" smtClean="0">
              <a:solidFill>
                <a:schemeClr val="tx1"/>
              </a:solidFill>
              <a:latin typeface="Times New Roman" pitchFamily="18" charset="0"/>
              <a:cs typeface="Times New Roman" pitchFamily="18" charset="0"/>
            </a:endParaRPr>
          </a:p>
          <a:p>
            <a:pPr marL="0" indent="0" algn="just">
              <a:buNone/>
            </a:pPr>
            <a:r>
              <a:rPr lang="en-IN" dirty="0" smtClean="0">
                <a:solidFill>
                  <a:schemeClr val="tx1"/>
                </a:solidFill>
                <a:latin typeface="Times New Roman" pitchFamily="18" charset="0"/>
                <a:cs typeface="Times New Roman" pitchFamily="18" charset="0"/>
              </a:rPr>
              <a:t>Potency of radiation is measured by:</a:t>
            </a:r>
          </a:p>
          <a:p>
            <a:pPr marL="457200" indent="-457200" algn="just">
              <a:buFont typeface="+mj-lt"/>
              <a:buAutoNum type="arabicPeriod"/>
            </a:pPr>
            <a:r>
              <a:rPr lang="en-IN" dirty="0" smtClean="0">
                <a:solidFill>
                  <a:srgbClr val="FF0000"/>
                </a:solidFill>
                <a:latin typeface="Times New Roman" pitchFamily="18" charset="0"/>
                <a:cs typeface="Times New Roman" pitchFamily="18" charset="0"/>
              </a:rPr>
              <a:t>Roentgen</a:t>
            </a:r>
            <a:r>
              <a:rPr lang="en-IN" dirty="0">
                <a:solidFill>
                  <a:srgbClr val="FF0000"/>
                </a:solidFill>
                <a:latin typeface="Times New Roman" pitchFamily="18" charset="0"/>
                <a:cs typeface="Times New Roman" pitchFamily="18" charset="0"/>
              </a:rPr>
              <a:t>: </a:t>
            </a:r>
            <a:r>
              <a:rPr lang="en-IN" dirty="0">
                <a:solidFill>
                  <a:schemeClr val="tx1"/>
                </a:solidFill>
                <a:latin typeface="Times New Roman" pitchFamily="18" charset="0"/>
                <a:cs typeface="Times New Roman" pitchFamily="18" charset="0"/>
              </a:rPr>
              <a:t>amount of radiation </a:t>
            </a:r>
            <a:r>
              <a:rPr lang="en-IN" u="sng" dirty="0">
                <a:solidFill>
                  <a:schemeClr val="tx1"/>
                </a:solidFill>
                <a:latin typeface="Times New Roman" pitchFamily="18" charset="0"/>
                <a:cs typeface="Times New Roman" pitchFamily="18" charset="0"/>
              </a:rPr>
              <a:t>absorbed in air </a:t>
            </a:r>
            <a:r>
              <a:rPr lang="en-IN" dirty="0">
                <a:solidFill>
                  <a:schemeClr val="tx1"/>
                </a:solidFill>
                <a:latin typeface="Times New Roman" pitchFamily="18" charset="0"/>
                <a:cs typeface="Times New Roman" pitchFamily="18" charset="0"/>
              </a:rPr>
              <a:t>at a given point, i.e., number of ions produced in 1 ml of air. </a:t>
            </a:r>
            <a:endParaRPr lang="en-IN" dirty="0" smtClean="0">
              <a:solidFill>
                <a:schemeClr val="tx1"/>
              </a:solidFill>
              <a:latin typeface="Times New Roman" pitchFamily="18" charset="0"/>
              <a:cs typeface="Times New Roman" pitchFamily="18" charset="0"/>
            </a:endParaRPr>
          </a:p>
          <a:p>
            <a:pPr marL="457200" indent="-457200" algn="just">
              <a:buFont typeface="+mj-lt"/>
              <a:buAutoNum type="arabicPeriod"/>
            </a:pPr>
            <a:r>
              <a:rPr lang="en-IN" dirty="0" smtClean="0">
                <a:solidFill>
                  <a:srgbClr val="FF0000"/>
                </a:solidFill>
                <a:latin typeface="Times New Roman" pitchFamily="18" charset="0"/>
                <a:cs typeface="Times New Roman" pitchFamily="18" charset="0"/>
              </a:rPr>
              <a:t>Rad </a:t>
            </a:r>
            <a:r>
              <a:rPr lang="en-IN" dirty="0">
                <a:solidFill>
                  <a:srgbClr val="FF0000"/>
                </a:solidFill>
                <a:latin typeface="Times New Roman" pitchFamily="18" charset="0"/>
                <a:cs typeface="Times New Roman" pitchFamily="18" charset="0"/>
              </a:rPr>
              <a:t>: </a:t>
            </a:r>
            <a:r>
              <a:rPr lang="en-IN" dirty="0">
                <a:solidFill>
                  <a:schemeClr val="tx1"/>
                </a:solidFill>
                <a:latin typeface="Times New Roman" pitchFamily="18" charset="0"/>
                <a:cs typeface="Times New Roman" pitchFamily="18" charset="0"/>
              </a:rPr>
              <a:t>Rad is </a:t>
            </a:r>
            <a:r>
              <a:rPr lang="en-IN" dirty="0" smtClean="0">
                <a:solidFill>
                  <a:schemeClr val="tx1"/>
                </a:solidFill>
                <a:latin typeface="Times New Roman" pitchFamily="18" charset="0"/>
                <a:cs typeface="Times New Roman" pitchFamily="18" charset="0"/>
              </a:rPr>
              <a:t>the unit </a:t>
            </a:r>
            <a:r>
              <a:rPr lang="en-IN" dirty="0">
                <a:solidFill>
                  <a:schemeClr val="tx1"/>
                </a:solidFill>
                <a:latin typeface="Times New Roman" pitchFamily="18" charset="0"/>
                <a:cs typeface="Times New Roman" pitchFamily="18" charset="0"/>
              </a:rPr>
              <a:t>of absorbed dose. It is the amount of radioactive </a:t>
            </a:r>
            <a:r>
              <a:rPr lang="en-IN" dirty="0" smtClean="0">
                <a:solidFill>
                  <a:schemeClr val="tx1"/>
                </a:solidFill>
                <a:latin typeface="Times New Roman" pitchFamily="18" charset="0"/>
                <a:cs typeface="Times New Roman" pitchFamily="18" charset="0"/>
              </a:rPr>
              <a:t>energy </a:t>
            </a:r>
            <a:r>
              <a:rPr lang="en-IN" u="sng" dirty="0" smtClean="0">
                <a:solidFill>
                  <a:schemeClr val="tx1"/>
                </a:solidFill>
                <a:latin typeface="Times New Roman" pitchFamily="18" charset="0"/>
                <a:cs typeface="Times New Roman" pitchFamily="18" charset="0"/>
              </a:rPr>
              <a:t>absorbed </a:t>
            </a:r>
            <a:r>
              <a:rPr lang="en-IN" u="sng" dirty="0">
                <a:solidFill>
                  <a:schemeClr val="tx1"/>
                </a:solidFill>
                <a:latin typeface="Times New Roman" pitchFamily="18" charset="0"/>
                <a:cs typeface="Times New Roman" pitchFamily="18" charset="0"/>
              </a:rPr>
              <a:t>per gram of tissue</a:t>
            </a:r>
            <a:r>
              <a:rPr lang="en-IN" dirty="0">
                <a:solidFill>
                  <a:schemeClr val="tx1"/>
                </a:solidFill>
                <a:latin typeface="Times New Roman" pitchFamily="18" charset="0"/>
                <a:cs typeface="Times New Roman" pitchFamily="18" charset="0"/>
              </a:rPr>
              <a:t> or any material. </a:t>
            </a:r>
            <a:r>
              <a:rPr lang="en-IN" dirty="0" smtClean="0">
                <a:solidFill>
                  <a:srgbClr val="FF0000"/>
                </a:solidFill>
                <a:latin typeface="Times New Roman" pitchFamily="18" charset="0"/>
                <a:cs typeface="Times New Roman" pitchFamily="18" charset="0"/>
              </a:rPr>
              <a:t>1 </a:t>
            </a:r>
            <a:r>
              <a:rPr lang="en-IN" dirty="0" err="1" smtClean="0">
                <a:solidFill>
                  <a:srgbClr val="FF0000"/>
                </a:solidFill>
                <a:latin typeface="Times New Roman" pitchFamily="18" charset="0"/>
                <a:cs typeface="Times New Roman" pitchFamily="18" charset="0"/>
              </a:rPr>
              <a:t>mrad</a:t>
            </a:r>
            <a:r>
              <a:rPr lang="en-IN" dirty="0" smtClean="0">
                <a:solidFill>
                  <a:srgbClr val="FF0000"/>
                </a:solidFill>
                <a:latin typeface="Times New Roman" pitchFamily="18" charset="0"/>
                <a:cs typeface="Times New Roman" pitchFamily="18" charset="0"/>
              </a:rPr>
              <a:t> </a:t>
            </a:r>
            <a:r>
              <a:rPr lang="en-IN" dirty="0">
                <a:solidFill>
                  <a:srgbClr val="FF0000"/>
                </a:solidFill>
                <a:latin typeface="Times New Roman" pitchFamily="18" charset="0"/>
                <a:cs typeface="Times New Roman" pitchFamily="18" charset="0"/>
              </a:rPr>
              <a:t>= </a:t>
            </a:r>
            <a:r>
              <a:rPr lang="en-IN" dirty="0" smtClean="0">
                <a:solidFill>
                  <a:srgbClr val="FF0000"/>
                </a:solidFill>
                <a:latin typeface="Times New Roman" pitchFamily="18" charset="0"/>
                <a:cs typeface="Times New Roman" pitchFamily="18" charset="0"/>
              </a:rPr>
              <a:t>0.001 rad</a:t>
            </a:r>
          </a:p>
          <a:p>
            <a:pPr marL="457200" indent="-457200" algn="just">
              <a:buFont typeface="+mj-lt"/>
              <a:buAutoNum type="arabicPeriod"/>
            </a:pPr>
            <a:r>
              <a:rPr lang="en-IN" dirty="0" smtClean="0">
                <a:solidFill>
                  <a:srgbClr val="FF0000"/>
                </a:solidFill>
                <a:latin typeface="Times New Roman" pitchFamily="18" charset="0"/>
                <a:cs typeface="Times New Roman" pitchFamily="18" charset="0"/>
              </a:rPr>
              <a:t>Rem </a:t>
            </a:r>
            <a:r>
              <a:rPr lang="en-IN" dirty="0">
                <a:solidFill>
                  <a:srgbClr val="FF0000"/>
                </a:solidFill>
                <a:latin typeface="Times New Roman" pitchFamily="18" charset="0"/>
                <a:cs typeface="Times New Roman" pitchFamily="18" charset="0"/>
              </a:rPr>
              <a:t>: </a:t>
            </a:r>
            <a:r>
              <a:rPr lang="en-IN" dirty="0">
                <a:solidFill>
                  <a:schemeClr val="tx1"/>
                </a:solidFill>
                <a:latin typeface="Times New Roman" pitchFamily="18" charset="0"/>
                <a:cs typeface="Times New Roman" pitchFamily="18" charset="0"/>
              </a:rPr>
              <a:t>Rem is the </a:t>
            </a:r>
            <a:r>
              <a:rPr lang="en-IN" u="sng" dirty="0">
                <a:solidFill>
                  <a:schemeClr val="tx1"/>
                </a:solidFill>
                <a:latin typeface="Times New Roman" pitchFamily="18" charset="0"/>
                <a:cs typeface="Times New Roman" pitchFamily="18" charset="0"/>
              </a:rPr>
              <a:t>product of the absorbed dose </a:t>
            </a:r>
            <a:r>
              <a:rPr lang="en-IN" dirty="0" smtClean="0">
                <a:solidFill>
                  <a:schemeClr val="tx1"/>
                </a:solidFill>
                <a:latin typeface="Times New Roman" pitchFamily="18" charset="0"/>
                <a:cs typeface="Times New Roman" pitchFamily="18" charset="0"/>
              </a:rPr>
              <a:t>and the </a:t>
            </a:r>
            <a:r>
              <a:rPr lang="en-IN" dirty="0">
                <a:solidFill>
                  <a:schemeClr val="tx1"/>
                </a:solidFill>
                <a:latin typeface="Times New Roman" pitchFamily="18" charset="0"/>
                <a:cs typeface="Times New Roman" pitchFamily="18" charset="0"/>
              </a:rPr>
              <a:t>modifying factors. The rem indicates the </a:t>
            </a:r>
            <a:r>
              <a:rPr lang="en-IN" u="sng" dirty="0">
                <a:solidFill>
                  <a:schemeClr val="tx1"/>
                </a:solidFill>
                <a:latin typeface="Times New Roman" pitchFamily="18" charset="0"/>
                <a:cs typeface="Times New Roman" pitchFamily="18" charset="0"/>
              </a:rPr>
              <a:t>degree </a:t>
            </a:r>
            <a:r>
              <a:rPr lang="en-IN" u="sng" dirty="0" smtClean="0">
                <a:solidFill>
                  <a:schemeClr val="tx1"/>
                </a:solidFill>
                <a:latin typeface="Times New Roman" pitchFamily="18" charset="0"/>
                <a:cs typeface="Times New Roman" pitchFamily="18" charset="0"/>
              </a:rPr>
              <a:t>of potential </a:t>
            </a:r>
            <a:r>
              <a:rPr lang="en-IN" u="sng" dirty="0">
                <a:solidFill>
                  <a:schemeClr val="tx1"/>
                </a:solidFill>
                <a:latin typeface="Times New Roman" pitchFamily="18" charset="0"/>
                <a:cs typeface="Times New Roman" pitchFamily="18" charset="0"/>
              </a:rPr>
              <a:t>danger to </a:t>
            </a:r>
            <a:r>
              <a:rPr lang="en-IN" u="sng" dirty="0" smtClean="0">
                <a:solidFill>
                  <a:schemeClr val="tx1"/>
                </a:solidFill>
                <a:latin typeface="Times New Roman" pitchFamily="18" charset="0"/>
                <a:cs typeface="Times New Roman" pitchFamily="18" charset="0"/>
              </a:rPr>
              <a:t>health.</a:t>
            </a:r>
          </a:p>
          <a:p>
            <a:pPr marL="457200" indent="-457200" algn="just">
              <a:buFont typeface="+mj-lt"/>
              <a:buAutoNum type="arabicPeriod"/>
            </a:pPr>
            <a:r>
              <a:rPr lang="en-IN" dirty="0" smtClean="0">
                <a:solidFill>
                  <a:schemeClr val="tx1"/>
                </a:solidFill>
                <a:latin typeface="Times New Roman" pitchFamily="18" charset="0"/>
                <a:cs typeface="Times New Roman" pitchFamily="18" charset="0"/>
              </a:rPr>
              <a:t>Some </a:t>
            </a:r>
            <a:r>
              <a:rPr lang="en-IN" dirty="0">
                <a:solidFill>
                  <a:schemeClr val="tx1"/>
                </a:solidFill>
                <a:latin typeface="Times New Roman" pitchFamily="18" charset="0"/>
                <a:cs typeface="Times New Roman" pitchFamily="18" charset="0"/>
              </a:rPr>
              <a:t>new units: Coulomb per kilogram (C/Kg), </a:t>
            </a:r>
            <a:r>
              <a:rPr lang="en-IN" dirty="0" err="1">
                <a:solidFill>
                  <a:schemeClr val="tx1"/>
                </a:solidFill>
                <a:latin typeface="Times New Roman" pitchFamily="18" charset="0"/>
                <a:cs typeface="Times New Roman" pitchFamily="18" charset="0"/>
              </a:rPr>
              <a:t>Gray</a:t>
            </a:r>
            <a:r>
              <a:rPr lang="en-IN" dirty="0">
                <a:solidFill>
                  <a:schemeClr val="tx1"/>
                </a:solidFill>
                <a:latin typeface="Times New Roman" pitchFamily="18" charset="0"/>
                <a:cs typeface="Times New Roman" pitchFamily="18" charset="0"/>
              </a:rPr>
              <a:t> (</a:t>
            </a:r>
            <a:r>
              <a:rPr lang="en-IN" dirty="0" err="1">
                <a:solidFill>
                  <a:schemeClr val="tx1"/>
                </a:solidFill>
                <a:latin typeface="Times New Roman" pitchFamily="18" charset="0"/>
                <a:cs typeface="Times New Roman" pitchFamily="18" charset="0"/>
              </a:rPr>
              <a:t>Gy</a:t>
            </a:r>
            <a:r>
              <a:rPr lang="en-IN" dirty="0" smtClean="0">
                <a:solidFill>
                  <a:schemeClr val="tx1"/>
                </a:solidFill>
                <a:latin typeface="Times New Roman" pitchFamily="18" charset="0"/>
                <a:cs typeface="Times New Roman" pitchFamily="18" charset="0"/>
              </a:rPr>
              <a:t>), Sievert (</a:t>
            </a:r>
            <a:r>
              <a:rPr lang="en-IN" dirty="0" err="1" smtClean="0">
                <a:solidFill>
                  <a:schemeClr val="tx1"/>
                </a:solidFill>
                <a:latin typeface="Times New Roman" pitchFamily="18" charset="0"/>
                <a:cs typeface="Times New Roman" pitchFamily="18" charset="0"/>
              </a:rPr>
              <a:t>Sv</a:t>
            </a:r>
            <a:r>
              <a:rPr lang="en-IN" dirty="0" smtClean="0">
                <a:solidFill>
                  <a:schemeClr val="tx1"/>
                </a:solidFill>
                <a:latin typeface="Times New Roman" pitchFamily="18" charset="0"/>
                <a:cs typeface="Times New Roman" pitchFamily="18" charset="0"/>
              </a:rPr>
              <a:t>).</a:t>
            </a:r>
            <a:endParaRPr lang="en-IN"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68237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IN" sz="4800" dirty="0" smtClean="0"/>
              <a:t>SOURCES OF RADIATION</a:t>
            </a:r>
            <a:endParaRPr lang="en-IN" sz="4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2100" y="2039144"/>
            <a:ext cx="6019800" cy="364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NATURAL SOURCES</a:t>
            </a:r>
            <a:endParaRPr lang="en-IN" dirty="0"/>
          </a:p>
        </p:txBody>
      </p:sp>
      <p:sp>
        <p:nvSpPr>
          <p:cNvPr id="3" name="Content Placeholder 2"/>
          <p:cNvSpPr>
            <a:spLocks noGrp="1"/>
          </p:cNvSpPr>
          <p:nvPr>
            <p:ph idx="1"/>
          </p:nvPr>
        </p:nvSpPr>
        <p:spPr>
          <a:xfrm>
            <a:off x="457200" y="2057400"/>
            <a:ext cx="8229600" cy="4068763"/>
          </a:xfrm>
        </p:spPr>
        <p:txBody>
          <a:bodyPr>
            <a:normAutofit/>
          </a:bodyPr>
          <a:lstStyle/>
          <a:p>
            <a:pPr marL="0" indent="0" algn="just">
              <a:buNone/>
            </a:pPr>
            <a:r>
              <a:rPr lang="en-IN" dirty="0" smtClean="0">
                <a:solidFill>
                  <a:schemeClr val="tx1"/>
                </a:solidFill>
                <a:latin typeface="Times New Roman" pitchFamily="18" charset="0"/>
                <a:cs typeface="Times New Roman" pitchFamily="18" charset="0"/>
              </a:rPr>
              <a:t>Cosmic </a:t>
            </a:r>
            <a:r>
              <a:rPr lang="en-IN" dirty="0">
                <a:solidFill>
                  <a:schemeClr val="tx1"/>
                </a:solidFill>
                <a:latin typeface="Times New Roman" pitchFamily="18" charset="0"/>
                <a:cs typeface="Times New Roman" pitchFamily="18" charset="0"/>
              </a:rPr>
              <a:t>rays</a:t>
            </a:r>
            <a:r>
              <a:rPr lang="en-IN" dirty="0" smtClean="0">
                <a:solidFill>
                  <a:schemeClr val="tx1"/>
                </a:solidFill>
                <a:latin typeface="Times New Roman" pitchFamily="18" charset="0"/>
                <a:cs typeface="Times New Roman" pitchFamily="18" charset="0"/>
              </a:rPr>
              <a:t>:</a:t>
            </a:r>
          </a:p>
          <a:p>
            <a:pPr algn="just"/>
            <a:r>
              <a:rPr lang="en-IN" dirty="0" smtClean="0">
                <a:solidFill>
                  <a:schemeClr val="tx1"/>
                </a:solidFill>
                <a:latin typeface="Times New Roman" pitchFamily="18" charset="0"/>
                <a:cs typeface="Times New Roman" pitchFamily="18" charset="0"/>
              </a:rPr>
              <a:t>The </a:t>
            </a:r>
            <a:r>
              <a:rPr lang="en-IN" dirty="0">
                <a:solidFill>
                  <a:schemeClr val="tx1"/>
                </a:solidFill>
                <a:latin typeface="Times New Roman" pitchFamily="18" charset="0"/>
                <a:cs typeface="Times New Roman" pitchFamily="18" charset="0"/>
              </a:rPr>
              <a:t>cosmic rays </a:t>
            </a:r>
            <a:r>
              <a:rPr lang="en-IN" dirty="0" smtClean="0">
                <a:solidFill>
                  <a:schemeClr val="tx1"/>
                </a:solidFill>
                <a:latin typeface="Times New Roman" pitchFamily="18" charset="0"/>
                <a:cs typeface="Times New Roman" pitchFamily="18" charset="0"/>
              </a:rPr>
              <a:t>which </a:t>
            </a:r>
            <a:r>
              <a:rPr lang="en-IN" dirty="0" smtClean="0">
                <a:solidFill>
                  <a:srgbClr val="FF0000"/>
                </a:solidFill>
                <a:latin typeface="Times New Roman" pitchFamily="18" charset="0"/>
                <a:cs typeface="Times New Roman" pitchFamily="18" charset="0"/>
              </a:rPr>
              <a:t>originate </a:t>
            </a:r>
            <a:r>
              <a:rPr lang="en-IN" dirty="0">
                <a:solidFill>
                  <a:srgbClr val="FF0000"/>
                </a:solidFill>
                <a:latin typeface="Times New Roman" pitchFamily="18" charset="0"/>
                <a:cs typeface="Times New Roman" pitchFamily="18" charset="0"/>
              </a:rPr>
              <a:t>in outer space</a:t>
            </a:r>
            <a:r>
              <a:rPr lang="en-IN" dirty="0">
                <a:solidFill>
                  <a:schemeClr val="tx1"/>
                </a:solidFill>
                <a:latin typeface="Times New Roman" pitchFamily="18" charset="0"/>
                <a:cs typeface="Times New Roman" pitchFamily="18" charset="0"/>
              </a:rPr>
              <a:t> are weakened as they pass </a:t>
            </a:r>
            <a:r>
              <a:rPr lang="en-IN" dirty="0" smtClean="0">
                <a:solidFill>
                  <a:schemeClr val="tx1"/>
                </a:solidFill>
                <a:latin typeface="Times New Roman" pitchFamily="18" charset="0"/>
                <a:cs typeface="Times New Roman" pitchFamily="18" charset="0"/>
              </a:rPr>
              <a:t>through the </a:t>
            </a:r>
            <a:r>
              <a:rPr lang="en-IN" dirty="0">
                <a:solidFill>
                  <a:schemeClr val="tx1"/>
                </a:solidFill>
                <a:latin typeface="Times New Roman" pitchFamily="18" charset="0"/>
                <a:cs typeface="Times New Roman" pitchFamily="18" charset="0"/>
              </a:rPr>
              <a:t>atmosphere. </a:t>
            </a:r>
            <a:endParaRPr lang="en-IN" dirty="0" smtClean="0">
              <a:solidFill>
                <a:schemeClr val="tx1"/>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At </a:t>
            </a:r>
            <a:r>
              <a:rPr lang="en-IN" dirty="0">
                <a:solidFill>
                  <a:schemeClr val="tx1"/>
                </a:solidFill>
                <a:latin typeface="Times New Roman" pitchFamily="18" charset="0"/>
                <a:cs typeface="Times New Roman" pitchFamily="18" charset="0"/>
              </a:rPr>
              <a:t>ordinary living altitudes, their impact </a:t>
            </a:r>
            <a:r>
              <a:rPr lang="en-IN" dirty="0" smtClean="0">
                <a:solidFill>
                  <a:schemeClr val="tx1"/>
                </a:solidFill>
                <a:latin typeface="Times New Roman" pitchFamily="18" charset="0"/>
                <a:cs typeface="Times New Roman" pitchFamily="18" charset="0"/>
              </a:rPr>
              <a:t>is about </a:t>
            </a:r>
            <a:r>
              <a:rPr lang="en-IN" dirty="0">
                <a:solidFill>
                  <a:schemeClr val="tx1"/>
                </a:solidFill>
                <a:latin typeface="Times New Roman" pitchFamily="18" charset="0"/>
                <a:cs typeface="Times New Roman" pitchFamily="18" charset="0"/>
              </a:rPr>
              <a:t>35 </a:t>
            </a:r>
            <a:r>
              <a:rPr lang="en-IN" dirty="0" err="1">
                <a:solidFill>
                  <a:schemeClr val="tx1"/>
                </a:solidFill>
                <a:latin typeface="Times New Roman" pitchFamily="18" charset="0"/>
                <a:cs typeface="Times New Roman" pitchFamily="18" charset="0"/>
              </a:rPr>
              <a:t>mrad</a:t>
            </a:r>
            <a:r>
              <a:rPr lang="en-IN" dirty="0">
                <a:solidFill>
                  <a:schemeClr val="tx1"/>
                </a:solidFill>
                <a:latin typeface="Times New Roman" pitchFamily="18" charset="0"/>
                <a:cs typeface="Times New Roman" pitchFamily="18" charset="0"/>
              </a:rPr>
              <a:t> a year. At altitudes above 20 km </a:t>
            </a:r>
            <a:r>
              <a:rPr lang="en-IN" dirty="0" smtClean="0">
                <a:solidFill>
                  <a:schemeClr val="tx1"/>
                </a:solidFill>
                <a:latin typeface="Times New Roman" pitchFamily="18" charset="0"/>
                <a:cs typeface="Times New Roman" pitchFamily="18" charset="0"/>
              </a:rPr>
              <a:t>cosmic radiation </a:t>
            </a:r>
            <a:r>
              <a:rPr lang="en-IN" dirty="0">
                <a:solidFill>
                  <a:schemeClr val="tx1"/>
                </a:solidFill>
                <a:latin typeface="Times New Roman" pitchFamily="18" charset="0"/>
                <a:cs typeface="Times New Roman" pitchFamily="18" charset="0"/>
              </a:rPr>
              <a:t>becomes important. </a:t>
            </a:r>
            <a:endParaRPr lang="en-IN" dirty="0" smtClean="0">
              <a:solidFill>
                <a:schemeClr val="tx1"/>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It </a:t>
            </a:r>
            <a:r>
              <a:rPr lang="en-IN" dirty="0">
                <a:solidFill>
                  <a:schemeClr val="tx1"/>
                </a:solidFill>
                <a:latin typeface="Times New Roman" pitchFamily="18" charset="0"/>
                <a:cs typeface="Times New Roman" pitchFamily="18" charset="0"/>
              </a:rPr>
              <a:t>has been calculated that </a:t>
            </a:r>
            <a:r>
              <a:rPr lang="en-IN" dirty="0" smtClean="0">
                <a:solidFill>
                  <a:schemeClr val="tx1"/>
                </a:solidFill>
                <a:latin typeface="Times New Roman" pitchFamily="18" charset="0"/>
                <a:cs typeface="Times New Roman" pitchFamily="18" charset="0"/>
              </a:rPr>
              <a:t>a commercial </a:t>
            </a:r>
            <a:r>
              <a:rPr lang="en-IN" dirty="0">
                <a:solidFill>
                  <a:schemeClr val="tx1"/>
                </a:solidFill>
                <a:latin typeface="Times New Roman" pitchFamily="18" charset="0"/>
                <a:cs typeface="Times New Roman" pitchFamily="18" charset="0"/>
              </a:rPr>
              <a:t>jet pilot receives about 300 </a:t>
            </a:r>
            <a:r>
              <a:rPr lang="en-IN" dirty="0" err="1" smtClean="0">
                <a:solidFill>
                  <a:schemeClr val="tx1"/>
                </a:solidFill>
                <a:latin typeface="Times New Roman" pitchFamily="18" charset="0"/>
                <a:cs typeface="Times New Roman" pitchFamily="18" charset="0"/>
              </a:rPr>
              <a:t>mrad</a:t>
            </a:r>
            <a:r>
              <a:rPr lang="en-IN" dirty="0" smtClean="0">
                <a:solidFill>
                  <a:schemeClr val="tx1"/>
                </a:solidFill>
                <a:latin typeface="Times New Roman" pitchFamily="18" charset="0"/>
                <a:cs typeface="Times New Roman" pitchFamily="18" charset="0"/>
              </a:rPr>
              <a:t> </a:t>
            </a:r>
            <a:r>
              <a:rPr lang="en-IN" dirty="0">
                <a:solidFill>
                  <a:schemeClr val="tx1"/>
                </a:solidFill>
                <a:latin typeface="Times New Roman" pitchFamily="18" charset="0"/>
                <a:cs typeface="Times New Roman" pitchFamily="18" charset="0"/>
              </a:rPr>
              <a:t>per year </a:t>
            </a:r>
            <a:r>
              <a:rPr lang="en-IN" dirty="0" smtClean="0">
                <a:solidFill>
                  <a:schemeClr val="tx1"/>
                </a:solidFill>
                <a:latin typeface="Times New Roman" pitchFamily="18" charset="0"/>
                <a:cs typeface="Times New Roman" pitchFamily="18" charset="0"/>
              </a:rPr>
              <a:t>from cosmic radiation.</a:t>
            </a:r>
            <a:endParaRPr lang="en-IN"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21268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NATURAL </a:t>
            </a:r>
            <a:r>
              <a:rPr lang="en-IN" dirty="0" smtClean="0"/>
              <a:t>SOURCES.. Cont..</a:t>
            </a:r>
            <a:endParaRPr lang="en-IN" dirty="0"/>
          </a:p>
        </p:txBody>
      </p:sp>
      <p:sp>
        <p:nvSpPr>
          <p:cNvPr id="3" name="Content Placeholder 2"/>
          <p:cNvSpPr>
            <a:spLocks noGrp="1"/>
          </p:cNvSpPr>
          <p:nvPr>
            <p:ph idx="1"/>
          </p:nvPr>
        </p:nvSpPr>
        <p:spPr/>
        <p:txBody>
          <a:bodyPr>
            <a:noAutofit/>
          </a:bodyPr>
          <a:lstStyle/>
          <a:p>
            <a:pPr marL="0" indent="0" algn="just">
              <a:buNone/>
            </a:pPr>
            <a:r>
              <a:rPr lang="en-IN" dirty="0" smtClean="0">
                <a:solidFill>
                  <a:srgbClr val="C00000"/>
                </a:solidFill>
                <a:latin typeface="Times New Roman" pitchFamily="18" charset="0"/>
                <a:cs typeface="Times New Roman" pitchFamily="18" charset="0"/>
              </a:rPr>
              <a:t>Environmental </a:t>
            </a:r>
            <a:r>
              <a:rPr lang="en-IN" dirty="0">
                <a:solidFill>
                  <a:srgbClr val="C00000"/>
                </a:solidFill>
                <a:latin typeface="Times New Roman" pitchFamily="18" charset="0"/>
                <a:cs typeface="Times New Roman" pitchFamily="18" charset="0"/>
              </a:rPr>
              <a:t>: </a:t>
            </a:r>
            <a:endParaRPr lang="en-IN" dirty="0" smtClean="0">
              <a:solidFill>
                <a:srgbClr val="C00000"/>
              </a:solidFill>
              <a:latin typeface="Times New Roman" pitchFamily="18" charset="0"/>
              <a:cs typeface="Times New Roman" pitchFamily="18" charset="0"/>
            </a:endParaRPr>
          </a:p>
          <a:p>
            <a:pPr marL="514350" indent="-514350" algn="just">
              <a:buAutoNum type="romanLcParenBoth"/>
            </a:pPr>
            <a:r>
              <a:rPr lang="en-IN" dirty="0" smtClean="0">
                <a:solidFill>
                  <a:srgbClr val="FF0000"/>
                </a:solidFill>
                <a:latin typeface="Times New Roman" pitchFamily="18" charset="0"/>
                <a:cs typeface="Times New Roman" pitchFamily="18" charset="0"/>
              </a:rPr>
              <a:t>Terrestrial radiation </a:t>
            </a:r>
            <a:r>
              <a:rPr lang="en-IN" dirty="0">
                <a:solidFill>
                  <a:srgbClr val="FF0000"/>
                </a:solidFill>
                <a:latin typeface="Times New Roman" pitchFamily="18" charset="0"/>
                <a:cs typeface="Times New Roman" pitchFamily="18" charset="0"/>
              </a:rPr>
              <a:t>: </a:t>
            </a:r>
            <a:endParaRPr lang="en-IN" dirty="0" smtClean="0">
              <a:solidFill>
                <a:srgbClr val="FF0000"/>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Radioactive </a:t>
            </a:r>
            <a:r>
              <a:rPr lang="en-IN" dirty="0">
                <a:solidFill>
                  <a:schemeClr val="tx1"/>
                </a:solidFill>
                <a:latin typeface="Times New Roman" pitchFamily="18" charset="0"/>
                <a:cs typeface="Times New Roman" pitchFamily="18" charset="0"/>
              </a:rPr>
              <a:t>elements such as thorium, </a:t>
            </a:r>
            <a:r>
              <a:rPr lang="en-IN" dirty="0" smtClean="0">
                <a:solidFill>
                  <a:schemeClr val="tx1"/>
                </a:solidFill>
                <a:latin typeface="Times New Roman" pitchFamily="18" charset="0"/>
                <a:cs typeface="Times New Roman" pitchFamily="18" charset="0"/>
              </a:rPr>
              <a:t>uranium, radium </a:t>
            </a:r>
            <a:r>
              <a:rPr lang="en-IN" dirty="0">
                <a:solidFill>
                  <a:schemeClr val="tx1"/>
                </a:solidFill>
                <a:latin typeface="Times New Roman" pitchFamily="18" charset="0"/>
                <a:cs typeface="Times New Roman" pitchFamily="18" charset="0"/>
              </a:rPr>
              <a:t>and an isotope of potassium (K40) are present </a:t>
            </a:r>
            <a:r>
              <a:rPr lang="en-IN" dirty="0" smtClean="0">
                <a:solidFill>
                  <a:schemeClr val="tx1"/>
                </a:solidFill>
                <a:latin typeface="Times New Roman" pitchFamily="18" charset="0"/>
                <a:cs typeface="Times New Roman" pitchFamily="18" charset="0"/>
              </a:rPr>
              <a:t>in man's </a:t>
            </a:r>
            <a:r>
              <a:rPr lang="en-IN" dirty="0">
                <a:solidFill>
                  <a:schemeClr val="tx1"/>
                </a:solidFill>
                <a:latin typeface="Times New Roman" pitchFamily="18" charset="0"/>
                <a:cs typeface="Times New Roman" pitchFamily="18" charset="0"/>
              </a:rPr>
              <a:t>environment, e.g., soil, rocks, buildings. </a:t>
            </a:r>
            <a:endParaRPr lang="en-IN" dirty="0" smtClean="0">
              <a:solidFill>
                <a:schemeClr val="tx1"/>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It </a:t>
            </a:r>
            <a:r>
              <a:rPr lang="en-IN" dirty="0">
                <a:solidFill>
                  <a:schemeClr val="tx1"/>
                </a:solidFill>
                <a:latin typeface="Times New Roman" pitchFamily="18" charset="0"/>
                <a:cs typeface="Times New Roman" pitchFamily="18" charset="0"/>
              </a:rPr>
              <a:t>is </a:t>
            </a:r>
            <a:r>
              <a:rPr lang="en-IN" dirty="0" smtClean="0">
                <a:solidFill>
                  <a:schemeClr val="tx1"/>
                </a:solidFill>
                <a:latin typeface="Times New Roman" pitchFamily="18" charset="0"/>
                <a:cs typeface="Times New Roman" pitchFamily="18" charset="0"/>
              </a:rPr>
              <a:t>estimated that </a:t>
            </a:r>
            <a:r>
              <a:rPr lang="en-IN" dirty="0">
                <a:solidFill>
                  <a:schemeClr val="tx1"/>
                </a:solidFill>
                <a:latin typeface="Times New Roman" pitchFamily="18" charset="0"/>
                <a:cs typeface="Times New Roman" pitchFamily="18" charset="0"/>
              </a:rPr>
              <a:t>man derives about 50 </a:t>
            </a:r>
            <a:r>
              <a:rPr lang="en-IN" dirty="0" err="1">
                <a:solidFill>
                  <a:schemeClr val="tx1"/>
                </a:solidFill>
                <a:latin typeface="Times New Roman" pitchFamily="18" charset="0"/>
                <a:cs typeface="Times New Roman" pitchFamily="18" charset="0"/>
              </a:rPr>
              <a:t>mrad</a:t>
            </a:r>
            <a:r>
              <a:rPr lang="en-IN" dirty="0">
                <a:solidFill>
                  <a:schemeClr val="tx1"/>
                </a:solidFill>
                <a:latin typeface="Times New Roman" pitchFamily="18" charset="0"/>
                <a:cs typeface="Times New Roman" pitchFamily="18" charset="0"/>
              </a:rPr>
              <a:t> per year from </a:t>
            </a:r>
            <a:r>
              <a:rPr lang="en-IN" dirty="0" smtClean="0">
                <a:solidFill>
                  <a:schemeClr val="tx1"/>
                </a:solidFill>
                <a:latin typeface="Times New Roman" pitchFamily="18" charset="0"/>
                <a:cs typeface="Times New Roman" pitchFamily="18" charset="0"/>
              </a:rPr>
              <a:t>terrestrial radiation</a:t>
            </a:r>
            <a:r>
              <a:rPr lang="en-IN" dirty="0">
                <a:solidFill>
                  <a:schemeClr val="tx1"/>
                </a:solidFill>
                <a:latin typeface="Times New Roman" pitchFamily="18" charset="0"/>
                <a:cs typeface="Times New Roman" pitchFamily="18" charset="0"/>
              </a:rPr>
              <a:t>. Areas exist (e.g., Kerala in India) where there </a:t>
            </a:r>
            <a:r>
              <a:rPr lang="en-IN" dirty="0" smtClean="0">
                <a:solidFill>
                  <a:schemeClr val="tx1"/>
                </a:solidFill>
                <a:latin typeface="Times New Roman" pitchFamily="18" charset="0"/>
                <a:cs typeface="Times New Roman" pitchFamily="18" charset="0"/>
              </a:rPr>
              <a:t>are rock </a:t>
            </a:r>
            <a:r>
              <a:rPr lang="en-IN" dirty="0">
                <a:solidFill>
                  <a:schemeClr val="tx1"/>
                </a:solidFill>
                <a:latin typeface="Times New Roman" pitchFamily="18" charset="0"/>
                <a:cs typeface="Times New Roman" pitchFamily="18" charset="0"/>
              </a:rPr>
              <a:t>formations containing uranium, it can be as high </a:t>
            </a:r>
            <a:r>
              <a:rPr lang="en-IN" dirty="0" smtClean="0">
                <a:solidFill>
                  <a:schemeClr val="tx1"/>
                </a:solidFill>
                <a:latin typeface="Times New Roman" pitchFamily="18" charset="0"/>
                <a:cs typeface="Times New Roman" pitchFamily="18" charset="0"/>
              </a:rPr>
              <a:t>as 2000 </a:t>
            </a:r>
            <a:r>
              <a:rPr lang="en-IN" dirty="0" err="1">
                <a:solidFill>
                  <a:schemeClr val="tx1"/>
                </a:solidFill>
                <a:latin typeface="Times New Roman" pitchFamily="18" charset="0"/>
                <a:cs typeface="Times New Roman" pitchFamily="18" charset="0"/>
              </a:rPr>
              <a:t>mrad</a:t>
            </a:r>
            <a:r>
              <a:rPr lang="en-IN" dirty="0">
                <a:solidFill>
                  <a:schemeClr val="tx1"/>
                </a:solidFill>
                <a:latin typeface="Times New Roman" pitchFamily="18" charset="0"/>
                <a:cs typeface="Times New Roman" pitchFamily="18" charset="0"/>
              </a:rPr>
              <a:t> a </a:t>
            </a:r>
            <a:r>
              <a:rPr lang="en-IN" dirty="0" smtClean="0">
                <a:solidFill>
                  <a:schemeClr val="tx1"/>
                </a:solidFill>
                <a:latin typeface="Times New Roman" pitchFamily="18" charset="0"/>
                <a:cs typeface="Times New Roman" pitchFamily="18" charset="0"/>
              </a:rPr>
              <a:t>year</a:t>
            </a:r>
            <a:r>
              <a:rPr lang="en-IN" dirty="0">
                <a:solidFill>
                  <a:schemeClr val="tx1"/>
                </a:solidFill>
                <a:latin typeface="Times New Roman" pitchFamily="18" charset="0"/>
                <a:cs typeface="Times New Roman" pitchFamily="18" charset="0"/>
              </a:rPr>
              <a:t>.</a:t>
            </a:r>
            <a:endParaRPr lang="en-IN" dirty="0" smtClean="0">
              <a:solidFill>
                <a:schemeClr val="tx1"/>
              </a:solidFill>
              <a:latin typeface="Times New Roman" pitchFamily="18" charset="0"/>
              <a:cs typeface="Times New Roman" pitchFamily="18" charset="0"/>
            </a:endParaRPr>
          </a:p>
          <a:p>
            <a:pPr marL="0" indent="0" algn="just">
              <a:buNone/>
            </a:pPr>
            <a:r>
              <a:rPr lang="en-IN" dirty="0" smtClean="0">
                <a:solidFill>
                  <a:schemeClr val="tx1"/>
                </a:solidFill>
                <a:latin typeface="Times New Roman" pitchFamily="18" charset="0"/>
                <a:cs typeface="Times New Roman" pitchFamily="18" charset="0"/>
              </a:rPr>
              <a:t>(</a:t>
            </a:r>
            <a:r>
              <a:rPr lang="en-IN" dirty="0">
                <a:solidFill>
                  <a:schemeClr val="tx1"/>
                </a:solidFill>
                <a:latin typeface="Times New Roman" pitchFamily="18" charset="0"/>
                <a:cs typeface="Times New Roman" pitchFamily="18" charset="0"/>
              </a:rPr>
              <a:t>ii) </a:t>
            </a:r>
            <a:r>
              <a:rPr lang="en-IN" dirty="0">
                <a:solidFill>
                  <a:srgbClr val="FF0000"/>
                </a:solidFill>
                <a:latin typeface="Times New Roman" pitchFamily="18" charset="0"/>
                <a:cs typeface="Times New Roman" pitchFamily="18" charset="0"/>
              </a:rPr>
              <a:t>Atmospheric radiation : </a:t>
            </a:r>
            <a:endParaRPr lang="en-IN" dirty="0" smtClean="0">
              <a:solidFill>
                <a:srgbClr val="FF0000"/>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The external radiation </a:t>
            </a:r>
            <a:r>
              <a:rPr lang="en-IN" dirty="0">
                <a:solidFill>
                  <a:schemeClr val="tx1"/>
                </a:solidFill>
                <a:latin typeface="Times New Roman" pitchFamily="18" charset="0"/>
                <a:cs typeface="Times New Roman" pitchFamily="18" charset="0"/>
              </a:rPr>
              <a:t>dose from the radioactive gases radon and </a:t>
            </a:r>
            <a:r>
              <a:rPr lang="en-IN" dirty="0" err="1" smtClean="0">
                <a:solidFill>
                  <a:schemeClr val="tx1"/>
                </a:solidFill>
                <a:latin typeface="Times New Roman" pitchFamily="18" charset="0"/>
                <a:cs typeface="Times New Roman" pitchFamily="18" charset="0"/>
              </a:rPr>
              <a:t>thoron</a:t>
            </a:r>
            <a:r>
              <a:rPr lang="en-IN" dirty="0">
                <a:solidFill>
                  <a:schemeClr val="tx1"/>
                </a:solidFill>
                <a:latin typeface="Times New Roman" pitchFamily="18" charset="0"/>
                <a:cs typeface="Times New Roman" pitchFamily="18" charset="0"/>
              </a:rPr>
              <a:t> </a:t>
            </a:r>
            <a:r>
              <a:rPr lang="en-IN" dirty="0" smtClean="0">
                <a:solidFill>
                  <a:schemeClr val="tx1"/>
                </a:solidFill>
                <a:latin typeface="Times New Roman" pitchFamily="18" charset="0"/>
                <a:cs typeface="Times New Roman" pitchFamily="18" charset="0"/>
              </a:rPr>
              <a:t>in </a:t>
            </a:r>
            <a:r>
              <a:rPr lang="en-IN" dirty="0">
                <a:solidFill>
                  <a:schemeClr val="tx1"/>
                </a:solidFill>
                <a:latin typeface="Times New Roman" pitchFamily="18" charset="0"/>
                <a:cs typeface="Times New Roman" pitchFamily="18" charset="0"/>
              </a:rPr>
              <a:t>the atmosphere is rather small : about 2 </a:t>
            </a:r>
            <a:r>
              <a:rPr lang="en-IN" dirty="0" err="1">
                <a:solidFill>
                  <a:schemeClr val="tx1"/>
                </a:solidFill>
                <a:latin typeface="Times New Roman" pitchFamily="18" charset="0"/>
                <a:cs typeface="Times New Roman" pitchFamily="18" charset="0"/>
              </a:rPr>
              <a:t>mrad</a:t>
            </a:r>
            <a:r>
              <a:rPr lang="en-IN" dirty="0">
                <a:solidFill>
                  <a:schemeClr val="tx1"/>
                </a:solidFill>
                <a:latin typeface="Times New Roman" pitchFamily="18" charset="0"/>
                <a:cs typeface="Times New Roman" pitchFamily="18" charset="0"/>
              </a:rPr>
              <a:t> per year.</a:t>
            </a:r>
          </a:p>
        </p:txBody>
      </p:sp>
    </p:spTree>
    <p:extLst>
      <p:ext uri="{BB962C8B-B14F-4D97-AF65-F5344CB8AC3E}">
        <p14:creationId xmlns:p14="http://schemas.microsoft.com/office/powerpoint/2010/main" val="3102921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NATURAL SOURCES.. Cont..</a:t>
            </a:r>
          </a:p>
        </p:txBody>
      </p:sp>
      <p:sp>
        <p:nvSpPr>
          <p:cNvPr id="3" name="Content Placeholder 2"/>
          <p:cNvSpPr>
            <a:spLocks noGrp="1"/>
          </p:cNvSpPr>
          <p:nvPr>
            <p:ph idx="1"/>
          </p:nvPr>
        </p:nvSpPr>
        <p:spPr/>
        <p:txBody>
          <a:bodyPr>
            <a:noAutofit/>
          </a:bodyPr>
          <a:lstStyle/>
          <a:p>
            <a:pPr marL="0" indent="0" algn="just">
              <a:buNone/>
            </a:pPr>
            <a:r>
              <a:rPr lang="en-IN" sz="2600" dirty="0">
                <a:solidFill>
                  <a:srgbClr val="C00000"/>
                </a:solidFill>
                <a:latin typeface="Times New Roman" pitchFamily="18" charset="0"/>
                <a:cs typeface="Times New Roman" pitchFamily="18" charset="0"/>
              </a:rPr>
              <a:t>Internal radiation : </a:t>
            </a:r>
            <a:endParaRPr lang="en-IN" sz="2600" dirty="0" smtClean="0">
              <a:solidFill>
                <a:srgbClr val="C00000"/>
              </a:solidFill>
              <a:latin typeface="Times New Roman" pitchFamily="18" charset="0"/>
              <a:cs typeface="Times New Roman" pitchFamily="18" charset="0"/>
            </a:endParaRPr>
          </a:p>
          <a:p>
            <a:pPr algn="just"/>
            <a:r>
              <a:rPr lang="en-IN" sz="2600" dirty="0" smtClean="0">
                <a:solidFill>
                  <a:schemeClr val="tx1"/>
                </a:solidFill>
                <a:latin typeface="Times New Roman" pitchFamily="18" charset="0"/>
                <a:cs typeface="Times New Roman" pitchFamily="18" charset="0"/>
              </a:rPr>
              <a:t>These </a:t>
            </a:r>
            <a:r>
              <a:rPr lang="en-IN" sz="2600" dirty="0">
                <a:solidFill>
                  <a:schemeClr val="tx1"/>
                </a:solidFill>
                <a:latin typeface="Times New Roman" pitchFamily="18" charset="0"/>
                <a:cs typeface="Times New Roman" pitchFamily="18" charset="0"/>
              </a:rPr>
              <a:t>radioactive materials, stored in the body tissues </a:t>
            </a:r>
            <a:r>
              <a:rPr lang="en-IN" sz="2600" dirty="0" smtClean="0">
                <a:solidFill>
                  <a:schemeClr val="tx1"/>
                </a:solidFill>
                <a:latin typeface="Times New Roman" pitchFamily="18" charset="0"/>
                <a:cs typeface="Times New Roman" pitchFamily="18" charset="0"/>
              </a:rPr>
              <a:t>in minute quantities, </a:t>
            </a:r>
            <a:r>
              <a:rPr lang="en-IN" sz="2600" dirty="0">
                <a:solidFill>
                  <a:schemeClr val="tx1"/>
                </a:solidFill>
                <a:latin typeface="Times New Roman" pitchFamily="18" charset="0"/>
                <a:cs typeface="Times New Roman" pitchFamily="18" charset="0"/>
              </a:rPr>
              <a:t>of uranium, thorium, and related substances, </a:t>
            </a:r>
            <a:r>
              <a:rPr lang="en-IN" sz="2600" dirty="0" smtClean="0">
                <a:solidFill>
                  <a:schemeClr val="tx1"/>
                </a:solidFill>
                <a:latin typeface="Times New Roman" pitchFamily="18" charset="0"/>
                <a:cs typeface="Times New Roman" pitchFamily="18" charset="0"/>
              </a:rPr>
              <a:t>and isotopes </a:t>
            </a:r>
            <a:r>
              <a:rPr lang="en-IN" sz="2600" dirty="0">
                <a:solidFill>
                  <a:schemeClr val="tx1"/>
                </a:solidFill>
                <a:latin typeface="Times New Roman" pitchFamily="18" charset="0"/>
                <a:cs typeface="Times New Roman" pitchFamily="18" charset="0"/>
              </a:rPr>
              <a:t>of potassium (K40), strontium (Sr90), and </a:t>
            </a:r>
            <a:r>
              <a:rPr lang="en-IN" sz="2600" dirty="0" smtClean="0">
                <a:solidFill>
                  <a:schemeClr val="tx1"/>
                </a:solidFill>
                <a:latin typeface="Times New Roman" pitchFamily="18" charset="0"/>
                <a:cs typeface="Times New Roman" pitchFamily="18" charset="0"/>
              </a:rPr>
              <a:t>carbon (C14</a:t>
            </a:r>
            <a:r>
              <a:rPr lang="en-IN" sz="2600" dirty="0">
                <a:solidFill>
                  <a:schemeClr val="tx1"/>
                </a:solidFill>
                <a:latin typeface="Times New Roman" pitchFamily="18" charset="0"/>
                <a:cs typeface="Times New Roman" pitchFamily="18" charset="0"/>
              </a:rPr>
              <a:t>). </a:t>
            </a:r>
            <a:endParaRPr lang="en-IN" sz="2600" dirty="0" smtClean="0">
              <a:solidFill>
                <a:schemeClr val="tx1"/>
              </a:solidFill>
              <a:latin typeface="Times New Roman" pitchFamily="18" charset="0"/>
              <a:cs typeface="Times New Roman" pitchFamily="18" charset="0"/>
            </a:endParaRPr>
          </a:p>
          <a:p>
            <a:pPr algn="just"/>
            <a:r>
              <a:rPr lang="en-IN" sz="2600" dirty="0" smtClean="0">
                <a:solidFill>
                  <a:schemeClr val="tx1"/>
                </a:solidFill>
                <a:latin typeface="Times New Roman" pitchFamily="18" charset="0"/>
                <a:cs typeface="Times New Roman" pitchFamily="18" charset="0"/>
              </a:rPr>
              <a:t>Internal </a:t>
            </a:r>
            <a:r>
              <a:rPr lang="en-IN" sz="2600" dirty="0">
                <a:solidFill>
                  <a:schemeClr val="tx1"/>
                </a:solidFill>
                <a:latin typeface="Times New Roman" pitchFamily="18" charset="0"/>
                <a:cs typeface="Times New Roman" pitchFamily="18" charset="0"/>
              </a:rPr>
              <a:t>radiation is thought to inflict about 25 </a:t>
            </a:r>
            <a:r>
              <a:rPr lang="en-IN" sz="2600" dirty="0" err="1">
                <a:solidFill>
                  <a:schemeClr val="tx1"/>
                </a:solidFill>
                <a:latin typeface="Times New Roman" pitchFamily="18" charset="0"/>
                <a:cs typeface="Times New Roman" pitchFamily="18" charset="0"/>
              </a:rPr>
              <a:t>mrad</a:t>
            </a:r>
            <a:r>
              <a:rPr lang="en-IN" sz="2600" dirty="0">
                <a:solidFill>
                  <a:schemeClr val="tx1"/>
                </a:solidFill>
                <a:latin typeface="Times New Roman" pitchFamily="18" charset="0"/>
                <a:cs typeface="Times New Roman" pitchFamily="18" charset="0"/>
              </a:rPr>
              <a:t> </a:t>
            </a:r>
            <a:r>
              <a:rPr lang="en-IN" sz="2600" dirty="0" smtClean="0">
                <a:solidFill>
                  <a:schemeClr val="tx1"/>
                </a:solidFill>
                <a:latin typeface="Times New Roman" pitchFamily="18" charset="0"/>
                <a:cs typeface="Times New Roman" pitchFamily="18" charset="0"/>
              </a:rPr>
              <a:t>a year </a:t>
            </a:r>
            <a:r>
              <a:rPr lang="en-IN" sz="2600" dirty="0">
                <a:solidFill>
                  <a:schemeClr val="tx1"/>
                </a:solidFill>
                <a:latin typeface="Times New Roman" pitchFamily="18" charset="0"/>
                <a:cs typeface="Times New Roman" pitchFamily="18" charset="0"/>
              </a:rPr>
              <a:t>on the body as a whole, but may be as high as 70 </a:t>
            </a:r>
            <a:r>
              <a:rPr lang="en-IN" sz="2600" dirty="0" smtClean="0">
                <a:solidFill>
                  <a:schemeClr val="tx1"/>
                </a:solidFill>
                <a:latin typeface="Times New Roman" pitchFamily="18" charset="0"/>
                <a:cs typeface="Times New Roman" pitchFamily="18" charset="0"/>
              </a:rPr>
              <a:t>or 80</a:t>
            </a:r>
            <a:r>
              <a:rPr lang="en-IN" sz="2600" dirty="0">
                <a:solidFill>
                  <a:schemeClr val="tx1"/>
                </a:solidFill>
                <a:latin typeface="Times New Roman" pitchFamily="18" charset="0"/>
                <a:cs typeface="Times New Roman" pitchFamily="18" charset="0"/>
              </a:rPr>
              <a:t>. </a:t>
            </a:r>
            <a:endParaRPr lang="en-IN" sz="2600" dirty="0" smtClean="0">
              <a:solidFill>
                <a:schemeClr val="tx1"/>
              </a:solidFill>
              <a:latin typeface="Times New Roman" pitchFamily="18" charset="0"/>
              <a:cs typeface="Times New Roman" pitchFamily="18" charset="0"/>
            </a:endParaRPr>
          </a:p>
          <a:p>
            <a:pPr algn="just"/>
            <a:r>
              <a:rPr lang="en-IN" sz="2600" dirty="0" smtClean="0">
                <a:solidFill>
                  <a:schemeClr val="tx1"/>
                </a:solidFill>
                <a:latin typeface="Times New Roman" pitchFamily="18" charset="0"/>
                <a:cs typeface="Times New Roman" pitchFamily="18" charset="0"/>
              </a:rPr>
              <a:t>All </a:t>
            </a:r>
            <a:r>
              <a:rPr lang="en-IN" sz="2600" dirty="0">
                <a:solidFill>
                  <a:schemeClr val="tx1"/>
                </a:solidFill>
                <a:latin typeface="Times New Roman" pitchFamily="18" charset="0"/>
                <a:cs typeface="Times New Roman" pitchFamily="18" charset="0"/>
              </a:rPr>
              <a:t>in all, it is estimated that the total natural radiation </a:t>
            </a:r>
            <a:r>
              <a:rPr lang="en-IN" sz="2600" dirty="0" smtClean="0">
                <a:solidFill>
                  <a:schemeClr val="tx1"/>
                </a:solidFill>
                <a:latin typeface="Times New Roman" pitchFamily="18" charset="0"/>
                <a:cs typeface="Times New Roman" pitchFamily="18" charset="0"/>
              </a:rPr>
              <a:t>to which </a:t>
            </a:r>
            <a:r>
              <a:rPr lang="en-IN" sz="2600" dirty="0">
                <a:solidFill>
                  <a:schemeClr val="tx1"/>
                </a:solidFill>
                <a:latin typeface="Times New Roman" pitchFamily="18" charset="0"/>
                <a:cs typeface="Times New Roman" pitchFamily="18" charset="0"/>
              </a:rPr>
              <a:t>the average person is subjected </a:t>
            </a:r>
            <a:r>
              <a:rPr lang="en-IN" sz="2600" dirty="0" smtClean="0">
                <a:solidFill>
                  <a:schemeClr val="tx1"/>
                </a:solidFill>
                <a:latin typeface="Times New Roman" pitchFamily="18" charset="0"/>
                <a:cs typeface="Times New Roman" pitchFamily="18" charset="0"/>
              </a:rPr>
              <a:t>comes to approximately </a:t>
            </a:r>
            <a:r>
              <a:rPr lang="en-IN" sz="2600" dirty="0">
                <a:solidFill>
                  <a:srgbClr val="C00000"/>
                </a:solidFill>
                <a:latin typeface="Times New Roman" pitchFamily="18" charset="0"/>
                <a:cs typeface="Times New Roman" pitchFamily="18" charset="0"/>
              </a:rPr>
              <a:t>0.1 rad a year</a:t>
            </a:r>
            <a:r>
              <a:rPr lang="en-IN" sz="2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301182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146"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6328" y="457200"/>
            <a:ext cx="8204272"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7642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r>
              <a:rPr lang="en-IN" sz="4000" dirty="0" smtClean="0"/>
              <a:t>MAN-MADE SOURCES</a:t>
            </a:r>
            <a:endParaRPr lang="en-IN" sz="4000" dirty="0"/>
          </a:p>
        </p:txBody>
      </p:sp>
      <p:sp>
        <p:nvSpPr>
          <p:cNvPr id="3" name="Content Placeholder 2"/>
          <p:cNvSpPr>
            <a:spLocks noGrp="1"/>
          </p:cNvSpPr>
          <p:nvPr>
            <p:ph idx="1"/>
          </p:nvPr>
        </p:nvSpPr>
        <p:spPr>
          <a:xfrm>
            <a:off x="533400" y="457200"/>
            <a:ext cx="8229600" cy="6400800"/>
          </a:xfrm>
        </p:spPr>
        <p:txBody>
          <a:bodyPr>
            <a:noAutofit/>
          </a:bodyPr>
          <a:lstStyle/>
          <a:p>
            <a:pPr marL="457200" indent="-457200" algn="just">
              <a:buAutoNum type="alphaLcParenBoth"/>
            </a:pPr>
            <a:r>
              <a:rPr lang="en-IN" dirty="0" smtClean="0">
                <a:solidFill>
                  <a:srgbClr val="C00000"/>
                </a:solidFill>
                <a:latin typeface="Times New Roman" pitchFamily="18" charset="0"/>
                <a:cs typeface="Times New Roman" pitchFamily="18" charset="0"/>
              </a:rPr>
              <a:t>X-rays </a:t>
            </a:r>
            <a:r>
              <a:rPr lang="en-IN" dirty="0">
                <a:solidFill>
                  <a:srgbClr val="C00000"/>
                </a:solidFill>
                <a:latin typeface="Times New Roman" pitchFamily="18" charset="0"/>
                <a:cs typeface="Times New Roman" pitchFamily="18" charset="0"/>
              </a:rPr>
              <a:t>: </a:t>
            </a:r>
            <a:endParaRPr lang="en-IN" dirty="0" smtClean="0">
              <a:solidFill>
                <a:srgbClr val="C00000"/>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The </a:t>
            </a:r>
            <a:r>
              <a:rPr lang="en-IN" dirty="0">
                <a:solidFill>
                  <a:schemeClr val="tx1"/>
                </a:solidFill>
                <a:latin typeface="Times New Roman" pitchFamily="18" charset="0"/>
                <a:cs typeface="Times New Roman" pitchFamily="18" charset="0"/>
              </a:rPr>
              <a:t>greatest man-made source of </a:t>
            </a:r>
            <a:r>
              <a:rPr lang="en-IN" dirty="0" smtClean="0">
                <a:solidFill>
                  <a:schemeClr val="tx1"/>
                </a:solidFill>
                <a:latin typeface="Times New Roman" pitchFamily="18" charset="0"/>
                <a:cs typeface="Times New Roman" pitchFamily="18" charset="0"/>
              </a:rPr>
              <a:t>radiation exposure </a:t>
            </a:r>
            <a:r>
              <a:rPr lang="en-IN" dirty="0">
                <a:solidFill>
                  <a:schemeClr val="tx1"/>
                </a:solidFill>
                <a:latin typeface="Times New Roman" pitchFamily="18" charset="0"/>
                <a:cs typeface="Times New Roman" pitchFamily="18" charset="0"/>
              </a:rPr>
              <a:t>to the general population at the present </a:t>
            </a:r>
            <a:r>
              <a:rPr lang="en-IN" dirty="0" smtClean="0">
                <a:solidFill>
                  <a:schemeClr val="tx1"/>
                </a:solidFill>
                <a:latin typeface="Times New Roman" pitchFamily="18" charset="0"/>
                <a:cs typeface="Times New Roman" pitchFamily="18" charset="0"/>
              </a:rPr>
              <a:t>time is </a:t>
            </a:r>
            <a:r>
              <a:rPr lang="en-IN" dirty="0">
                <a:solidFill>
                  <a:schemeClr val="tx1"/>
                </a:solidFill>
                <a:latin typeface="Times New Roman" pitchFamily="18" charset="0"/>
                <a:cs typeface="Times New Roman" pitchFamily="18" charset="0"/>
              </a:rPr>
              <a:t>medical and dental X-rays. Two </a:t>
            </a:r>
            <a:r>
              <a:rPr lang="en-IN" dirty="0" smtClean="0">
                <a:solidFill>
                  <a:schemeClr val="tx1"/>
                </a:solidFill>
                <a:latin typeface="Times New Roman" pitchFamily="18" charset="0"/>
                <a:cs typeface="Times New Roman" pitchFamily="18" charset="0"/>
              </a:rPr>
              <a:t>distinct </a:t>
            </a:r>
            <a:r>
              <a:rPr lang="en-IN" dirty="0">
                <a:solidFill>
                  <a:schemeClr val="tx1"/>
                </a:solidFill>
                <a:latin typeface="Times New Roman" pitchFamily="18" charset="0"/>
                <a:cs typeface="Times New Roman" pitchFamily="18" charset="0"/>
              </a:rPr>
              <a:t>groups </a:t>
            </a:r>
            <a:r>
              <a:rPr lang="en-IN" dirty="0" smtClean="0">
                <a:solidFill>
                  <a:schemeClr val="tx1"/>
                </a:solidFill>
                <a:latin typeface="Times New Roman" pitchFamily="18" charset="0"/>
                <a:cs typeface="Times New Roman" pitchFamily="18" charset="0"/>
              </a:rPr>
              <a:t>are involved </a:t>
            </a:r>
            <a:r>
              <a:rPr lang="en-IN" dirty="0">
                <a:solidFill>
                  <a:schemeClr val="tx1"/>
                </a:solidFill>
                <a:latin typeface="Times New Roman" pitchFamily="18" charset="0"/>
                <a:cs typeface="Times New Roman" pitchFamily="18" charset="0"/>
              </a:rPr>
              <a:t>: (i) patients and (ii) radiologists and </a:t>
            </a:r>
            <a:r>
              <a:rPr lang="en-IN" dirty="0" smtClean="0">
                <a:solidFill>
                  <a:schemeClr val="tx1"/>
                </a:solidFill>
                <a:latin typeface="Times New Roman" pitchFamily="18" charset="0"/>
                <a:cs typeface="Times New Roman" pitchFamily="18" charset="0"/>
              </a:rPr>
              <a:t>medical technicians</a:t>
            </a:r>
            <a:r>
              <a:rPr lang="en-IN" dirty="0">
                <a:solidFill>
                  <a:schemeClr val="tx1"/>
                </a:solidFill>
                <a:latin typeface="Times New Roman" pitchFamily="18" charset="0"/>
                <a:cs typeface="Times New Roman" pitchFamily="18" charset="0"/>
              </a:rPr>
              <a:t>. </a:t>
            </a:r>
            <a:endParaRPr lang="en-IN" dirty="0" smtClean="0">
              <a:solidFill>
                <a:schemeClr val="tx1"/>
              </a:solidFill>
              <a:latin typeface="Times New Roman" pitchFamily="18" charset="0"/>
              <a:cs typeface="Times New Roman" pitchFamily="18" charset="0"/>
            </a:endParaRPr>
          </a:p>
          <a:p>
            <a:pPr algn="just"/>
            <a:r>
              <a:rPr lang="en-IN" dirty="0">
                <a:solidFill>
                  <a:schemeClr val="tx1"/>
                </a:solidFill>
                <a:latin typeface="Times New Roman" pitchFamily="18" charset="0"/>
                <a:cs typeface="Times New Roman" pitchFamily="18" charset="0"/>
              </a:rPr>
              <a:t>T</a:t>
            </a:r>
            <a:r>
              <a:rPr lang="en-IN" dirty="0" smtClean="0">
                <a:solidFill>
                  <a:schemeClr val="tx1"/>
                </a:solidFill>
                <a:latin typeface="Times New Roman" pitchFamily="18" charset="0"/>
                <a:cs typeface="Times New Roman" pitchFamily="18" charset="0"/>
              </a:rPr>
              <a:t>he </a:t>
            </a:r>
            <a:r>
              <a:rPr lang="en-IN" dirty="0">
                <a:solidFill>
                  <a:schemeClr val="tx1"/>
                </a:solidFill>
                <a:latin typeface="Times New Roman" pitchFamily="18" charset="0"/>
                <a:cs typeface="Times New Roman" pitchFamily="18" charset="0"/>
              </a:rPr>
              <a:t>skin dose to the patient from a single </a:t>
            </a:r>
            <a:r>
              <a:rPr lang="en-IN" dirty="0" smtClean="0">
                <a:solidFill>
                  <a:schemeClr val="tx1"/>
                </a:solidFill>
                <a:latin typeface="Times New Roman" pitchFamily="18" charset="0"/>
                <a:cs typeface="Times New Roman" pitchFamily="18" charset="0"/>
              </a:rPr>
              <a:t>X-ray film </a:t>
            </a:r>
            <a:r>
              <a:rPr lang="en-IN" dirty="0">
                <a:solidFill>
                  <a:schemeClr val="tx1"/>
                </a:solidFill>
                <a:latin typeface="Times New Roman" pitchFamily="18" charset="0"/>
                <a:cs typeface="Times New Roman" pitchFamily="18" charset="0"/>
              </a:rPr>
              <a:t>varies roughly from 0.02 to 3.0 rad</a:t>
            </a:r>
            <a:r>
              <a:rPr lang="en-IN" dirty="0" smtClean="0">
                <a:solidFill>
                  <a:schemeClr val="tx1"/>
                </a:solidFill>
                <a:latin typeface="Times New Roman" pitchFamily="18" charset="0"/>
                <a:cs typeface="Times New Roman" pitchFamily="18" charset="0"/>
              </a:rPr>
              <a:t>.</a:t>
            </a:r>
          </a:p>
          <a:p>
            <a:pPr marL="0" indent="0" algn="just">
              <a:buNone/>
            </a:pPr>
            <a:r>
              <a:rPr lang="en-IN" dirty="0">
                <a:solidFill>
                  <a:srgbClr val="C00000"/>
                </a:solidFill>
                <a:latin typeface="Times New Roman" pitchFamily="18" charset="0"/>
                <a:cs typeface="Times New Roman" pitchFamily="18" charset="0"/>
              </a:rPr>
              <a:t>(b) </a:t>
            </a:r>
            <a:r>
              <a:rPr lang="en-IN" dirty="0" smtClean="0">
                <a:solidFill>
                  <a:srgbClr val="C00000"/>
                </a:solidFill>
                <a:latin typeface="Times New Roman" pitchFamily="18" charset="0"/>
                <a:cs typeface="Times New Roman" pitchFamily="18" charset="0"/>
              </a:rPr>
              <a:t>Radioactive fallout </a:t>
            </a:r>
            <a:r>
              <a:rPr lang="en-IN" dirty="0">
                <a:solidFill>
                  <a:srgbClr val="C00000"/>
                </a:solidFill>
                <a:latin typeface="Times New Roman" pitchFamily="18" charset="0"/>
                <a:cs typeface="Times New Roman" pitchFamily="18" charset="0"/>
              </a:rPr>
              <a:t>: </a:t>
            </a:r>
            <a:endParaRPr lang="en-IN" dirty="0" smtClean="0">
              <a:solidFill>
                <a:srgbClr val="C00000"/>
              </a:solidFill>
              <a:latin typeface="Times New Roman" pitchFamily="18" charset="0"/>
              <a:cs typeface="Times New Roman" pitchFamily="18" charset="0"/>
            </a:endParaRPr>
          </a:p>
          <a:p>
            <a:pPr algn="just"/>
            <a:r>
              <a:rPr lang="en-IN" dirty="0">
                <a:solidFill>
                  <a:schemeClr val="tx1"/>
                </a:solidFill>
                <a:latin typeface="Times New Roman" pitchFamily="18" charset="0"/>
                <a:cs typeface="Times New Roman" pitchFamily="18" charset="0"/>
              </a:rPr>
              <a:t>Nuclear </a:t>
            </a:r>
            <a:r>
              <a:rPr lang="en-IN" dirty="0" smtClean="0">
                <a:solidFill>
                  <a:schemeClr val="tx1"/>
                </a:solidFill>
                <a:latin typeface="Times New Roman" pitchFamily="18" charset="0"/>
                <a:cs typeface="Times New Roman" pitchFamily="18" charset="0"/>
              </a:rPr>
              <a:t>explosions: Code name: Smiling </a:t>
            </a:r>
            <a:r>
              <a:rPr lang="en-IN" dirty="0" err="1" smtClean="0">
                <a:solidFill>
                  <a:schemeClr val="tx1"/>
                </a:solidFill>
                <a:latin typeface="Times New Roman" pitchFamily="18" charset="0"/>
                <a:cs typeface="Times New Roman" pitchFamily="18" charset="0"/>
              </a:rPr>
              <a:t>Budhha</a:t>
            </a:r>
            <a:r>
              <a:rPr lang="en-IN" dirty="0" smtClean="0">
                <a:solidFill>
                  <a:schemeClr val="tx1"/>
                </a:solidFill>
                <a:latin typeface="Times New Roman" pitchFamily="18" charset="0"/>
                <a:cs typeface="Times New Roman" pitchFamily="18" charset="0"/>
              </a:rPr>
              <a:t>, </a:t>
            </a:r>
            <a:r>
              <a:rPr lang="en-IN" dirty="0" err="1" smtClean="0">
                <a:solidFill>
                  <a:schemeClr val="tx1"/>
                </a:solidFill>
                <a:latin typeface="Times New Roman" pitchFamily="18" charset="0"/>
                <a:cs typeface="Times New Roman" pitchFamily="18" charset="0"/>
              </a:rPr>
              <a:t>Pokharan</a:t>
            </a:r>
            <a:endParaRPr lang="en-IN" dirty="0" smtClean="0">
              <a:solidFill>
                <a:schemeClr val="tx1"/>
              </a:solidFill>
              <a:latin typeface="Times New Roman" pitchFamily="18" charset="0"/>
              <a:cs typeface="Times New Roman" pitchFamily="18" charset="0"/>
            </a:endParaRPr>
          </a:p>
          <a:p>
            <a:pPr algn="just"/>
            <a:r>
              <a:rPr lang="en-IN" dirty="0" smtClean="0">
                <a:solidFill>
                  <a:schemeClr val="tx1"/>
                </a:solidFill>
                <a:latin typeface="Times New Roman" pitchFamily="18" charset="0"/>
                <a:cs typeface="Times New Roman" pitchFamily="18" charset="0"/>
              </a:rPr>
              <a:t>the </a:t>
            </a:r>
            <a:r>
              <a:rPr lang="en-IN" dirty="0">
                <a:solidFill>
                  <a:schemeClr val="tx1"/>
                </a:solidFill>
                <a:latin typeface="Times New Roman" pitchFamily="18" charset="0"/>
                <a:cs typeface="Times New Roman" pitchFamily="18" charset="0"/>
              </a:rPr>
              <a:t>important being the isotopes of carbon (C14), iodine </a:t>
            </a:r>
            <a:r>
              <a:rPr lang="en-IN" dirty="0" smtClean="0">
                <a:solidFill>
                  <a:schemeClr val="tx1"/>
                </a:solidFill>
                <a:latin typeface="Times New Roman" pitchFamily="18" charset="0"/>
                <a:cs typeface="Times New Roman" pitchFamily="18" charset="0"/>
              </a:rPr>
              <a:t>(I </a:t>
            </a:r>
            <a:r>
              <a:rPr lang="en-IN" dirty="0">
                <a:solidFill>
                  <a:schemeClr val="tx1"/>
                </a:solidFill>
                <a:latin typeface="Times New Roman" pitchFamily="18" charset="0"/>
                <a:cs typeface="Times New Roman" pitchFamily="18" charset="0"/>
              </a:rPr>
              <a:t>131), </a:t>
            </a:r>
            <a:r>
              <a:rPr lang="en-IN" dirty="0" err="1">
                <a:solidFill>
                  <a:schemeClr val="tx1"/>
                </a:solidFill>
                <a:latin typeface="Times New Roman" pitchFamily="18" charset="0"/>
                <a:cs typeface="Times New Roman" pitchFamily="18" charset="0"/>
              </a:rPr>
              <a:t>cesium</a:t>
            </a:r>
            <a:r>
              <a:rPr lang="en-IN" dirty="0">
                <a:solidFill>
                  <a:schemeClr val="tx1"/>
                </a:solidFill>
                <a:latin typeface="Times New Roman" pitchFamily="18" charset="0"/>
                <a:cs typeface="Times New Roman" pitchFamily="18" charset="0"/>
              </a:rPr>
              <a:t> (Cs137) and strontium (Sr90). Cs137 and Sr90 are considered </a:t>
            </a:r>
            <a:r>
              <a:rPr lang="en-IN" dirty="0" smtClean="0">
                <a:solidFill>
                  <a:schemeClr val="tx1"/>
                </a:solidFill>
                <a:latin typeface="Times New Roman" pitchFamily="18" charset="0"/>
                <a:cs typeface="Times New Roman" pitchFamily="18" charset="0"/>
              </a:rPr>
              <a:t>most important </a:t>
            </a:r>
            <a:r>
              <a:rPr lang="en-IN" dirty="0">
                <a:solidFill>
                  <a:schemeClr val="tx1"/>
                </a:solidFill>
                <a:latin typeface="Times New Roman" pitchFamily="18" charset="0"/>
                <a:cs typeface="Times New Roman" pitchFamily="18" charset="0"/>
              </a:rPr>
              <a:t>because they are liberated in large amounts </a:t>
            </a:r>
            <a:r>
              <a:rPr lang="en-IN" dirty="0" smtClean="0">
                <a:solidFill>
                  <a:schemeClr val="tx1"/>
                </a:solidFill>
                <a:latin typeface="Times New Roman" pitchFamily="18" charset="0"/>
                <a:cs typeface="Times New Roman" pitchFamily="18" charset="0"/>
              </a:rPr>
              <a:t>and remain </a:t>
            </a:r>
            <a:r>
              <a:rPr lang="en-IN" dirty="0">
                <a:solidFill>
                  <a:schemeClr val="tx1"/>
                </a:solidFill>
                <a:latin typeface="Times New Roman" pitchFamily="18" charset="0"/>
                <a:cs typeface="Times New Roman" pitchFamily="18" charset="0"/>
              </a:rPr>
              <a:t>radioactive for many years</a:t>
            </a:r>
            <a:r>
              <a:rPr lang="en-IN" dirty="0" smtClean="0">
                <a:solidFill>
                  <a:schemeClr val="tx1"/>
                </a:solidFill>
                <a:latin typeface="Times New Roman" pitchFamily="18" charset="0"/>
                <a:cs typeface="Times New Roman" pitchFamily="18" charset="0"/>
              </a:rPr>
              <a:t>.</a:t>
            </a:r>
          </a:p>
          <a:p>
            <a:pPr marL="0" indent="0" algn="just">
              <a:buNone/>
            </a:pPr>
            <a:r>
              <a:rPr lang="en-IN" dirty="0" smtClean="0">
                <a:solidFill>
                  <a:srgbClr val="C00000"/>
                </a:solidFill>
                <a:latin typeface="Times New Roman" pitchFamily="18" charset="0"/>
                <a:cs typeface="Times New Roman" pitchFamily="18" charset="0"/>
              </a:rPr>
              <a:t>(c) </a:t>
            </a:r>
            <a:r>
              <a:rPr lang="en-IN" sz="2000" dirty="0" smtClean="0">
                <a:solidFill>
                  <a:srgbClr val="C00000"/>
                </a:solidFill>
                <a:latin typeface="Times New Roman" pitchFamily="18" charset="0"/>
                <a:cs typeface="Times New Roman" pitchFamily="18" charset="0"/>
              </a:rPr>
              <a:t>Miscellaneous: </a:t>
            </a:r>
            <a:r>
              <a:rPr lang="en-IN" sz="2000" dirty="0" smtClean="0">
                <a:solidFill>
                  <a:schemeClr val="tx1"/>
                </a:solidFill>
                <a:latin typeface="Times New Roman" pitchFamily="18" charset="0"/>
                <a:cs typeface="Times New Roman" pitchFamily="18" charset="0"/>
              </a:rPr>
              <a:t>Too small.TV set, Luminous wrist watch, Mobiles. </a:t>
            </a:r>
            <a:endParaRPr lang="en-IN"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222300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1511</TotalTime>
  <Words>1511</Words>
  <Application>Microsoft Office PowerPoint</Application>
  <PresentationFormat>On-screen Show (4:3)</PresentationFormat>
  <Paragraphs>103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Executive</vt:lpstr>
      <vt:lpstr>RADIATION- SOURCE, EFFECT &amp; PROTECTION</vt:lpstr>
      <vt:lpstr>INTRODUCTION..</vt:lpstr>
      <vt:lpstr>RADIATION UNIT</vt:lpstr>
      <vt:lpstr>SOURCES OF RADIATION</vt:lpstr>
      <vt:lpstr>NATURAL SOURCES</vt:lpstr>
      <vt:lpstr>NATURAL SOURCES.. Cont..</vt:lpstr>
      <vt:lpstr>NATURAL SOURCES.. Cont..</vt:lpstr>
      <vt:lpstr>PowerPoint Presentation</vt:lpstr>
      <vt:lpstr>MAN-MADE SOURCES</vt:lpstr>
      <vt:lpstr>TYPE OF RADIATION</vt:lpstr>
      <vt:lpstr>Biological Effect of Radiation</vt:lpstr>
      <vt:lpstr>PowerPoint Presentation</vt:lpstr>
      <vt:lpstr>PowerPoint Presentation</vt:lpstr>
      <vt:lpstr>Radiation Protection</vt:lpstr>
      <vt:lpstr>PowerPoint Presentation</vt:lpstr>
      <vt:lpstr>Knowledge of Radiation Hazards, Radiation Protection Practices and Clinical Profile of Health Workers in a Teaching Hospital in Northern Nigeria KJ Awosan,  MTO Ibrahim,  SA Saidu,  SM Ma’aji, M Danfulani J Clin Diagn Res. 2016 Aug; 10(8): LC07–LC12. Published online 2016 Aug 1. doi:  10.7860/JCDR/2016/20398.8394 PMCID: PMC5028529 </vt:lpstr>
      <vt:lpstr>PowerPoint Presentation</vt:lpstr>
      <vt:lpstr>PowerPoint Presentation</vt:lpstr>
      <vt:lpstr>PowerPoint Presentation</vt:lpstr>
      <vt:lpstr>1. </vt:lpstr>
      <vt:lpstr>2.Characteristic of Ionizing radiation</vt:lpstr>
      <vt:lpstr>3. Unit of radioactivity</vt:lpstr>
      <vt:lpstr>4.Somatic effect of  ionizing radiation is all except?</vt:lpstr>
      <vt:lpstr>5. Radiation protection include all except?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SOURCE, EFFECT &amp; PROTECTION</dc:title>
  <dc:creator>ADMIN</dc:creator>
  <cp:lastModifiedBy>ADMIN</cp:lastModifiedBy>
  <cp:revision>40</cp:revision>
  <dcterms:created xsi:type="dcterms:W3CDTF">2006-08-16T00:00:00Z</dcterms:created>
  <dcterms:modified xsi:type="dcterms:W3CDTF">2017-10-07T06:00:32Z</dcterms:modified>
</cp:coreProperties>
</file>