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notesSlides/notesSlide4.xml" ContentType="application/vnd.openxmlformats-officedocument.presentationml.notesSlide+xml"/>
  <Override PartName="/ppt/tags/tag2.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3.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4.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3" r:id="rId1"/>
  </p:sldMasterIdLst>
  <p:notesMasterIdLst>
    <p:notesMasterId r:id="rId31"/>
  </p:notesMasterIdLst>
  <p:handoutMasterIdLst>
    <p:handoutMasterId r:id="rId32"/>
  </p:handoutMasterIdLst>
  <p:sldIdLst>
    <p:sldId id="306" r:id="rId2"/>
    <p:sldId id="256" r:id="rId3"/>
    <p:sldId id="258" r:id="rId4"/>
    <p:sldId id="257" r:id="rId5"/>
    <p:sldId id="281" r:id="rId6"/>
    <p:sldId id="260" r:id="rId7"/>
    <p:sldId id="282" r:id="rId8"/>
    <p:sldId id="261" r:id="rId9"/>
    <p:sldId id="262" r:id="rId10"/>
    <p:sldId id="263" r:id="rId11"/>
    <p:sldId id="264" r:id="rId12"/>
    <p:sldId id="274" r:id="rId13"/>
    <p:sldId id="277" r:id="rId14"/>
    <p:sldId id="270" r:id="rId15"/>
    <p:sldId id="279" r:id="rId16"/>
    <p:sldId id="271" r:id="rId17"/>
    <p:sldId id="278" r:id="rId18"/>
    <p:sldId id="275" r:id="rId19"/>
    <p:sldId id="284" r:id="rId20"/>
    <p:sldId id="269" r:id="rId21"/>
    <p:sldId id="268" r:id="rId22"/>
    <p:sldId id="312" r:id="rId23"/>
    <p:sldId id="267" r:id="rId24"/>
    <p:sldId id="304" r:id="rId25"/>
    <p:sldId id="307" r:id="rId26"/>
    <p:sldId id="308" r:id="rId27"/>
    <p:sldId id="309" r:id="rId28"/>
    <p:sldId id="310" r:id="rId29"/>
    <p:sldId id="311" r:id="rId3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9900FF"/>
    <a:srgbClr val="FF9900"/>
    <a:srgbClr val="FF00FF"/>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26" autoAdjust="0"/>
    <p:restoredTop sz="89606" autoAdjust="0"/>
  </p:normalViewPr>
  <p:slideViewPr>
    <p:cSldViewPr>
      <p:cViewPr>
        <p:scale>
          <a:sx n="62" d="100"/>
          <a:sy n="62" d="100"/>
        </p:scale>
        <p:origin x="-1416" y="-3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626"/>
    </p:cViewPr>
  </p:sorterViewPr>
  <p:notesViewPr>
    <p:cSldViewPr>
      <p:cViewPr>
        <p:scale>
          <a:sx n="50" d="100"/>
          <a:sy n="50" d="100"/>
        </p:scale>
        <p:origin x="-1284"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52"/>
              </a:defRPr>
            </a:lvl1pPr>
          </a:lstStyle>
          <a:p>
            <a:pPr>
              <a:defRPr/>
            </a:pPr>
            <a:endParaRPr lang="en-US" dirty="0"/>
          </a:p>
        </p:txBody>
      </p:sp>
      <p:sp>
        <p:nvSpPr>
          <p:cNvPr id="4710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52"/>
              </a:defRPr>
            </a:lvl1pPr>
          </a:lstStyle>
          <a:p>
            <a:pPr>
              <a:defRPr/>
            </a:pPr>
            <a:endParaRPr lang="en-US" dirty="0"/>
          </a:p>
        </p:txBody>
      </p:sp>
      <p:sp>
        <p:nvSpPr>
          <p:cNvPr id="4710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52"/>
              </a:defRPr>
            </a:lvl1pPr>
          </a:lstStyle>
          <a:p>
            <a:pPr>
              <a:defRPr/>
            </a:pPr>
            <a:endParaRPr lang="en-US" dirty="0"/>
          </a:p>
        </p:txBody>
      </p:sp>
      <p:sp>
        <p:nvSpPr>
          <p:cNvPr id="4710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52"/>
              </a:defRPr>
            </a:lvl1pPr>
          </a:lstStyle>
          <a:p>
            <a:pPr>
              <a:defRPr/>
            </a:pPr>
            <a:fld id="{205954A4-1D0A-4BCE-B048-1524A70AD3E8}" type="slidenum">
              <a:rPr lang="en-US"/>
              <a:pPr>
                <a:defRPr/>
              </a:pPr>
              <a:t>‹#›</a:t>
            </a:fld>
            <a:endParaRPr lang="en-US" dirty="0"/>
          </a:p>
        </p:txBody>
      </p:sp>
    </p:spTree>
    <p:extLst>
      <p:ext uri="{BB962C8B-B14F-4D97-AF65-F5344CB8AC3E}">
        <p14:creationId xmlns:p14="http://schemas.microsoft.com/office/powerpoint/2010/main" val="18719575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52"/>
              </a:defRPr>
            </a:lvl1pPr>
          </a:lstStyle>
          <a:p>
            <a:pPr>
              <a:defRPr/>
            </a:pPr>
            <a:endParaRPr lang="en-US" dirty="0"/>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52"/>
              </a:defRPr>
            </a:lvl1pPr>
          </a:lstStyle>
          <a:p>
            <a:pPr>
              <a:defRPr/>
            </a:pPr>
            <a:endParaRPr lang="en-US" dirty="0"/>
          </a:p>
        </p:txBody>
      </p:sp>
      <p:sp>
        <p:nvSpPr>
          <p:cNvPr id="276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52"/>
              </a:defRPr>
            </a:lvl1pPr>
          </a:lstStyle>
          <a:p>
            <a:pPr>
              <a:defRPr/>
            </a:pPr>
            <a:endParaRPr lang="en-US" dirty="0"/>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52"/>
              </a:defRPr>
            </a:lvl1pPr>
          </a:lstStyle>
          <a:p>
            <a:pPr>
              <a:defRPr/>
            </a:pPr>
            <a:fld id="{760EE0D7-1253-4280-8EE4-40D6191A0F18}" type="slidenum">
              <a:rPr lang="en-US"/>
              <a:pPr>
                <a:defRPr/>
              </a:pPr>
              <a:t>‹#›</a:t>
            </a:fld>
            <a:endParaRPr lang="en-US" dirty="0"/>
          </a:p>
        </p:txBody>
      </p:sp>
    </p:spTree>
    <p:extLst>
      <p:ext uri="{BB962C8B-B14F-4D97-AF65-F5344CB8AC3E}">
        <p14:creationId xmlns:p14="http://schemas.microsoft.com/office/powerpoint/2010/main" val="14865200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52"/>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52"/>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52"/>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52"/>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52"/>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8B4E3399-68C5-4648-8D65-8B6303AF612A}" type="slidenum">
              <a:rPr lang="en-US" smtClean="0">
                <a:latin typeface="Times New Roman" pitchFamily="18" charset="0"/>
              </a:rPr>
              <a:pPr/>
              <a:t>2</a:t>
            </a:fld>
            <a:endParaRPr lang="en-US" dirty="0" smtClean="0">
              <a:latin typeface="Times New Roman" pitchFamily="18"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endParaRPr lang="en-US" dirty="0"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87C2D60-E9B8-4CFC-8738-03CC7B391A06}" type="slidenum">
              <a:rPr lang="en-US" smtClean="0">
                <a:latin typeface="Times New Roman" pitchFamily="18" charset="0"/>
              </a:rPr>
              <a:pPr/>
              <a:t>14</a:t>
            </a:fld>
            <a:endParaRPr lang="en-US" dirty="0" smtClean="0">
              <a:latin typeface="Times New Roman" pitchFamily="18"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endParaRPr lang="en-US" dirty="0"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60EE0D7-1253-4280-8EE4-40D6191A0F18}" type="slidenum">
              <a:rPr lang="en-US" smtClean="0"/>
              <a:pPr>
                <a:defRPr/>
              </a:pPr>
              <a:t>15</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1A3A25D3-A94F-4165-A334-D742C24C8DE4}" type="slidenum">
              <a:rPr lang="en-US" smtClean="0">
                <a:latin typeface="Times New Roman" pitchFamily="18" charset="0"/>
              </a:rPr>
              <a:pPr/>
              <a:t>16</a:t>
            </a:fld>
            <a:endParaRPr lang="en-US" dirty="0" smtClean="0">
              <a:latin typeface="Times New Roman" pitchFamily="18"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endParaRPr lang="en-US" dirty="0"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60EE0D7-1253-4280-8EE4-40D6191A0F18}" type="slidenum">
              <a:rPr lang="en-US" smtClean="0"/>
              <a:pPr>
                <a:defRPr/>
              </a:pPr>
              <a:t>17</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8F39A971-156B-4470-98D6-A3A53CFD442D}" type="slidenum">
              <a:rPr lang="en-US" smtClean="0">
                <a:latin typeface="Times New Roman" pitchFamily="18" charset="0"/>
              </a:rPr>
              <a:pPr/>
              <a:t>18</a:t>
            </a:fld>
            <a:endParaRPr lang="en-US" dirty="0" smtClean="0">
              <a:latin typeface="Times New Roman" pitchFamily="18"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endParaRPr lang="en-US" dirty="0"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A615B62C-1845-4EFA-A24B-23A565A099B7}" type="slidenum">
              <a:rPr lang="en-US" smtClean="0">
                <a:latin typeface="Times New Roman" pitchFamily="18" charset="0"/>
              </a:rPr>
              <a:pPr/>
              <a:t>20</a:t>
            </a:fld>
            <a:endParaRPr lang="en-US" dirty="0" smtClean="0">
              <a:latin typeface="Times New Roman" pitchFamily="18"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endParaRPr lang="en-US" dirty="0"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CF161A05-31BD-4B78-A5DB-77451B3ADF66}" type="slidenum">
              <a:rPr lang="en-US" smtClean="0">
                <a:latin typeface="Times New Roman" pitchFamily="18" charset="0"/>
              </a:rPr>
              <a:pPr/>
              <a:t>21</a:t>
            </a:fld>
            <a:endParaRPr lang="en-US" dirty="0" smtClean="0">
              <a:latin typeface="Times New Roman" pitchFamily="18"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endParaRPr lang="en-US" dirty="0" smtClean="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70A324A4-B575-4AEC-B22E-0A9705C19982}" type="slidenum">
              <a:rPr lang="en-US" smtClean="0">
                <a:latin typeface="Times New Roman" pitchFamily="18" charset="0"/>
              </a:rPr>
              <a:pPr/>
              <a:t>23</a:t>
            </a:fld>
            <a:endParaRPr lang="en-US" dirty="0" smtClean="0">
              <a:latin typeface="Times New Roman" pitchFamily="18"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endParaRPr lang="en-US" dirty="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0F638D3F-311F-463B-B597-EAA328F3E40E}" type="slidenum">
              <a:rPr lang="en-US" smtClean="0">
                <a:latin typeface="Times New Roman" pitchFamily="18" charset="0"/>
              </a:rPr>
              <a:pPr/>
              <a:t>3</a:t>
            </a:fld>
            <a:endParaRPr lang="en-US" dirty="0" smtClean="0">
              <a:latin typeface="Times New Roman" pitchFamily="18"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endParaRPr lang="en-US"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2E84B892-5DED-44E4-98C1-7CDCC46FEA7B}" type="slidenum">
              <a:rPr lang="en-US" smtClean="0">
                <a:latin typeface="Times New Roman" pitchFamily="18" charset="0"/>
              </a:rPr>
              <a:pPr/>
              <a:t>4</a:t>
            </a:fld>
            <a:endParaRPr lang="en-US" dirty="0" smtClean="0">
              <a:latin typeface="Times New Roman"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endParaRPr lang="en-US" dirty="0"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374DCB69-8FE6-411F-80A7-ECEFCEDBFCD7}" type="slidenum">
              <a:rPr lang="en-US" smtClean="0">
                <a:latin typeface="Times New Roman" pitchFamily="18" charset="0"/>
              </a:rPr>
              <a:pPr/>
              <a:t>6</a:t>
            </a:fld>
            <a:endParaRPr lang="en-US" dirty="0" smtClean="0">
              <a:latin typeface="Times New Roman" pitchFamily="18"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endParaRPr lang="en-US" dirty="0"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1AA3B72D-78F5-43FC-815D-648012C00E6B}" type="slidenum">
              <a:rPr lang="en-US" smtClean="0">
                <a:latin typeface="Times New Roman" pitchFamily="18" charset="0"/>
              </a:rPr>
              <a:pPr/>
              <a:t>8</a:t>
            </a:fld>
            <a:endParaRPr lang="en-US" dirty="0" smtClean="0">
              <a:latin typeface="Times New Roman" pitchFamily="18"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endParaRPr lang="en-US"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B9428630-FBE2-4D78-BEBD-D51D256EDBB8}" type="slidenum">
              <a:rPr lang="en-US" smtClean="0">
                <a:latin typeface="Times New Roman" pitchFamily="18" charset="0"/>
              </a:rPr>
              <a:pPr/>
              <a:t>9</a:t>
            </a:fld>
            <a:endParaRPr lang="en-US" dirty="0" smtClean="0">
              <a:latin typeface="Times New Roman" pitchFamily="18"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endParaRPr lang="en-US" dirty="0"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2EABA5E0-B48B-4225-8628-405CC057B3CE}" type="slidenum">
              <a:rPr lang="en-US" smtClean="0">
                <a:latin typeface="Times New Roman" pitchFamily="18" charset="0"/>
              </a:rPr>
              <a:pPr/>
              <a:t>10</a:t>
            </a:fld>
            <a:endParaRPr lang="en-US" dirty="0" smtClean="0">
              <a:latin typeface="Times New Roman" pitchFamily="18"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endParaRPr lang="en-US" dirty="0"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22AAB0BC-4E70-45DE-92E4-C3654C1A2467}" type="slidenum">
              <a:rPr lang="en-US" smtClean="0">
                <a:latin typeface="Times New Roman" pitchFamily="18" charset="0"/>
              </a:rPr>
              <a:pPr/>
              <a:t>11</a:t>
            </a:fld>
            <a:endParaRPr lang="en-US" dirty="0" smtClean="0">
              <a:latin typeface="Times New Roman" pitchFamily="18"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endParaRPr lang="en-US" dirty="0"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56C78BE1-E88D-4791-9494-B7CE78853DE6}" type="slidenum">
              <a:rPr lang="en-US" smtClean="0">
                <a:latin typeface="Times New Roman" pitchFamily="18" charset="0"/>
              </a:rPr>
              <a:pPr/>
              <a:t>12</a:t>
            </a:fld>
            <a:endParaRPr lang="en-US" dirty="0" smtClean="0">
              <a:latin typeface="Times New Roman" pitchFamily="18"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endParaRPr lang="en-US"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dirty="0"/>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dirty="0"/>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US" dirty="0"/>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dirty="0"/>
          </a:p>
        </p:txBody>
      </p:sp>
      <p:sp>
        <p:nvSpPr>
          <p:cNvPr id="13" name="Slide Number Placeholder 26"/>
          <p:cNvSpPr>
            <a:spLocks noGrp="1"/>
          </p:cNvSpPr>
          <p:nvPr>
            <p:ph type="sldNum" sz="quarter" idx="12"/>
          </p:nvPr>
        </p:nvSpPr>
        <p:spPr/>
        <p:txBody>
          <a:bodyPr/>
          <a:lstStyle>
            <a:lvl1pPr>
              <a:defRPr smtClean="0">
                <a:solidFill>
                  <a:srgbClr val="FFFFFF"/>
                </a:solidFill>
              </a:defRPr>
            </a:lvl1pPr>
            <a:extLst/>
          </a:lstStyle>
          <a:p>
            <a:pPr>
              <a:defRPr/>
            </a:pPr>
            <a:fld id="{F2F284ED-87AB-478B-B5D7-587F966971F3}"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E0F98957-CC9A-4894-9073-DD1643FB1AE7}"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71496BD4-D451-4A5E-BB28-236975CB19EF}"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1BDDFF85-B0DC-4EB5-9644-17EDC9831D80}"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eaLnBrk="1" hangingPunct="1">
              <a:defRPr/>
            </a:pPr>
            <a:endParaRPr lang="en-US" dirty="0"/>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eaLnBrk="1" hangingPunct="1">
              <a:defRPr/>
            </a:pPr>
            <a:endParaRPr lang="en-US" dirty="0"/>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dirty="0"/>
          </a:p>
        </p:txBody>
      </p:sp>
      <p:sp>
        <p:nvSpPr>
          <p:cNvPr id="7" name="Footer Placeholder 4"/>
          <p:cNvSpPr>
            <a:spLocks noGrp="1"/>
          </p:cNvSpPr>
          <p:nvPr>
            <p:ph type="ftr" sz="quarter" idx="11"/>
          </p:nvPr>
        </p:nvSpPr>
        <p:spPr/>
        <p:txBody>
          <a:bodyPr/>
          <a:lstStyle>
            <a:lvl1pPr>
              <a:defRPr/>
            </a:lvl1pPr>
            <a:extLst/>
          </a:lstStyle>
          <a:p>
            <a:pPr>
              <a:defRPr/>
            </a:pPr>
            <a:endParaRPr lang="en-US" dirty="0"/>
          </a:p>
        </p:txBody>
      </p:sp>
      <p:sp>
        <p:nvSpPr>
          <p:cNvPr id="8" name="Slide Number Placeholder 5"/>
          <p:cNvSpPr>
            <a:spLocks noGrp="1"/>
          </p:cNvSpPr>
          <p:nvPr>
            <p:ph type="sldNum" sz="quarter" idx="12"/>
          </p:nvPr>
        </p:nvSpPr>
        <p:spPr/>
        <p:txBody>
          <a:bodyPr/>
          <a:lstStyle>
            <a:lvl1pPr>
              <a:defRPr/>
            </a:lvl1pPr>
            <a:extLst/>
          </a:lstStyle>
          <a:p>
            <a:pPr>
              <a:defRPr/>
            </a:pPr>
            <a:fld id="{37063160-3AF2-4ED4-B2EE-1CD0F4403A8A}"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dirty="0"/>
          </a:p>
        </p:txBody>
      </p:sp>
      <p:sp>
        <p:nvSpPr>
          <p:cNvPr id="6" name="Footer Placeholder 5"/>
          <p:cNvSpPr>
            <a:spLocks noGrp="1"/>
          </p:cNvSpPr>
          <p:nvPr>
            <p:ph type="ftr" sz="quarter" idx="11"/>
          </p:nvPr>
        </p:nvSpPr>
        <p:spPr/>
        <p:txBody>
          <a:bodyPr/>
          <a:lstStyle>
            <a:lvl1pPr>
              <a:defRPr/>
            </a:lvl1pPr>
            <a:extLst/>
          </a:lstStyle>
          <a:p>
            <a:pPr>
              <a:defRPr/>
            </a:pPr>
            <a:endParaRPr lang="en-US" dirty="0"/>
          </a:p>
        </p:txBody>
      </p:sp>
      <p:sp>
        <p:nvSpPr>
          <p:cNvPr id="7" name="Slide Number Placeholder 6"/>
          <p:cNvSpPr>
            <a:spLocks noGrp="1"/>
          </p:cNvSpPr>
          <p:nvPr>
            <p:ph type="sldNum" sz="quarter" idx="12"/>
          </p:nvPr>
        </p:nvSpPr>
        <p:spPr/>
        <p:txBody>
          <a:bodyPr/>
          <a:lstStyle>
            <a:lvl1pPr>
              <a:defRPr/>
            </a:lvl1pPr>
            <a:extLst/>
          </a:lstStyle>
          <a:p>
            <a:pPr>
              <a:defRPr/>
            </a:pPr>
            <a:fld id="{76821542-B79F-4B5A-B2AA-03016C568519}"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dirty="0"/>
          </a:p>
        </p:txBody>
      </p:sp>
      <p:sp>
        <p:nvSpPr>
          <p:cNvPr id="8" name="Footer Placeholder 7"/>
          <p:cNvSpPr>
            <a:spLocks noGrp="1"/>
          </p:cNvSpPr>
          <p:nvPr>
            <p:ph type="ftr" sz="quarter" idx="11"/>
          </p:nvPr>
        </p:nvSpPr>
        <p:spPr/>
        <p:txBody>
          <a:bodyPr/>
          <a:lstStyle>
            <a:lvl1pPr>
              <a:defRPr/>
            </a:lvl1pPr>
            <a:extLst/>
          </a:lstStyle>
          <a:p>
            <a:pPr>
              <a:defRPr/>
            </a:pPr>
            <a:endParaRPr lang="en-US" dirty="0"/>
          </a:p>
        </p:txBody>
      </p:sp>
      <p:sp>
        <p:nvSpPr>
          <p:cNvPr id="9" name="Slide Number Placeholder 8"/>
          <p:cNvSpPr>
            <a:spLocks noGrp="1"/>
          </p:cNvSpPr>
          <p:nvPr>
            <p:ph type="sldNum" sz="quarter" idx="12"/>
          </p:nvPr>
        </p:nvSpPr>
        <p:spPr/>
        <p:txBody>
          <a:bodyPr/>
          <a:lstStyle>
            <a:lvl1pPr>
              <a:defRPr/>
            </a:lvl1pPr>
            <a:extLst/>
          </a:lstStyle>
          <a:p>
            <a:pPr>
              <a:defRPr/>
            </a:pPr>
            <a:fld id="{961E7AC5-22DA-48D6-9777-F04158E60D8A}"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US" dirty="0"/>
          </a:p>
        </p:txBody>
      </p:sp>
      <p:sp>
        <p:nvSpPr>
          <p:cNvPr id="4" name="Footer Placeholder 3"/>
          <p:cNvSpPr>
            <a:spLocks noGrp="1"/>
          </p:cNvSpPr>
          <p:nvPr>
            <p:ph type="ftr" sz="quarter" idx="11"/>
          </p:nvPr>
        </p:nvSpPr>
        <p:spPr/>
        <p:txBody>
          <a:bodyPr/>
          <a:lstStyle>
            <a:lvl1pPr>
              <a:defRPr/>
            </a:lvl1pPr>
            <a:extLst/>
          </a:lstStyle>
          <a:p>
            <a:pPr>
              <a:defRPr/>
            </a:pPr>
            <a:endParaRPr lang="en-US" dirty="0"/>
          </a:p>
        </p:txBody>
      </p:sp>
      <p:sp>
        <p:nvSpPr>
          <p:cNvPr id="5" name="Slide Number Placeholder 4"/>
          <p:cNvSpPr>
            <a:spLocks noGrp="1"/>
          </p:cNvSpPr>
          <p:nvPr>
            <p:ph type="sldNum" sz="quarter" idx="12"/>
          </p:nvPr>
        </p:nvSpPr>
        <p:spPr/>
        <p:txBody>
          <a:bodyPr/>
          <a:lstStyle>
            <a:lvl1pPr>
              <a:defRPr/>
            </a:lvl1pPr>
            <a:extLst/>
          </a:lstStyle>
          <a:p>
            <a:pPr>
              <a:defRPr/>
            </a:pPr>
            <a:fld id="{BD1D85DE-1236-4B39-BAAF-EC5DFA0FE397}"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dirty="0"/>
          </a:p>
        </p:txBody>
      </p:sp>
      <p:sp>
        <p:nvSpPr>
          <p:cNvPr id="4" name="Slide Number Placeholder 17"/>
          <p:cNvSpPr>
            <a:spLocks noGrp="1"/>
          </p:cNvSpPr>
          <p:nvPr>
            <p:ph type="sldNum" sz="quarter" idx="12"/>
          </p:nvPr>
        </p:nvSpPr>
        <p:spPr/>
        <p:txBody>
          <a:bodyPr/>
          <a:lstStyle>
            <a:lvl1pPr>
              <a:defRPr/>
            </a:lvl1pPr>
          </a:lstStyle>
          <a:p>
            <a:pPr>
              <a:defRPr/>
            </a:pPr>
            <a:fld id="{336F2A3F-A173-4056-BD79-30FE9AC85B8E}"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dirty="0"/>
          </a:p>
        </p:txBody>
      </p:sp>
      <p:sp>
        <p:nvSpPr>
          <p:cNvPr id="6" name="Footer Placeholder 5"/>
          <p:cNvSpPr>
            <a:spLocks noGrp="1"/>
          </p:cNvSpPr>
          <p:nvPr>
            <p:ph type="ftr" sz="quarter" idx="11"/>
          </p:nvPr>
        </p:nvSpPr>
        <p:spPr/>
        <p:txBody>
          <a:bodyPr/>
          <a:lstStyle>
            <a:lvl1pPr>
              <a:defRPr/>
            </a:lvl1pPr>
            <a:extLst/>
          </a:lstStyle>
          <a:p>
            <a:pPr>
              <a:defRPr/>
            </a:pPr>
            <a:endParaRPr lang="en-US" dirty="0"/>
          </a:p>
        </p:txBody>
      </p:sp>
      <p:sp>
        <p:nvSpPr>
          <p:cNvPr id="7" name="Slide Number Placeholder 6"/>
          <p:cNvSpPr>
            <a:spLocks noGrp="1"/>
          </p:cNvSpPr>
          <p:nvPr>
            <p:ph type="sldNum" sz="quarter" idx="12"/>
          </p:nvPr>
        </p:nvSpPr>
        <p:spPr/>
        <p:txBody>
          <a:bodyPr/>
          <a:lstStyle>
            <a:lvl1pPr>
              <a:defRPr/>
            </a:lvl1pPr>
            <a:extLst/>
          </a:lstStyle>
          <a:p>
            <a:pPr>
              <a:defRPr/>
            </a:pPr>
            <a:fld id="{9BC23EC7-084C-4B5C-A711-8397C6BD42D4}"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6" name="Freeform 5"/>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7" name="Right Triangle 6"/>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dirty="0"/>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eaLnBrk="1" hangingPunct="1">
              <a:defRPr/>
            </a:pPr>
            <a:endParaRPr lang="en-US" dirty="0"/>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eaLnBrk="1" hangingPunct="1">
              <a:defRPr/>
            </a:pPr>
            <a:endParaRPr lang="en-US" dirty="0"/>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dirty="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US" dirty="0"/>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dirty="0"/>
          </a:p>
        </p:txBody>
      </p:sp>
      <p:sp>
        <p:nvSpPr>
          <p:cNvPr id="13" name="Slide Number Placeholder 6"/>
          <p:cNvSpPr>
            <a:spLocks noGrp="1"/>
          </p:cNvSpPr>
          <p:nvPr>
            <p:ph type="sldNum" sz="quarter" idx="12"/>
          </p:nvPr>
        </p:nvSpPr>
        <p:spPr/>
        <p:txBody>
          <a:bodyPr/>
          <a:lstStyle>
            <a:lvl1pPr>
              <a:defRPr smtClean="0">
                <a:solidFill>
                  <a:schemeClr val="tx1"/>
                </a:solidFill>
              </a:defRPr>
            </a:lvl1pPr>
            <a:extLst/>
          </a:lstStyle>
          <a:p>
            <a:pPr>
              <a:defRPr/>
            </a:pPr>
            <a:fld id="{DD2DA8E5-7410-46C3-9EAC-BE31D2869369}"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12" name="Freeform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dirty="0"/>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dirty="0"/>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smtClean="0">
                <a:solidFill>
                  <a:schemeClr val="tx1"/>
                </a:solidFill>
              </a:defRPr>
            </a:lvl1pPr>
            <a:extLst/>
          </a:lstStyle>
          <a:p>
            <a:pPr>
              <a:defRPr/>
            </a:pPr>
            <a:fld id="{20E0041A-CCD5-427E-BF84-F4B9250D6318}"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96" r:id="rId1"/>
    <p:sldLayoutId id="2147483692" r:id="rId2"/>
    <p:sldLayoutId id="2147483697" r:id="rId3"/>
    <p:sldLayoutId id="2147483698" r:id="rId4"/>
    <p:sldLayoutId id="2147483699" r:id="rId5"/>
    <p:sldLayoutId id="2147483700" r:id="rId6"/>
    <p:sldLayoutId id="2147483693" r:id="rId7"/>
    <p:sldLayoutId id="2147483701" r:id="rId8"/>
    <p:sldLayoutId id="2147483702" r:id="rId9"/>
    <p:sldLayoutId id="2147483694" r:id="rId10"/>
    <p:sldLayoutId id="2147483695" r:id="rId11"/>
  </p:sldLayoutIdLst>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8.jpeg"/><Relationship Id="rId4" Type="http://schemas.openxmlformats.org/officeDocument/2006/relationships/image" Target="../media/image7.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508379" y="2819400"/>
            <a:ext cx="8229600" cy="3429000"/>
          </a:xfrm>
          <a:prstGeom prst="rect">
            <a:avLst/>
          </a:prstGeom>
        </p:spPr>
        <p:txBody>
          <a:bodyPr vert="horz" anchor="t">
            <a:normAutofit/>
          </a:bodyPr>
          <a:lst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a:lstStyle>
          <a:p>
            <a:r>
              <a:rPr lang="en-IN" dirty="0" smtClean="0"/>
              <a:t>What is IDD, Cause of IDD</a:t>
            </a:r>
          </a:p>
          <a:p>
            <a:r>
              <a:rPr lang="en-IN" dirty="0" smtClean="0"/>
              <a:t>What is Spectrum </a:t>
            </a:r>
            <a:r>
              <a:rPr lang="en-IN" dirty="0"/>
              <a:t>of IDD</a:t>
            </a:r>
          </a:p>
          <a:p>
            <a:r>
              <a:rPr lang="en-US" dirty="0"/>
              <a:t>Endemic </a:t>
            </a:r>
            <a:r>
              <a:rPr lang="en-US" dirty="0" smtClean="0"/>
              <a:t>goiter</a:t>
            </a:r>
          </a:p>
          <a:p>
            <a:r>
              <a:rPr lang="en-US" dirty="0" smtClean="0"/>
              <a:t>Diagnosis of Goiter</a:t>
            </a:r>
          </a:p>
          <a:p>
            <a:r>
              <a:rPr lang="en-US" dirty="0" smtClean="0"/>
              <a:t>Management</a:t>
            </a:r>
            <a:endParaRPr lang="en-IN" dirty="0" smtClean="0"/>
          </a:p>
        </p:txBody>
      </p:sp>
      <p:sp>
        <p:nvSpPr>
          <p:cNvPr id="5" name="Title 1"/>
          <p:cNvSpPr txBox="1">
            <a:spLocks/>
          </p:cNvSpPr>
          <p:nvPr/>
        </p:nvSpPr>
        <p:spPr>
          <a:xfrm>
            <a:off x="0" y="1676400"/>
            <a:ext cx="9144000" cy="789432"/>
          </a:xfrm>
          <a:prstGeom prst="rect">
            <a:avLst/>
          </a:prstGeom>
        </p:spPr>
        <p:style>
          <a:lnRef idx="1">
            <a:schemeClr val="accent1"/>
          </a:lnRef>
          <a:fillRef idx="2">
            <a:schemeClr val="accent1"/>
          </a:fillRef>
          <a:effectRef idx="1">
            <a:schemeClr val="accent1"/>
          </a:effectRef>
          <a:fontRef idx="minor">
            <a:schemeClr val="dk1"/>
          </a:fontRef>
        </p:style>
        <p:txBody>
          <a:bodyPr vert="horz" anchor="ctr">
            <a:normAutofit/>
          </a:bodyPr>
          <a:lst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a:lstStyle>
          <a:p>
            <a:pPr algn="ctr"/>
            <a:r>
              <a:rPr lang="en-GB" sz="4400" b="1" dirty="0" smtClean="0">
                <a:solidFill>
                  <a:srgbClr val="FF0000"/>
                </a:solidFill>
              </a:rPr>
              <a:t>IDD</a:t>
            </a:r>
            <a:endParaRPr lang="en-IN" dirty="0"/>
          </a:p>
        </p:txBody>
      </p:sp>
      <p:sp>
        <p:nvSpPr>
          <p:cNvPr id="6" name="Title 1"/>
          <p:cNvSpPr>
            <a:spLocks noGrp="1"/>
          </p:cNvSpPr>
          <p:nvPr>
            <p:ph type="title"/>
          </p:nvPr>
        </p:nvSpPr>
        <p:spPr>
          <a:xfrm>
            <a:off x="457200" y="274638"/>
            <a:ext cx="8229600" cy="1143000"/>
          </a:xfrm>
        </p:spPr>
        <p:txBody>
          <a:bodyPr>
            <a:normAutofit fontScale="90000"/>
          </a:bodyPr>
          <a:lstStyle/>
          <a:p>
            <a:r>
              <a:rPr lang="en-IN" dirty="0" smtClean="0"/>
              <a:t>Note down some important questions for Exam from Last Lecture</a:t>
            </a:r>
            <a:endParaRPr lang="en-IN" dirty="0"/>
          </a:p>
        </p:txBody>
      </p:sp>
    </p:spTree>
    <p:extLst>
      <p:ext uri="{BB962C8B-B14F-4D97-AF65-F5344CB8AC3E}">
        <p14:creationId xmlns:p14="http://schemas.microsoft.com/office/powerpoint/2010/main" val="22123518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a:xfrm>
            <a:off x="609600" y="1905000"/>
            <a:ext cx="7772400" cy="4114800"/>
          </a:xfrm>
        </p:spPr>
        <p:txBody>
          <a:bodyPr/>
          <a:lstStyle/>
          <a:p>
            <a:pPr algn="just"/>
            <a:r>
              <a:rPr lang="en-US" sz="2600" dirty="0" smtClean="0">
                <a:latin typeface="Times New Roman" pitchFamily="18" charset="0"/>
                <a:cs typeface="Times New Roman" pitchFamily="18" charset="0"/>
              </a:rPr>
              <a:t>High Annual Mean Temperature</a:t>
            </a:r>
          </a:p>
          <a:p>
            <a:pPr algn="just"/>
            <a:r>
              <a:rPr lang="en-US" sz="2600" dirty="0" smtClean="0">
                <a:latin typeface="Times New Roman" pitchFamily="18" charset="0"/>
                <a:cs typeface="Times New Roman" pitchFamily="18" charset="0"/>
              </a:rPr>
              <a:t>Low Rainfall</a:t>
            </a:r>
          </a:p>
          <a:p>
            <a:pPr algn="just"/>
            <a:r>
              <a:rPr lang="en-US" sz="2600" dirty="0" smtClean="0">
                <a:latin typeface="Times New Roman" pitchFamily="18" charset="0"/>
                <a:cs typeface="Times New Roman" pitchFamily="18" charset="0"/>
              </a:rPr>
              <a:t>Low humidity</a:t>
            </a:r>
          </a:p>
          <a:p>
            <a:pPr algn="just"/>
            <a:r>
              <a:rPr lang="en-US" sz="2600" dirty="0" smtClean="0">
                <a:latin typeface="Times New Roman" pitchFamily="18" charset="0"/>
                <a:cs typeface="Times New Roman" pitchFamily="18" charset="0"/>
              </a:rPr>
              <a:t>F  rich Natural subsoil rocks</a:t>
            </a:r>
          </a:p>
          <a:p>
            <a:pPr algn="just"/>
            <a:r>
              <a:rPr lang="en-US" sz="2600" dirty="0" smtClean="0">
                <a:latin typeface="Times New Roman" pitchFamily="18" charset="0"/>
                <a:cs typeface="Times New Roman" pitchFamily="18" charset="0"/>
              </a:rPr>
              <a:t>Vegetables from high F belts</a:t>
            </a:r>
          </a:p>
          <a:p>
            <a:pPr algn="just"/>
            <a:r>
              <a:rPr lang="en-US" sz="2600" dirty="0" smtClean="0">
                <a:latin typeface="Times New Roman" pitchFamily="18" charset="0"/>
                <a:cs typeface="Times New Roman" pitchFamily="18" charset="0"/>
              </a:rPr>
              <a:t>Fluoridated tooth paste particularly when used by  children</a:t>
            </a:r>
          </a:p>
          <a:p>
            <a:pPr algn="just"/>
            <a:r>
              <a:rPr lang="en-US" sz="2600" dirty="0" smtClean="0">
                <a:latin typeface="Times New Roman" pitchFamily="18" charset="0"/>
                <a:cs typeface="Times New Roman" pitchFamily="18" charset="0"/>
              </a:rPr>
              <a:t>Tropical climate</a:t>
            </a:r>
          </a:p>
          <a:p>
            <a:pPr algn="just"/>
            <a:r>
              <a:rPr lang="en-US" sz="2600" dirty="0" smtClean="0">
                <a:latin typeface="Times New Roman" pitchFamily="18" charset="0"/>
                <a:cs typeface="Times New Roman" pitchFamily="18" charset="0"/>
              </a:rPr>
              <a:t>Developing Countries</a:t>
            </a:r>
          </a:p>
        </p:txBody>
      </p:sp>
      <p:sp>
        <p:nvSpPr>
          <p:cNvPr id="16387" name="WordArt 4"/>
          <p:cNvSpPr>
            <a:spLocks noChangeArrowheads="1" noChangeShapeType="1" noTextEdit="1"/>
          </p:cNvSpPr>
          <p:nvPr/>
        </p:nvSpPr>
        <p:spPr bwMode="auto">
          <a:xfrm>
            <a:off x="2362200" y="457200"/>
            <a:ext cx="4191000" cy="762000"/>
          </a:xfrm>
          <a:prstGeom prst="rect">
            <a:avLst/>
          </a:prstGeom>
        </p:spPr>
        <p:txBody>
          <a:bodyPr wrap="none" fromWordArt="1">
            <a:prstTxWarp prst="textWave1">
              <a:avLst>
                <a:gd name="adj1" fmla="val 13005"/>
                <a:gd name="adj2" fmla="val 0"/>
              </a:avLst>
            </a:prstTxWarp>
          </a:bodyPr>
          <a:lstStyle/>
          <a:p>
            <a:pPr algn="ctr"/>
            <a:r>
              <a:rPr lang="en-US" sz="3600" b="1" kern="1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a:cs typeface="Times New Roman"/>
              </a:rPr>
              <a:t>epidemiology</a:t>
            </a:r>
            <a:endParaRPr lang="en-US" sz="3600" b="1" kern="1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a:cs typeface="Times New Roman"/>
            </a:endParaRPr>
          </a:p>
        </p:txBody>
      </p:sp>
      <p:sp>
        <p:nvSpPr>
          <p:cNvPr id="5" name="Rectangle 5"/>
          <p:cNvSpPr>
            <a:spLocks noChangeArrowheads="1"/>
          </p:cNvSpPr>
          <p:nvPr/>
        </p:nvSpPr>
        <p:spPr bwMode="auto">
          <a:xfrm>
            <a:off x="990600" y="1371600"/>
            <a:ext cx="4343400" cy="5847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square">
            <a:spAutoFit/>
          </a:bodyPr>
          <a:lstStyle/>
          <a:p>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Environmental </a:t>
            </a:r>
            <a:r>
              <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Factors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1295400" y="2286000"/>
            <a:ext cx="6629400" cy="2057400"/>
          </a:xfrm>
        </p:spPr>
        <p:txBody>
          <a:bodyPr/>
          <a:lstStyle/>
          <a:p>
            <a:pPr algn="just"/>
            <a:r>
              <a:rPr lang="en-US" sz="3200" b="1" dirty="0" smtClean="0">
                <a:solidFill>
                  <a:schemeClr val="accent5">
                    <a:lumMod val="50000"/>
                  </a:schemeClr>
                </a:solidFill>
                <a:latin typeface="Times New Roman" pitchFamily="18" charset="0"/>
                <a:cs typeface="Times New Roman" pitchFamily="18" charset="0"/>
              </a:rPr>
              <a:t>Dental Fluorosis in Children</a:t>
            </a:r>
          </a:p>
          <a:p>
            <a:pPr algn="just"/>
            <a:r>
              <a:rPr lang="en-US" sz="3200" b="1" dirty="0" smtClean="0">
                <a:solidFill>
                  <a:schemeClr val="accent5">
                    <a:lumMod val="50000"/>
                  </a:schemeClr>
                </a:solidFill>
                <a:latin typeface="Times New Roman" pitchFamily="18" charset="0"/>
                <a:cs typeface="Times New Roman" pitchFamily="18" charset="0"/>
              </a:rPr>
              <a:t>Skeletal Fluorosis in Adults</a:t>
            </a:r>
          </a:p>
          <a:p>
            <a:pPr algn="just"/>
            <a:r>
              <a:rPr lang="en-US" sz="3200" b="1" dirty="0" smtClean="0">
                <a:solidFill>
                  <a:schemeClr val="accent5">
                    <a:lumMod val="50000"/>
                  </a:schemeClr>
                </a:solidFill>
                <a:latin typeface="Times New Roman" pitchFamily="18" charset="0"/>
                <a:cs typeface="Times New Roman" pitchFamily="18" charset="0"/>
              </a:rPr>
              <a:t>Non Skeletal Fluorosis</a:t>
            </a:r>
          </a:p>
        </p:txBody>
      </p:sp>
      <p:sp>
        <p:nvSpPr>
          <p:cNvPr id="11266" name="Rectangle 2"/>
          <p:cNvSpPr>
            <a:spLocks noGrp="1" noChangeArrowheads="1"/>
          </p:cNvSpPr>
          <p:nvPr>
            <p:ph type="title"/>
          </p:nvPr>
        </p:nvSpPr>
        <p:spPr>
          <a:xfrm>
            <a:off x="1600200" y="762000"/>
            <a:ext cx="6172200" cy="1143000"/>
          </a:xfrm>
        </p:spPr>
        <p:txBody>
          <a:bodyPr>
            <a:normAutofit/>
          </a:bodyPr>
          <a:lstStyle/>
          <a:p>
            <a:pPr algn="just" fontAlgn="auto">
              <a:spcAft>
                <a:spcPts val="0"/>
              </a:spcAft>
              <a:defRPr/>
            </a:pPr>
            <a:r>
              <a:rPr lang="en-US" sz="4000" dirty="0" smtClean="0">
                <a:solidFill>
                  <a:schemeClr val="accent2"/>
                </a:solidFill>
                <a:latin typeface="Times New Roman" pitchFamily="18" charset="0"/>
                <a:cs typeface="Times New Roman" pitchFamily="18" charset="0"/>
              </a:rPr>
              <a:t>TYPES OF FLUOROSIS</a:t>
            </a:r>
            <a:endParaRPr lang="en-US" dirty="0" smtClean="0">
              <a:solidFill>
                <a:schemeClr val="accent2"/>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a:xfrm>
            <a:off x="228600" y="1447800"/>
            <a:ext cx="8458200" cy="4114800"/>
          </a:xfrm>
        </p:spPr>
        <p:txBody>
          <a:bodyPr/>
          <a:lstStyle/>
          <a:p>
            <a:pPr algn="just"/>
            <a:r>
              <a:rPr lang="en-US" sz="2600" dirty="0" smtClean="0">
                <a:latin typeface="Times New Roman" pitchFamily="18" charset="0"/>
                <a:cs typeface="Times New Roman" pitchFamily="18" charset="0"/>
              </a:rPr>
              <a:t>Children living in high  fluoride zone are bound to get dental discoloration which may be seen even in deciduous teeth.</a:t>
            </a:r>
          </a:p>
          <a:p>
            <a:pPr algn="just"/>
            <a:r>
              <a:rPr lang="en-US" sz="2600" dirty="0" smtClean="0">
                <a:latin typeface="Times New Roman" pitchFamily="18" charset="0"/>
                <a:cs typeface="Times New Roman" pitchFamily="18" charset="0"/>
              </a:rPr>
              <a:t>Initially  glistening white teeth become dull and yellow-white spots appear on the surface of  teeth.</a:t>
            </a:r>
          </a:p>
          <a:p>
            <a:pPr algn="just"/>
            <a:r>
              <a:rPr lang="en-US" sz="2600" dirty="0" smtClean="0">
                <a:latin typeface="Times New Roman" pitchFamily="18" charset="0"/>
                <a:cs typeface="Times New Roman" pitchFamily="18" charset="0"/>
              </a:rPr>
              <a:t>Gradually these spots turn  brown and presents itself in brown streaks which are closer to the tip of the teeth.</a:t>
            </a:r>
          </a:p>
          <a:p>
            <a:pPr algn="just"/>
            <a:r>
              <a:rPr lang="en-US" sz="2600" dirty="0" smtClean="0">
                <a:latin typeface="Times New Roman" pitchFamily="18" charset="0"/>
                <a:cs typeface="Times New Roman" pitchFamily="18" charset="0"/>
              </a:rPr>
              <a:t>In late stages the whole teeth become black. Teeth may be pitted or perforated and may even get chipped off.</a:t>
            </a:r>
          </a:p>
          <a:p>
            <a:pPr algn="just"/>
            <a:r>
              <a:rPr lang="en-US" sz="2600" dirty="0" smtClean="0">
                <a:latin typeface="Times New Roman" pitchFamily="18" charset="0"/>
                <a:cs typeface="Times New Roman" pitchFamily="18" charset="0"/>
              </a:rPr>
              <a:t>In endemic zones people lose their teeth at an early age</a:t>
            </a:r>
          </a:p>
        </p:txBody>
      </p:sp>
      <p:sp>
        <p:nvSpPr>
          <p:cNvPr id="12290" name="Rectangle 2"/>
          <p:cNvSpPr>
            <a:spLocks noGrp="1" noChangeArrowheads="1"/>
          </p:cNvSpPr>
          <p:nvPr>
            <p:ph type="title"/>
          </p:nvPr>
        </p:nvSpPr>
        <p:spPr>
          <a:xfrm>
            <a:off x="762000" y="304800"/>
            <a:ext cx="4267200" cy="1143000"/>
          </a:xfrm>
        </p:spPr>
        <p:txBody>
          <a:bodyPr/>
          <a:lstStyle/>
          <a:p>
            <a:pPr fontAlgn="auto">
              <a:spcAft>
                <a:spcPts val="0"/>
              </a:spcAft>
              <a:defRPr/>
            </a:pPr>
            <a:r>
              <a:rPr lang="en-US" sz="4000" dirty="0" smtClean="0">
                <a:solidFill>
                  <a:srgbClr val="9900FF"/>
                </a:solidFill>
                <a:latin typeface="Times New Roman" pitchFamily="18" charset="0"/>
                <a:cs typeface="Times New Roman" pitchFamily="18" charset="0"/>
              </a:rPr>
              <a:t>Dental Fluorosis</a:t>
            </a:r>
            <a:endParaRPr lang="en-US" dirty="0" smtClean="0">
              <a:solidFill>
                <a:srgbClr val="9900FF"/>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mildfluorosis"/>
          <p:cNvPicPr>
            <a:picLocks noChangeAspect="1" noChangeArrowheads="1"/>
          </p:cNvPicPr>
          <p:nvPr/>
        </p:nvPicPr>
        <p:blipFill>
          <a:blip r:embed="rId2"/>
          <a:srcRect/>
          <a:stretch>
            <a:fillRect/>
          </a:stretch>
        </p:blipFill>
        <p:spPr bwMode="auto">
          <a:xfrm>
            <a:off x="685800" y="990600"/>
            <a:ext cx="2438400" cy="159264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051" name="Picture 3" descr="moderatefluorosis"/>
          <p:cNvPicPr>
            <a:picLocks noChangeAspect="1" noChangeArrowheads="1"/>
          </p:cNvPicPr>
          <p:nvPr/>
        </p:nvPicPr>
        <p:blipFill>
          <a:blip r:embed="rId3"/>
          <a:srcRect/>
          <a:stretch>
            <a:fillRect/>
          </a:stretch>
        </p:blipFill>
        <p:spPr bwMode="auto">
          <a:xfrm>
            <a:off x="685800" y="2667000"/>
            <a:ext cx="2438400" cy="1447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052" name="Picture 4" descr="severefluorosis"/>
          <p:cNvPicPr>
            <a:picLocks noChangeAspect="1" noChangeArrowheads="1"/>
          </p:cNvPicPr>
          <p:nvPr/>
        </p:nvPicPr>
        <p:blipFill>
          <a:blip r:embed="rId4"/>
          <a:srcRect/>
          <a:stretch>
            <a:fillRect/>
          </a:stretch>
        </p:blipFill>
        <p:spPr bwMode="auto">
          <a:xfrm>
            <a:off x="685800" y="4191001"/>
            <a:ext cx="2438400" cy="1676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053" name="Text Box 5"/>
          <p:cNvSpPr txBox="1">
            <a:spLocks noChangeArrowheads="1"/>
          </p:cNvSpPr>
          <p:nvPr/>
        </p:nvSpPr>
        <p:spPr bwMode="auto">
          <a:xfrm>
            <a:off x="2057400" y="152400"/>
            <a:ext cx="5791200" cy="584775"/>
          </a:xfrm>
          <a:prstGeom prst="rect">
            <a:avLst/>
          </a:prstGeom>
          <a:ln>
            <a:headEnd/>
            <a:tailEnd/>
          </a:ln>
        </p:spPr>
        <p:style>
          <a:lnRef idx="1">
            <a:schemeClr val="dk1"/>
          </a:lnRef>
          <a:fillRef idx="2">
            <a:schemeClr val="dk1"/>
          </a:fillRef>
          <a:effectRef idx="1">
            <a:schemeClr val="dk1"/>
          </a:effectRef>
          <a:fontRef idx="minor">
            <a:schemeClr val="dk1"/>
          </a:fontRef>
        </p:style>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Times New Roman" pitchFamily="18" charset="0"/>
              </a:rPr>
              <a:t>Degrees of dental fluorosis</a:t>
            </a:r>
          </a:p>
        </p:txBody>
      </p:sp>
      <p:sp>
        <p:nvSpPr>
          <p:cNvPr id="2054" name="Text Box 6"/>
          <p:cNvSpPr txBox="1">
            <a:spLocks noChangeArrowheads="1"/>
          </p:cNvSpPr>
          <p:nvPr/>
        </p:nvSpPr>
        <p:spPr bwMode="auto">
          <a:xfrm>
            <a:off x="3810000" y="1217613"/>
            <a:ext cx="3889206" cy="954107"/>
          </a:xfrm>
          <a:prstGeom prst="rect">
            <a:avLst/>
          </a:prstGeom>
          <a:noFill/>
          <a:ln w="9525">
            <a:noFill/>
            <a:miter lim="800000"/>
            <a:headEnd/>
            <a:tailEnd/>
          </a:ln>
          <a:effectLst/>
        </p:spPr>
        <p:txBody>
          <a:bodyPr wrap="none">
            <a:spAutoFit/>
          </a:bodyPr>
          <a:lstStyle/>
          <a:p>
            <a:r>
              <a:rPr lang="en-US" sz="2800" b="1" dirty="0" smtClean="0">
                <a:cs typeface="Times New Roman" pitchFamily="18" charset="0"/>
              </a:rPr>
              <a:t>Mild</a:t>
            </a:r>
            <a:endParaRPr lang="en-US" sz="2800" b="1" dirty="0">
              <a:cs typeface="Times New Roman" pitchFamily="18" charset="0"/>
            </a:endParaRPr>
          </a:p>
          <a:p>
            <a:r>
              <a:rPr lang="en-US" sz="2800" b="1" dirty="0">
                <a:cs typeface="Times New Roman" pitchFamily="18" charset="0"/>
              </a:rPr>
              <a:t>(slight mottling of teeth)</a:t>
            </a:r>
          </a:p>
        </p:txBody>
      </p:sp>
      <p:sp>
        <p:nvSpPr>
          <p:cNvPr id="2055" name="Text Box 7"/>
          <p:cNvSpPr txBox="1">
            <a:spLocks noChangeArrowheads="1"/>
          </p:cNvSpPr>
          <p:nvPr/>
        </p:nvSpPr>
        <p:spPr bwMode="auto">
          <a:xfrm>
            <a:off x="3733800" y="3124200"/>
            <a:ext cx="4229043" cy="954107"/>
          </a:xfrm>
          <a:prstGeom prst="rect">
            <a:avLst/>
          </a:prstGeom>
          <a:noFill/>
          <a:ln w="9525">
            <a:noFill/>
            <a:miter lim="800000"/>
            <a:headEnd/>
            <a:tailEnd/>
          </a:ln>
          <a:effectLst/>
        </p:spPr>
        <p:txBody>
          <a:bodyPr wrap="none">
            <a:spAutoFit/>
          </a:bodyPr>
          <a:lstStyle/>
          <a:p>
            <a:r>
              <a:rPr lang="en-US" sz="2800" b="1" dirty="0">
                <a:cs typeface="Times New Roman" pitchFamily="18" charset="0"/>
              </a:rPr>
              <a:t>Moderate</a:t>
            </a:r>
          </a:p>
          <a:p>
            <a:r>
              <a:rPr lang="en-US" sz="2800" b="1" dirty="0">
                <a:cs typeface="Times New Roman" pitchFamily="18" charset="0"/>
              </a:rPr>
              <a:t>(obvious mottling of teeth)</a:t>
            </a:r>
          </a:p>
        </p:txBody>
      </p:sp>
      <p:sp>
        <p:nvSpPr>
          <p:cNvPr id="2056" name="Text Box 8"/>
          <p:cNvSpPr txBox="1">
            <a:spLocks noChangeArrowheads="1"/>
          </p:cNvSpPr>
          <p:nvPr/>
        </p:nvSpPr>
        <p:spPr bwMode="auto">
          <a:xfrm>
            <a:off x="3733800" y="4724400"/>
            <a:ext cx="3962880" cy="954107"/>
          </a:xfrm>
          <a:prstGeom prst="rect">
            <a:avLst/>
          </a:prstGeom>
          <a:noFill/>
          <a:ln w="9525">
            <a:noFill/>
            <a:miter lim="800000"/>
            <a:headEnd/>
            <a:tailEnd/>
          </a:ln>
          <a:effectLst/>
        </p:spPr>
        <p:txBody>
          <a:bodyPr wrap="none">
            <a:spAutoFit/>
          </a:bodyPr>
          <a:lstStyle/>
          <a:p>
            <a:r>
              <a:rPr lang="en-US" sz="2800" b="1" dirty="0">
                <a:cs typeface="Times New Roman" pitchFamily="18" charset="0"/>
              </a:rPr>
              <a:t>Severe</a:t>
            </a:r>
          </a:p>
          <a:p>
            <a:r>
              <a:rPr lang="en-US" sz="2800" b="1" dirty="0">
                <a:cs typeface="Times New Roman" pitchFamily="18" charset="0"/>
              </a:rPr>
              <a:t>(severe mottling of teeth</a:t>
            </a:r>
            <a:r>
              <a:rPr lang="en-US" sz="2000" dirty="0">
                <a:cs typeface="Times New Roman" pitchFamily="18" charset="0"/>
              </a:rPr>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a:xfrm>
            <a:off x="228600" y="1481138"/>
            <a:ext cx="8534400" cy="4462462"/>
          </a:xfrm>
        </p:spPr>
        <p:txBody>
          <a:bodyPr/>
          <a:lstStyle/>
          <a:p>
            <a:pPr algn="just"/>
            <a:r>
              <a:rPr lang="en-US" sz="2400" b="1" dirty="0" smtClean="0">
                <a:latin typeface="Times New Roman" pitchFamily="18" charset="0"/>
                <a:cs typeface="Times New Roman" pitchFamily="18" charset="0"/>
              </a:rPr>
              <a:t>It affects young as well as old. The symptoms include severe pain and stiffness in the backbone, joints and/or rigidity in hip bones.</a:t>
            </a:r>
          </a:p>
          <a:p>
            <a:pPr algn="just"/>
            <a:endParaRPr lang="en-US" sz="2400" b="1"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X-ray examinations of the bones reveals thickening and high density of bones.   In some patients with calcium deficiency osteomalacia type changes are seen.</a:t>
            </a:r>
          </a:p>
          <a:p>
            <a:pPr algn="just"/>
            <a:endParaRPr lang="en-US" sz="2400" b="1"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Constriction of vertebral canal and intervertebral foramen - pressure on nerves leads to paralysis.</a:t>
            </a:r>
          </a:p>
        </p:txBody>
      </p:sp>
      <p:sp>
        <p:nvSpPr>
          <p:cNvPr id="13314" name="Rectangle 2"/>
          <p:cNvSpPr>
            <a:spLocks noGrp="1" noChangeArrowheads="1"/>
          </p:cNvSpPr>
          <p:nvPr>
            <p:ph type="title"/>
          </p:nvPr>
        </p:nvSpPr>
        <p:spPr>
          <a:xfrm>
            <a:off x="685800" y="304800"/>
            <a:ext cx="4038600" cy="1143000"/>
          </a:xfrm>
        </p:spPr>
        <p:txBody>
          <a:bodyPr/>
          <a:lstStyle/>
          <a:p>
            <a:pPr fontAlgn="auto">
              <a:spcAft>
                <a:spcPts val="0"/>
              </a:spcAft>
              <a:defRPr/>
            </a:pPr>
            <a:r>
              <a:rPr lang="en-US" sz="4000" dirty="0" smtClean="0">
                <a:solidFill>
                  <a:srgbClr val="9900FF"/>
                </a:solidFill>
                <a:effectLst/>
                <a:latin typeface="Times New Roman" pitchFamily="18" charset="0"/>
                <a:cs typeface="Times New Roman" pitchFamily="18" charset="0"/>
              </a:rPr>
              <a:t>Skeletal Fluorosis</a:t>
            </a:r>
            <a:endParaRPr lang="en-US" dirty="0" smtClean="0">
              <a:solidFill>
                <a:srgbClr val="9900FF"/>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pPr algn="ctr"/>
            <a:r>
              <a:rPr lang="en-US" dirty="0">
                <a:latin typeface="Times New Roman" pitchFamily="18" charset="0"/>
                <a:cs typeface="Times New Roman" pitchFamily="18" charset="0"/>
              </a:rPr>
              <a:t>Skeletal Fluorosis</a:t>
            </a:r>
          </a:p>
        </p:txBody>
      </p:sp>
      <p:pic>
        <p:nvPicPr>
          <p:cNvPr id="113668" name="Picture 4" descr="a_Pic1"/>
          <p:cNvPicPr>
            <a:picLocks noChangeAspect="1" noChangeArrowheads="1"/>
          </p:cNvPicPr>
          <p:nvPr/>
        </p:nvPicPr>
        <p:blipFill>
          <a:blip r:embed="rId4"/>
          <a:srcRect/>
          <a:stretch>
            <a:fillRect/>
          </a:stretch>
        </p:blipFill>
        <p:spPr bwMode="auto">
          <a:xfrm>
            <a:off x="1584325" y="1600200"/>
            <a:ext cx="2378075" cy="41148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13669" name="Picture 5" descr="f1"/>
          <p:cNvPicPr>
            <a:picLocks noChangeAspect="1" noChangeArrowheads="1"/>
          </p:cNvPicPr>
          <p:nvPr/>
        </p:nvPicPr>
        <p:blipFill>
          <a:blip r:embed="rId5"/>
          <a:srcRect/>
          <a:stretch>
            <a:fillRect/>
          </a:stretch>
        </p:blipFill>
        <p:spPr bwMode="auto">
          <a:xfrm>
            <a:off x="4294188" y="1600200"/>
            <a:ext cx="3216275" cy="41148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ustDataLst>
      <p:tags r:id="rId1"/>
    </p:custData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idx="1"/>
          </p:nvPr>
        </p:nvSpPr>
        <p:spPr>
          <a:xfrm>
            <a:off x="228600" y="1066800"/>
            <a:ext cx="8610600" cy="4648200"/>
          </a:xfrm>
        </p:spPr>
        <p:txBody>
          <a:bodyPr/>
          <a:lstStyle/>
          <a:p>
            <a:pPr algn="just"/>
            <a:r>
              <a:rPr lang="en-US" sz="2400" dirty="0" smtClean="0">
                <a:latin typeface="Times New Roman" pitchFamily="18" charset="0"/>
                <a:cs typeface="Times New Roman" pitchFamily="18" charset="0"/>
              </a:rPr>
              <a:t>There are convincing evidence of involvement  of skeletal muscles, erythrocytes, G-I mucosa, ligaments and spermatozoa on consuming more than optimal intake of fluorides.  Detection of Fluorosis  at early stage is possible by understanding the soft tissue manifestation.</a:t>
            </a:r>
          </a:p>
          <a:p>
            <a:pPr algn="just"/>
            <a:r>
              <a:rPr lang="en-US" sz="2400" dirty="0" smtClean="0">
                <a:latin typeface="Times New Roman" pitchFamily="18" charset="0"/>
                <a:cs typeface="Times New Roman" pitchFamily="18" charset="0"/>
              </a:rPr>
              <a:t>In the fluorosed muscles, actin and myosin filaments are destroyed and mitochondria lose their structural  integrity  thereby providing evidence of depletion of muscle energy.</a:t>
            </a:r>
          </a:p>
          <a:p>
            <a:pPr algn="just"/>
            <a:r>
              <a:rPr lang="en-US" sz="2400" dirty="0" smtClean="0">
                <a:latin typeface="Times New Roman" pitchFamily="18" charset="0"/>
                <a:cs typeface="Times New Roman" pitchFamily="18" charset="0"/>
              </a:rPr>
              <a:t>The erythrocyte membrane loses its calcium content in presence of high fluoride.</a:t>
            </a:r>
          </a:p>
          <a:p>
            <a:pPr algn="just"/>
            <a:r>
              <a:rPr lang="en-US" sz="2400" dirty="0" smtClean="0">
                <a:latin typeface="Times New Roman" pitchFamily="18" charset="0"/>
                <a:cs typeface="Times New Roman" pitchFamily="18" charset="0"/>
              </a:rPr>
              <a:t>Non-ulcer dyspeptic complaints are manifested by consuming high F in water and food.</a:t>
            </a:r>
          </a:p>
        </p:txBody>
      </p:sp>
      <p:sp>
        <p:nvSpPr>
          <p:cNvPr id="16386" name="Rectangle 2"/>
          <p:cNvSpPr>
            <a:spLocks noGrp="1" noChangeArrowheads="1"/>
          </p:cNvSpPr>
          <p:nvPr>
            <p:ph type="title"/>
          </p:nvPr>
        </p:nvSpPr>
        <p:spPr>
          <a:xfrm>
            <a:off x="762000" y="304800"/>
            <a:ext cx="5257800" cy="838200"/>
          </a:xfrm>
        </p:spPr>
        <p:txBody>
          <a:bodyPr/>
          <a:lstStyle/>
          <a:p>
            <a:pPr fontAlgn="auto">
              <a:spcAft>
                <a:spcPts val="0"/>
              </a:spcAft>
              <a:defRPr/>
            </a:pPr>
            <a:r>
              <a:rPr lang="en-US" sz="4000" dirty="0" smtClean="0">
                <a:solidFill>
                  <a:srgbClr val="9900FF"/>
                </a:solidFill>
                <a:effectLst/>
                <a:latin typeface="Times New Roman" pitchFamily="18" charset="0"/>
                <a:cs typeface="Times New Roman" pitchFamily="18" charset="0"/>
              </a:rPr>
              <a:t>Non-Skeletal Fluorosis</a:t>
            </a:r>
            <a:endParaRPr lang="en-US" dirty="0" smtClean="0">
              <a:solidFill>
                <a:srgbClr val="9900FF"/>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09600" y="990600"/>
            <a:ext cx="4191000" cy="623888"/>
          </a:xfrm>
        </p:spPr>
        <p:txBody>
          <a:bodyPr>
            <a:normAutofit/>
          </a:bodyPr>
          <a:lstStyle/>
          <a:p>
            <a:r>
              <a:rPr lang="en-US" sz="3000" dirty="0">
                <a:solidFill>
                  <a:srgbClr val="00B050"/>
                </a:solidFill>
                <a:latin typeface="Times New Roman" pitchFamily="18" charset="0"/>
                <a:cs typeface="Times New Roman" pitchFamily="18" charset="0"/>
              </a:rPr>
              <a:t>UNICEF’s Clinical Test</a:t>
            </a:r>
          </a:p>
        </p:txBody>
      </p:sp>
      <p:sp>
        <p:nvSpPr>
          <p:cNvPr id="54276" name="Rectangle 4"/>
          <p:cNvSpPr>
            <a:spLocks noGrp="1" noChangeArrowheads="1"/>
          </p:cNvSpPr>
          <p:nvPr>
            <p:ph type="body" idx="1"/>
          </p:nvPr>
        </p:nvSpPr>
        <p:spPr>
          <a:xfrm>
            <a:off x="228600" y="1676400"/>
            <a:ext cx="4343400" cy="3200400"/>
          </a:xfrm>
        </p:spPr>
        <p:txBody>
          <a:bodyPr/>
          <a:lstStyle/>
          <a:p>
            <a:pPr lvl="1"/>
            <a:r>
              <a:rPr lang="en-US" sz="2400" b="1" dirty="0">
                <a:latin typeface="Times New Roman" pitchFamily="18" charset="0"/>
                <a:cs typeface="Times New Roman" pitchFamily="18" charset="0"/>
              </a:rPr>
              <a:t>Three simple clinical tests</a:t>
            </a:r>
          </a:p>
          <a:p>
            <a:pPr lvl="2"/>
            <a:r>
              <a:rPr lang="en-US" sz="2200" b="1" dirty="0">
                <a:latin typeface="Times New Roman" pitchFamily="18" charset="0"/>
                <a:cs typeface="Times New Roman" pitchFamily="18" charset="0"/>
              </a:rPr>
              <a:t>Forward flexion of spine</a:t>
            </a:r>
          </a:p>
          <a:p>
            <a:pPr lvl="2"/>
            <a:r>
              <a:rPr lang="en-US" sz="2200" b="1" dirty="0">
                <a:latin typeface="Times New Roman" pitchFamily="18" charset="0"/>
                <a:cs typeface="Times New Roman" pitchFamily="18" charset="0"/>
              </a:rPr>
              <a:t>Chin to Chest test</a:t>
            </a:r>
          </a:p>
          <a:p>
            <a:pPr lvl="2"/>
            <a:r>
              <a:rPr lang="en-US" sz="2200" b="1" dirty="0">
                <a:latin typeface="Times New Roman" pitchFamily="18" charset="0"/>
                <a:cs typeface="Times New Roman" pitchFamily="18" charset="0"/>
              </a:rPr>
              <a:t>Hands on the occiput test</a:t>
            </a:r>
          </a:p>
          <a:p>
            <a:pPr lvl="1"/>
            <a:r>
              <a:rPr lang="en-US" sz="2400" b="1" dirty="0">
                <a:latin typeface="Times New Roman" pitchFamily="18" charset="0"/>
                <a:cs typeface="Times New Roman" pitchFamily="18" charset="0"/>
              </a:rPr>
              <a:t>Normal person can do </a:t>
            </a:r>
          </a:p>
          <a:p>
            <a:pPr lvl="1"/>
            <a:r>
              <a:rPr lang="en-US" sz="2400" b="1" dirty="0">
                <a:latin typeface="Times New Roman" pitchFamily="18" charset="0"/>
                <a:cs typeface="Times New Roman" pitchFamily="18" charset="0"/>
              </a:rPr>
              <a:t>Person with skeletal fluorosis can not.</a:t>
            </a:r>
          </a:p>
        </p:txBody>
      </p:sp>
      <p:pic>
        <p:nvPicPr>
          <p:cNvPr id="54277" name="Picture 5"/>
          <p:cNvPicPr>
            <a:picLocks noChangeAspect="1" noChangeArrowheads="1"/>
          </p:cNvPicPr>
          <p:nvPr/>
        </p:nvPicPr>
        <p:blipFill>
          <a:blip r:embed="rId4"/>
          <a:srcRect/>
          <a:stretch>
            <a:fillRect/>
          </a:stretch>
        </p:blipFill>
        <p:spPr bwMode="auto">
          <a:xfrm>
            <a:off x="4889500" y="1600200"/>
            <a:ext cx="3670300" cy="4419600"/>
          </a:xfrm>
          <a:prstGeom prst="roundRect">
            <a:avLst>
              <a:gd name="adj" fmla="val 4167"/>
            </a:avLst>
          </a:prstGeom>
          <a:ln/>
        </p:spPr>
        <p:style>
          <a:lnRef idx="1">
            <a:schemeClr val="dk1"/>
          </a:lnRef>
          <a:fillRef idx="2">
            <a:schemeClr val="dk1"/>
          </a:fillRef>
          <a:effectRef idx="1">
            <a:schemeClr val="dk1"/>
          </a:effectRef>
          <a:fontRef idx="minor">
            <a:schemeClr val="dk1"/>
          </a:fontRef>
        </p:style>
      </p:pic>
      <p:sp>
        <p:nvSpPr>
          <p:cNvPr id="54278" name="Text Box 6"/>
          <p:cNvSpPr txBox="1">
            <a:spLocks noChangeArrowheads="1"/>
          </p:cNvSpPr>
          <p:nvPr/>
        </p:nvSpPr>
        <p:spPr bwMode="auto">
          <a:xfrm>
            <a:off x="838200" y="5613400"/>
            <a:ext cx="3962400" cy="406400"/>
          </a:xfrm>
          <a:prstGeom prst="rect">
            <a:avLst/>
          </a:prstGeom>
          <a:solidFill>
            <a:srgbClr val="9900CC"/>
          </a:solidFill>
          <a:ln w="9525">
            <a:solidFill>
              <a:srgbClr val="FFFF00"/>
            </a:solidFill>
            <a:miter lim="800000"/>
            <a:headEnd/>
            <a:tailEnd/>
          </a:ln>
          <a:effectLst/>
        </p:spPr>
        <p:txBody>
          <a:bodyPr>
            <a:spAutoFit/>
          </a:bodyPr>
          <a:lstStyle/>
          <a:p>
            <a:pPr algn="ctr">
              <a:spcBef>
                <a:spcPct val="50000"/>
              </a:spcBef>
            </a:pPr>
            <a:r>
              <a:rPr lang="en-US" sz="2000" b="1" dirty="0">
                <a:solidFill>
                  <a:schemeClr val="bg1"/>
                </a:solidFill>
                <a:latin typeface="Arial Narrow" pitchFamily="34" charset="0"/>
              </a:rPr>
              <a:t>Left figures  Normal, Right  Abnormal</a:t>
            </a:r>
          </a:p>
        </p:txBody>
      </p:sp>
      <p:sp>
        <p:nvSpPr>
          <p:cNvPr id="6" name="Rectangle 2"/>
          <p:cNvSpPr txBox="1">
            <a:spLocks noChangeArrowheads="1"/>
          </p:cNvSpPr>
          <p:nvPr/>
        </p:nvSpPr>
        <p:spPr>
          <a:xfrm>
            <a:off x="2133600" y="152400"/>
            <a:ext cx="4876800" cy="838200"/>
          </a:xfrm>
          <a:prstGeom prst="rect">
            <a:avLst/>
          </a:prstGeom>
        </p:spPr>
        <p:style>
          <a:lnRef idx="1">
            <a:schemeClr val="accent4"/>
          </a:lnRef>
          <a:fillRef idx="2">
            <a:schemeClr val="accent4"/>
          </a:fillRef>
          <a:effectRef idx="1">
            <a:schemeClr val="accent4"/>
          </a:effectRef>
          <a:fontRef idx="minor">
            <a:schemeClr val="dk1"/>
          </a:fontRef>
        </p:style>
        <p:txBody>
          <a:bodyPr vert="horz"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all" normalizeH="0" baseline="0" noProof="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Times New Roman" pitchFamily="18" charset="0"/>
                <a:ea typeface="+mj-ea"/>
                <a:cs typeface="Times New Roman" pitchFamily="18" charset="0"/>
              </a:rPr>
              <a:t>DIAGNOSIS</a:t>
            </a:r>
            <a:endParaRPr kumimoji="0" lang="en-US" sz="4100" b="1" i="0" u="none" strike="noStrike" kern="1200" cap="all" normalizeH="0" baseline="0" noProof="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Times New Roman" pitchFamily="18" charset="0"/>
              <a:ea typeface="+mj-ea"/>
              <a:cs typeface="Times New Roman" pitchFamily="18" charset="0"/>
            </a:endParaRPr>
          </a:p>
        </p:txBody>
      </p:sp>
    </p:spTree>
    <p:custDataLst>
      <p:tags r:id="rId1"/>
    </p:custData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a:xfrm>
            <a:off x="304800" y="762000"/>
            <a:ext cx="8458200" cy="5257800"/>
          </a:xfrm>
        </p:spPr>
        <p:txBody>
          <a:bodyPr/>
          <a:lstStyle/>
          <a:p>
            <a:pPr algn="just"/>
            <a:r>
              <a:rPr lang="en-US" sz="2400" b="1" dirty="0" smtClean="0">
                <a:solidFill>
                  <a:srgbClr val="9900FF"/>
                </a:solidFill>
                <a:latin typeface="Times New Roman" pitchFamily="18" charset="0"/>
                <a:cs typeface="Times New Roman" pitchFamily="18" charset="0"/>
              </a:rPr>
              <a:t>COIN TEST</a:t>
            </a:r>
            <a:r>
              <a:rPr lang="en-US" sz="2400" b="1" dirty="0" smtClean="0">
                <a:latin typeface="Times New Roman" pitchFamily="18" charset="0"/>
                <a:cs typeface="Times New Roman" pitchFamily="18" charset="0"/>
              </a:rPr>
              <a:t>: The subject  is asked to lift a coin from the floor without bending the knee. A  fluorotic subject would not be able to lift the coin without flexing the large joints of lower extremity.</a:t>
            </a:r>
          </a:p>
          <a:p>
            <a:pPr algn="just"/>
            <a:endParaRPr lang="en-US" sz="2400" b="1" dirty="0" smtClean="0">
              <a:latin typeface="Times New Roman" pitchFamily="18" charset="0"/>
              <a:cs typeface="Times New Roman" pitchFamily="18" charset="0"/>
            </a:endParaRPr>
          </a:p>
          <a:p>
            <a:pPr algn="just"/>
            <a:r>
              <a:rPr lang="en-US" sz="2400" b="1" dirty="0" smtClean="0">
                <a:solidFill>
                  <a:srgbClr val="9900FF"/>
                </a:solidFill>
                <a:latin typeface="Times New Roman" pitchFamily="18" charset="0"/>
                <a:cs typeface="Times New Roman" pitchFamily="18" charset="0"/>
              </a:rPr>
              <a:t>CHIN TEST: </a:t>
            </a:r>
            <a:r>
              <a:rPr lang="en-US" sz="2400" b="1" dirty="0" smtClean="0">
                <a:latin typeface="Times New Roman" pitchFamily="18" charset="0"/>
                <a:cs typeface="Times New Roman" pitchFamily="18" charset="0"/>
              </a:rPr>
              <a:t>The subject is asked to touch the anterior wall of the chest  with the chin.  If there is pain or stiffness in the neck, it indicates the presence of fluorosis.</a:t>
            </a:r>
          </a:p>
          <a:p>
            <a:pPr algn="just"/>
            <a:endParaRPr lang="en-US" sz="2400" b="1" dirty="0" smtClean="0">
              <a:latin typeface="Times New Roman" pitchFamily="18" charset="0"/>
              <a:cs typeface="Times New Roman" pitchFamily="18" charset="0"/>
            </a:endParaRPr>
          </a:p>
          <a:p>
            <a:pPr algn="just"/>
            <a:r>
              <a:rPr lang="en-US" sz="2400" b="1" dirty="0" smtClean="0">
                <a:solidFill>
                  <a:srgbClr val="9900FF"/>
                </a:solidFill>
                <a:latin typeface="Times New Roman" pitchFamily="18" charset="0"/>
                <a:cs typeface="Times New Roman" pitchFamily="18" charset="0"/>
              </a:rPr>
              <a:t>STRETCH TEST:</a:t>
            </a:r>
            <a:r>
              <a:rPr lang="en-US" sz="2400" b="1" dirty="0" smtClean="0">
                <a:latin typeface="Times New Roman" pitchFamily="18" charset="0"/>
                <a:cs typeface="Times New Roman" pitchFamily="18" charset="0"/>
              </a:rPr>
              <a:t> The individual is made to stretch the arm sideways, fold at elbow and touch the back of the head. When there is pain and stiffness, it would not be possible to reach to the occiput indicating presence of Fluorosis.</a:t>
            </a:r>
          </a:p>
        </p:txBody>
      </p:sp>
      <p:sp>
        <p:nvSpPr>
          <p:cNvPr id="14338" name="Rectangle 2"/>
          <p:cNvSpPr>
            <a:spLocks noGrp="1" noChangeArrowheads="1"/>
          </p:cNvSpPr>
          <p:nvPr>
            <p:ph type="title"/>
          </p:nvPr>
        </p:nvSpPr>
        <p:spPr>
          <a:xfrm>
            <a:off x="914400" y="152400"/>
            <a:ext cx="5943600" cy="533400"/>
          </a:xfrm>
        </p:spPr>
        <p:txBody>
          <a:bodyPr>
            <a:normAutofit fontScale="90000"/>
          </a:bodyPr>
          <a:lstStyle/>
          <a:p>
            <a:pPr fontAlgn="auto">
              <a:spcAft>
                <a:spcPts val="0"/>
              </a:spcAft>
              <a:defRPr/>
            </a:pPr>
            <a:r>
              <a:rPr lang="en-US" sz="4000" dirty="0" smtClean="0">
                <a:solidFill>
                  <a:schemeClr val="accent2">
                    <a:lumMod val="75000"/>
                  </a:schemeClr>
                </a:solidFill>
                <a:latin typeface="Times New Roman" pitchFamily="18" charset="0"/>
                <a:cs typeface="Times New Roman" pitchFamily="18" charset="0"/>
              </a:rPr>
              <a:t>Tests for Skeletal Fluorosis</a:t>
            </a:r>
            <a:endParaRPr lang="en-US" dirty="0" smtClean="0">
              <a:solidFill>
                <a:schemeClr val="accent2">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525962"/>
          </a:xfrm>
        </p:spPr>
        <p:txBody>
          <a:bodyPr/>
          <a:lstStyle/>
          <a:p>
            <a:pPr algn="just">
              <a:buFont typeface="Wingdings" pitchFamily="2" charset="2"/>
              <a:buChar char="ü"/>
            </a:pPr>
            <a:r>
              <a:rPr lang="en-US" sz="2300" b="1" dirty="0" smtClean="0">
                <a:solidFill>
                  <a:srgbClr val="002060"/>
                </a:solidFill>
                <a:latin typeface="Times New Roman" pitchFamily="18" charset="0"/>
                <a:cs typeface="Times New Roman" pitchFamily="18" charset="0"/>
              </a:rPr>
              <a:t>Human teeth (and bones) are primarily composed of the mineral calcium hydroxyapatite.</a:t>
            </a:r>
          </a:p>
          <a:p>
            <a:pPr algn="just">
              <a:buFont typeface="Wingdings" pitchFamily="2" charset="2"/>
              <a:buChar char="ü"/>
            </a:pPr>
            <a:r>
              <a:rPr lang="en-US" sz="2300" b="1" dirty="0" smtClean="0">
                <a:solidFill>
                  <a:srgbClr val="002060"/>
                </a:solidFill>
                <a:latin typeface="Times New Roman" pitchFamily="18" charset="0"/>
                <a:cs typeface="Times New Roman" pitchFamily="18" charset="0"/>
              </a:rPr>
              <a:t>Calcium hydroxyapatite has the chemical formula: Ca</a:t>
            </a:r>
            <a:r>
              <a:rPr lang="en-US" sz="2300" b="1" baseline="-30000" dirty="0" smtClean="0">
                <a:solidFill>
                  <a:srgbClr val="002060"/>
                </a:solidFill>
                <a:latin typeface="Times New Roman" pitchFamily="18" charset="0"/>
                <a:cs typeface="Times New Roman" pitchFamily="18" charset="0"/>
              </a:rPr>
              <a:t>5</a:t>
            </a:r>
            <a:r>
              <a:rPr lang="en-US" sz="2300" b="1" dirty="0" smtClean="0">
                <a:solidFill>
                  <a:srgbClr val="002060"/>
                </a:solidFill>
                <a:latin typeface="Times New Roman" pitchFamily="18" charset="0"/>
                <a:cs typeface="Times New Roman" pitchFamily="18" charset="0"/>
              </a:rPr>
              <a:t>[(PO</a:t>
            </a:r>
            <a:r>
              <a:rPr lang="en-US" sz="2300" b="1" baseline="-30000" dirty="0" smtClean="0">
                <a:solidFill>
                  <a:srgbClr val="002060"/>
                </a:solidFill>
                <a:latin typeface="Times New Roman" pitchFamily="18" charset="0"/>
                <a:cs typeface="Times New Roman" pitchFamily="18" charset="0"/>
              </a:rPr>
              <a:t>4</a:t>
            </a:r>
            <a:r>
              <a:rPr lang="en-US" sz="2300" b="1" dirty="0" smtClean="0">
                <a:solidFill>
                  <a:srgbClr val="002060"/>
                </a:solidFill>
                <a:latin typeface="Times New Roman" pitchFamily="18" charset="0"/>
                <a:cs typeface="Times New Roman" pitchFamily="18" charset="0"/>
              </a:rPr>
              <a:t>)</a:t>
            </a:r>
            <a:r>
              <a:rPr lang="en-US" sz="2300" b="1" baseline="-30000" dirty="0" smtClean="0">
                <a:solidFill>
                  <a:srgbClr val="002060"/>
                </a:solidFill>
                <a:latin typeface="Times New Roman" pitchFamily="18" charset="0"/>
                <a:cs typeface="Times New Roman" pitchFamily="18" charset="0"/>
              </a:rPr>
              <a:t>3</a:t>
            </a:r>
            <a:r>
              <a:rPr lang="en-US" sz="2300" b="1" dirty="0" smtClean="0">
                <a:solidFill>
                  <a:srgbClr val="002060"/>
                </a:solidFill>
                <a:latin typeface="Times New Roman" pitchFamily="18" charset="0"/>
                <a:cs typeface="Times New Roman" pitchFamily="18" charset="0"/>
              </a:rPr>
              <a:t>OH]. One of the main components of this mineral is the hydroxyl ion.</a:t>
            </a:r>
          </a:p>
          <a:p>
            <a:pPr algn="just">
              <a:buFont typeface="Wingdings" pitchFamily="2" charset="2"/>
              <a:buChar char="ü"/>
            </a:pPr>
            <a:r>
              <a:rPr lang="en-US" sz="2300" b="1" dirty="0" smtClean="0">
                <a:solidFill>
                  <a:srgbClr val="002060"/>
                </a:solidFill>
                <a:latin typeface="Times New Roman" pitchFamily="18" charset="0"/>
                <a:cs typeface="Times New Roman" pitchFamily="18" charset="0"/>
              </a:rPr>
              <a:t>Fluoride substitutes for the hydroxyl ion, producing calcium </a:t>
            </a:r>
            <a:r>
              <a:rPr lang="en-US" sz="2300" b="1" dirty="0" err="1" smtClean="0">
                <a:solidFill>
                  <a:srgbClr val="002060"/>
                </a:solidFill>
                <a:latin typeface="Times New Roman" pitchFamily="18" charset="0"/>
                <a:cs typeface="Times New Roman" pitchFamily="18" charset="0"/>
              </a:rPr>
              <a:t>fluoroapatite</a:t>
            </a:r>
            <a:r>
              <a:rPr lang="en-US" sz="2300" b="1" dirty="0" smtClean="0">
                <a:solidFill>
                  <a:srgbClr val="002060"/>
                </a:solidFill>
                <a:latin typeface="Times New Roman" pitchFamily="18" charset="0"/>
                <a:cs typeface="Times New Roman" pitchFamily="18" charset="0"/>
              </a:rPr>
              <a:t>, with the chemical formula: Ca</a:t>
            </a:r>
            <a:r>
              <a:rPr lang="en-US" sz="2300" b="1" baseline="-30000" dirty="0" smtClean="0">
                <a:solidFill>
                  <a:srgbClr val="002060"/>
                </a:solidFill>
                <a:latin typeface="Times New Roman" pitchFamily="18" charset="0"/>
                <a:cs typeface="Times New Roman" pitchFamily="18" charset="0"/>
              </a:rPr>
              <a:t>5</a:t>
            </a:r>
            <a:r>
              <a:rPr lang="en-US" sz="2300" b="1" dirty="0" smtClean="0">
                <a:solidFill>
                  <a:srgbClr val="002060"/>
                </a:solidFill>
                <a:latin typeface="Times New Roman" pitchFamily="18" charset="0"/>
                <a:cs typeface="Times New Roman" pitchFamily="18" charset="0"/>
              </a:rPr>
              <a:t>[(PO</a:t>
            </a:r>
            <a:r>
              <a:rPr lang="en-US" sz="2300" b="1" baseline="-30000" dirty="0" smtClean="0">
                <a:solidFill>
                  <a:srgbClr val="002060"/>
                </a:solidFill>
                <a:latin typeface="Times New Roman" pitchFamily="18" charset="0"/>
                <a:cs typeface="Times New Roman" pitchFamily="18" charset="0"/>
              </a:rPr>
              <a:t>4</a:t>
            </a:r>
            <a:r>
              <a:rPr lang="en-US" sz="2300" b="1" dirty="0" smtClean="0">
                <a:solidFill>
                  <a:srgbClr val="002060"/>
                </a:solidFill>
                <a:latin typeface="Times New Roman" pitchFamily="18" charset="0"/>
                <a:cs typeface="Times New Roman" pitchFamily="18" charset="0"/>
              </a:rPr>
              <a:t>)</a:t>
            </a:r>
            <a:r>
              <a:rPr lang="en-US" sz="2300" b="1" baseline="-30000" dirty="0" smtClean="0">
                <a:solidFill>
                  <a:srgbClr val="002060"/>
                </a:solidFill>
                <a:latin typeface="Times New Roman" pitchFamily="18" charset="0"/>
                <a:cs typeface="Times New Roman" pitchFamily="18" charset="0"/>
              </a:rPr>
              <a:t>3</a:t>
            </a:r>
            <a:r>
              <a:rPr lang="en-US" sz="2300" b="1" dirty="0" smtClean="0">
                <a:solidFill>
                  <a:srgbClr val="002060"/>
                </a:solidFill>
                <a:latin typeface="Times New Roman" pitchFamily="18" charset="0"/>
                <a:cs typeface="Times New Roman" pitchFamily="18" charset="0"/>
              </a:rPr>
              <a:t>F]</a:t>
            </a:r>
          </a:p>
          <a:p>
            <a:pPr algn="just">
              <a:buFont typeface="Wingdings" pitchFamily="2" charset="2"/>
              <a:buChar char="ü"/>
            </a:pPr>
            <a:r>
              <a:rPr lang="en-US" sz="2300" b="1" dirty="0" smtClean="0">
                <a:solidFill>
                  <a:srgbClr val="002060"/>
                </a:solidFill>
                <a:latin typeface="Times New Roman" pitchFamily="18" charset="0"/>
                <a:cs typeface="Times New Roman" pitchFamily="18" charset="0"/>
              </a:rPr>
              <a:t>Calcium </a:t>
            </a:r>
            <a:r>
              <a:rPr lang="en-US" sz="2300" b="1" dirty="0" err="1" smtClean="0">
                <a:solidFill>
                  <a:srgbClr val="002060"/>
                </a:solidFill>
                <a:latin typeface="Times New Roman" pitchFamily="18" charset="0"/>
                <a:cs typeface="Times New Roman" pitchFamily="18" charset="0"/>
              </a:rPr>
              <a:t>fluoroapatite</a:t>
            </a:r>
            <a:r>
              <a:rPr lang="en-US" sz="2300" b="1" dirty="0" smtClean="0">
                <a:solidFill>
                  <a:srgbClr val="002060"/>
                </a:solidFill>
                <a:latin typeface="Times New Roman" pitchFamily="18" charset="0"/>
                <a:cs typeface="Times New Roman" pitchFamily="18" charset="0"/>
              </a:rPr>
              <a:t> is chemically stable than calcium </a:t>
            </a:r>
            <a:r>
              <a:rPr lang="en-US" sz="2300" b="1" dirty="0" err="1" smtClean="0">
                <a:solidFill>
                  <a:srgbClr val="002060"/>
                </a:solidFill>
                <a:latin typeface="Times New Roman" pitchFamily="18" charset="0"/>
                <a:cs typeface="Times New Roman" pitchFamily="18" charset="0"/>
              </a:rPr>
              <a:t>hydroxyapatite</a:t>
            </a:r>
            <a:r>
              <a:rPr lang="en-US" sz="2300" b="1" dirty="0" smtClean="0">
                <a:solidFill>
                  <a:srgbClr val="002060"/>
                </a:solidFill>
                <a:latin typeface="Times New Roman" pitchFamily="18" charset="0"/>
                <a:cs typeface="Times New Roman" pitchFamily="18" charset="0"/>
              </a:rPr>
              <a:t> in acid environment of the mouth.</a:t>
            </a:r>
          </a:p>
          <a:p>
            <a:pPr algn="just">
              <a:buFont typeface="Wingdings" pitchFamily="2" charset="2"/>
              <a:buChar char="ü"/>
            </a:pPr>
            <a:r>
              <a:rPr lang="en-US" sz="2300" b="1" dirty="0" smtClean="0">
                <a:solidFill>
                  <a:srgbClr val="002060"/>
                </a:solidFill>
                <a:latin typeface="Times New Roman" pitchFamily="18" charset="0"/>
                <a:cs typeface="Times New Roman" pitchFamily="18" charset="0"/>
              </a:rPr>
              <a:t>This means that a higher concentration of calcium </a:t>
            </a:r>
            <a:r>
              <a:rPr lang="en-US" sz="2300" b="1" dirty="0" err="1" smtClean="0">
                <a:solidFill>
                  <a:srgbClr val="002060"/>
                </a:solidFill>
                <a:latin typeface="Times New Roman" pitchFamily="18" charset="0"/>
                <a:cs typeface="Times New Roman" pitchFamily="18" charset="0"/>
              </a:rPr>
              <a:t>fluoroapatite</a:t>
            </a:r>
            <a:r>
              <a:rPr lang="en-US" sz="2300" b="1" dirty="0" smtClean="0">
                <a:solidFill>
                  <a:srgbClr val="002060"/>
                </a:solidFill>
                <a:latin typeface="Times New Roman" pitchFamily="18" charset="0"/>
                <a:cs typeface="Times New Roman" pitchFamily="18" charset="0"/>
              </a:rPr>
              <a:t> in tooth enamel decreases tooth dissolution, and therefore can decrease the incidence of tooth decay.</a:t>
            </a:r>
          </a:p>
          <a:p>
            <a:endParaRPr lang="en-US" sz="2300" dirty="0">
              <a:latin typeface="Times New Roman" pitchFamily="18" charset="0"/>
              <a:cs typeface="Times New Roman" pitchFamily="18" charset="0"/>
            </a:endParaRPr>
          </a:p>
        </p:txBody>
      </p:sp>
      <p:sp>
        <p:nvSpPr>
          <p:cNvPr id="4" name="Rectangle 3"/>
          <p:cNvSpPr/>
          <p:nvPr/>
        </p:nvSpPr>
        <p:spPr>
          <a:xfrm>
            <a:off x="838200" y="228600"/>
            <a:ext cx="7620000" cy="1077218"/>
          </a:xfrm>
          <a:prstGeom prst="rect">
            <a:avLst/>
          </a:prstGeom>
        </p:spPr>
        <p:txBody>
          <a:bodyPr wrap="square">
            <a:spAutoFit/>
          </a:bodyPr>
          <a:lstStyle/>
          <a:p>
            <a:pPr algn="just"/>
            <a:r>
              <a:rPr lang="en-US" sz="3200" b="1" dirty="0" smtClean="0">
                <a:solidFill>
                  <a:srgbClr val="00B050"/>
                </a:solidFill>
                <a:cs typeface="Times New Roman" pitchFamily="18" charset="0"/>
              </a:rPr>
              <a:t>How does fluoride treatment prevent tooth </a:t>
            </a:r>
          </a:p>
          <a:p>
            <a:pPr algn="just"/>
            <a:r>
              <a:rPr lang="en-US" sz="3200" b="1" dirty="0" smtClean="0">
                <a:solidFill>
                  <a:srgbClr val="00B050"/>
                </a:solidFill>
                <a:cs typeface="Times New Roman" pitchFamily="18" charset="0"/>
              </a:rPr>
              <a:t>decay ?</a:t>
            </a:r>
            <a:endParaRPr lang="en-US" sz="3200" b="1" dirty="0">
              <a:solidFill>
                <a:srgbClr val="00B050"/>
              </a:solidFill>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981200" y="1066800"/>
            <a:ext cx="4648200" cy="915362"/>
          </a:xfrm>
        </p:spPr>
        <p:txBody>
          <a:bodyPr>
            <a:noAutofit/>
          </a:bodyPr>
          <a:lstStyle/>
          <a:p>
            <a:pPr algn="ctr" fontAlgn="auto">
              <a:spcAft>
                <a:spcPts val="0"/>
              </a:spcAft>
              <a:defRPr/>
            </a:pPr>
            <a:r>
              <a:rPr lang="en-US" sz="6000" dirty="0" smtClean="0">
                <a:solidFill>
                  <a:schemeClr val="accent2"/>
                </a:solidFill>
                <a:latin typeface="Times New Roman" pitchFamily="18" charset="0"/>
                <a:cs typeface="Times New Roman" pitchFamily="18" charset="0"/>
              </a:rPr>
              <a:t>Fluorosis</a:t>
            </a:r>
          </a:p>
        </p:txBody>
      </p:sp>
      <p:sp>
        <p:nvSpPr>
          <p:cNvPr id="3075" name="Rectangle 3"/>
          <p:cNvSpPr>
            <a:spLocks noGrp="1" noChangeArrowheads="1"/>
          </p:cNvSpPr>
          <p:nvPr>
            <p:ph type="subTitle" idx="1"/>
          </p:nvPr>
        </p:nvSpPr>
        <p:spPr>
          <a:xfrm>
            <a:off x="914400" y="3124200"/>
            <a:ext cx="7239000" cy="1295400"/>
          </a:xfrm>
        </p:spPr>
        <p:txBody>
          <a:bodyPr>
            <a:normAutofit/>
          </a:bodyPr>
          <a:lstStyle/>
          <a:p>
            <a:pPr marR="0" algn="ctr"/>
            <a:r>
              <a:rPr lang="en-US" sz="2000" b="1" i="1" dirty="0" smtClean="0">
                <a:solidFill>
                  <a:srgbClr val="002060"/>
                </a:solidFill>
                <a:latin typeface="Times New Roman" pitchFamily="18" charset="0"/>
                <a:cs typeface="Times New Roman" pitchFamily="18" charset="0"/>
              </a:rPr>
              <a:t>Dr. </a:t>
            </a:r>
            <a:r>
              <a:rPr lang="en-US" sz="2000" b="1" i="1" dirty="0" err="1" smtClean="0">
                <a:solidFill>
                  <a:srgbClr val="002060"/>
                </a:solidFill>
                <a:latin typeface="Times New Roman" pitchFamily="18" charset="0"/>
                <a:cs typeface="Times New Roman" pitchFamily="18" charset="0"/>
              </a:rPr>
              <a:t>Nilesh</a:t>
            </a:r>
            <a:r>
              <a:rPr lang="en-US" sz="2000" b="1" i="1" dirty="0" smtClean="0">
                <a:solidFill>
                  <a:srgbClr val="002060"/>
                </a:solidFill>
                <a:latin typeface="Times New Roman" pitchFamily="18" charset="0"/>
                <a:cs typeface="Times New Roman" pitchFamily="18" charset="0"/>
              </a:rPr>
              <a:t> G. Patel</a:t>
            </a:r>
          </a:p>
          <a:p>
            <a:pPr marR="0" algn="ctr"/>
            <a:r>
              <a:rPr lang="en-US" sz="2000" b="1" i="1" dirty="0" smtClean="0">
                <a:solidFill>
                  <a:srgbClr val="002060"/>
                </a:solidFill>
                <a:latin typeface="Times New Roman" pitchFamily="18" charset="0"/>
                <a:cs typeface="Times New Roman" pitchFamily="18" charset="0"/>
              </a:rPr>
              <a:t>Assistant Professor</a:t>
            </a:r>
          </a:p>
          <a:p>
            <a:pPr marR="0" algn="ctr"/>
            <a:r>
              <a:rPr lang="en-US" sz="2000" b="1" i="1" dirty="0" smtClean="0">
                <a:solidFill>
                  <a:srgbClr val="002060"/>
                </a:solidFill>
                <a:latin typeface="Times New Roman" pitchFamily="18" charset="0"/>
                <a:cs typeface="Times New Roman" pitchFamily="18" charset="0"/>
              </a:rPr>
              <a:t>S.B.K.S.M.I. &amp; R.C</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idx="1"/>
          </p:nvPr>
        </p:nvSpPr>
        <p:spPr>
          <a:xfrm>
            <a:off x="228600" y="1481138"/>
            <a:ext cx="8686800" cy="3548062"/>
          </a:xfrm>
        </p:spPr>
        <p:txBody>
          <a:bodyPr/>
          <a:lstStyle/>
          <a:p>
            <a:pPr algn="just"/>
            <a:r>
              <a:rPr lang="en-US" sz="2800" b="1" dirty="0" smtClean="0">
                <a:latin typeface="Times New Roman" pitchFamily="18" charset="0"/>
                <a:cs typeface="Times New Roman" pitchFamily="18" charset="0"/>
              </a:rPr>
              <a:t>Since the major source of fluoride is drinking water, de-fluoridation is the best preventive measure which can be carried out  at  domestic as well as community level</a:t>
            </a:r>
          </a:p>
          <a:p>
            <a:pPr algn="just"/>
            <a:endParaRPr lang="en-US" sz="2800" b="1" dirty="0" smtClean="0">
              <a:latin typeface="Times New Roman" pitchFamily="18" charset="0"/>
              <a:cs typeface="Times New Roman" pitchFamily="18" charset="0"/>
            </a:endParaRPr>
          </a:p>
          <a:p>
            <a:pPr algn="just"/>
            <a:r>
              <a:rPr lang="en-US" sz="2800" b="1" dirty="0" smtClean="0">
                <a:latin typeface="Times New Roman" pitchFamily="18" charset="0"/>
                <a:cs typeface="Times New Roman" pitchFamily="18" charset="0"/>
              </a:rPr>
              <a:t>Nutritional interventions like high intake of vitamin C and Calcium also helps reduce the problem</a:t>
            </a:r>
            <a:endParaRPr lang="en-US" sz="2800" dirty="0" smtClean="0">
              <a:latin typeface="Times New Roman" pitchFamily="18" charset="0"/>
              <a:cs typeface="Times New Roman" pitchFamily="18" charset="0"/>
            </a:endParaRPr>
          </a:p>
        </p:txBody>
      </p:sp>
      <p:sp>
        <p:nvSpPr>
          <p:cNvPr id="18434" name="Rectangle 2"/>
          <p:cNvSpPr>
            <a:spLocks noGrp="1" noChangeArrowheads="1"/>
          </p:cNvSpPr>
          <p:nvPr>
            <p:ph type="title"/>
          </p:nvPr>
        </p:nvSpPr>
        <p:spPr>
          <a:xfrm>
            <a:off x="1981200" y="304800"/>
            <a:ext cx="4953000" cy="838200"/>
          </a:xfrm>
        </p:spPr>
        <p:style>
          <a:lnRef idx="1">
            <a:schemeClr val="accent2"/>
          </a:lnRef>
          <a:fillRef idx="2">
            <a:schemeClr val="accent2"/>
          </a:fillRef>
          <a:effectRef idx="1">
            <a:schemeClr val="accent2"/>
          </a:effectRef>
          <a:fontRef idx="minor">
            <a:schemeClr val="dk1"/>
          </a:fontRef>
        </p:style>
        <p:txBody>
          <a:bodyPr/>
          <a:lstStyle/>
          <a:p>
            <a:pPr algn="ctr" fontAlgn="auto">
              <a:spcAft>
                <a:spcPts val="0"/>
              </a:spcAft>
              <a:defRPr/>
            </a:pPr>
            <a:r>
              <a:rPr lang="en-US" sz="4000" dirty="0" smtClean="0">
                <a:solidFill>
                  <a:srgbClr val="FF0000"/>
                </a:solidFill>
                <a:latin typeface="Times New Roman" pitchFamily="18" charset="0"/>
                <a:cs typeface="Times New Roman" pitchFamily="18" charset="0"/>
              </a:rPr>
              <a:t>PREVENTION</a:t>
            </a:r>
            <a:endParaRPr lang="en-US" dirty="0"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idx="1"/>
          </p:nvPr>
        </p:nvSpPr>
        <p:spPr>
          <a:xfrm>
            <a:off x="304800" y="1219200"/>
            <a:ext cx="8686800" cy="4648200"/>
          </a:xfrm>
        </p:spPr>
        <p:txBody>
          <a:bodyPr/>
          <a:lstStyle/>
          <a:p>
            <a:pPr algn="just"/>
            <a:r>
              <a:rPr lang="en-US" sz="2400" b="1" dirty="0" smtClean="0">
                <a:latin typeface="Times New Roman" pitchFamily="18" charset="0"/>
                <a:cs typeface="Times New Roman" pitchFamily="18" charset="0"/>
              </a:rPr>
              <a:t>Precipitation methods are commonly used for de-fluoridation.</a:t>
            </a:r>
          </a:p>
          <a:p>
            <a:pPr algn="just"/>
            <a:r>
              <a:rPr lang="en-US" sz="2400" b="1" dirty="0" smtClean="0">
                <a:latin typeface="Times New Roman" pitchFamily="18" charset="0"/>
                <a:cs typeface="Times New Roman" pitchFamily="18" charset="0"/>
              </a:rPr>
              <a:t>Lime treatment routinely used for hardness removal can remove F particularly when water is having high Mg hardness.</a:t>
            </a:r>
          </a:p>
          <a:p>
            <a:pPr algn="just"/>
            <a:r>
              <a:rPr lang="en-US" sz="2400" b="1" dirty="0" smtClean="0">
                <a:latin typeface="Times New Roman" pitchFamily="18" charset="0"/>
                <a:cs typeface="Times New Roman" pitchFamily="18" charset="0"/>
              </a:rPr>
              <a:t>Alum is used at domestic level in high doses to remove the F.</a:t>
            </a:r>
          </a:p>
          <a:p>
            <a:pPr algn="just"/>
            <a:r>
              <a:rPr lang="en-US" sz="2400" b="1" dirty="0" smtClean="0">
                <a:latin typeface="Times New Roman" pitchFamily="18" charset="0"/>
                <a:cs typeface="Times New Roman" pitchFamily="18" charset="0"/>
              </a:rPr>
              <a:t>In India scientists have developed a method known as </a:t>
            </a:r>
            <a:r>
              <a:rPr lang="en-US" sz="2400" b="1" dirty="0" smtClean="0">
                <a:solidFill>
                  <a:srgbClr val="FF0000"/>
                </a:solidFill>
                <a:latin typeface="Times New Roman" pitchFamily="18" charset="0"/>
                <a:cs typeface="Times New Roman" pitchFamily="18" charset="0"/>
              </a:rPr>
              <a:t>“</a:t>
            </a:r>
            <a:r>
              <a:rPr lang="en-US" sz="2400" b="1" i="1" dirty="0" smtClean="0">
                <a:solidFill>
                  <a:srgbClr val="FF0000"/>
                </a:solidFill>
                <a:latin typeface="Times New Roman" pitchFamily="18" charset="0"/>
                <a:cs typeface="Times New Roman" pitchFamily="18" charset="0"/>
              </a:rPr>
              <a:t>Nalgonda technique”</a:t>
            </a:r>
            <a:r>
              <a:rPr lang="en-US" sz="2400" b="1" dirty="0" smtClean="0">
                <a:latin typeface="Times New Roman" pitchFamily="18" charset="0"/>
                <a:cs typeface="Times New Roman" pitchFamily="18" charset="0"/>
              </a:rPr>
              <a:t> in which based on the amount of F in drinking water and alkalinity of the Water (expressed as mgCaCO3), amount of  Alum to be mixed with water is calculated.</a:t>
            </a:r>
          </a:p>
          <a:p>
            <a:pPr algn="just"/>
            <a:r>
              <a:rPr lang="en-US" sz="2400" b="1" dirty="0" smtClean="0">
                <a:latin typeface="Times New Roman" pitchFamily="18" charset="0"/>
                <a:cs typeface="Times New Roman" pitchFamily="18" charset="0"/>
              </a:rPr>
              <a:t>Resins and other filter beds are also available filtering through which reduces the amount of F in water.</a:t>
            </a:r>
          </a:p>
          <a:p>
            <a:pPr algn="just"/>
            <a:endParaRPr lang="en-US" sz="2400" dirty="0" smtClean="0">
              <a:latin typeface="Times New Roman" pitchFamily="18" charset="0"/>
              <a:cs typeface="Times New Roman" pitchFamily="18" charset="0"/>
            </a:endParaRPr>
          </a:p>
        </p:txBody>
      </p:sp>
      <p:sp>
        <p:nvSpPr>
          <p:cNvPr id="19458" name="Rectangle 2"/>
          <p:cNvSpPr>
            <a:spLocks noGrp="1" noChangeArrowheads="1"/>
          </p:cNvSpPr>
          <p:nvPr>
            <p:ph type="title"/>
          </p:nvPr>
        </p:nvSpPr>
        <p:spPr>
          <a:xfrm>
            <a:off x="914400" y="304800"/>
            <a:ext cx="3505200" cy="838200"/>
          </a:xfrm>
        </p:spPr>
        <p:txBody>
          <a:bodyPr>
            <a:normAutofit/>
          </a:bodyPr>
          <a:lstStyle/>
          <a:p>
            <a:pPr fontAlgn="auto">
              <a:spcAft>
                <a:spcPts val="0"/>
              </a:spcAft>
              <a:defRPr/>
            </a:pPr>
            <a:r>
              <a:rPr lang="en-US" sz="3600" dirty="0" smtClean="0">
                <a:solidFill>
                  <a:srgbClr val="FF0000"/>
                </a:solidFill>
                <a:latin typeface="Times New Roman" pitchFamily="18" charset="0"/>
                <a:cs typeface="Times New Roman" pitchFamily="18" charset="0"/>
              </a:rPr>
              <a:t>De-fluorideation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259140399"/>
              </p:ext>
            </p:extLst>
          </p:nvPr>
        </p:nvGraphicFramePr>
        <p:xfrm>
          <a:off x="457200" y="304800"/>
          <a:ext cx="8229600" cy="6492240"/>
        </p:xfrm>
        <a:graphic>
          <a:graphicData uri="http://schemas.openxmlformats.org/drawingml/2006/table">
            <a:tbl>
              <a:tblPr firstRow="1" bandRow="1">
                <a:tableStyleId>{5940675A-B579-460E-94D1-54222C63F5DA}</a:tableStyleId>
              </a:tblPr>
              <a:tblGrid>
                <a:gridCol w="1645920"/>
                <a:gridCol w="1645920"/>
                <a:gridCol w="1645920"/>
                <a:gridCol w="1645920"/>
                <a:gridCol w="1645920"/>
              </a:tblGrid>
              <a:tr h="6248400">
                <a:tc>
                  <a:txBody>
                    <a:bodyPr/>
                    <a:lstStyle/>
                    <a:p>
                      <a:r>
                        <a:rPr lang="en-IN" sz="1600" dirty="0" smtClean="0"/>
                        <a:t>Indian J Med Res. 2012 Jun; 135(6): 873–877.</a:t>
                      </a:r>
                    </a:p>
                    <a:p>
                      <a:r>
                        <a:rPr lang="en-IN" sz="1600" dirty="0" smtClean="0"/>
                        <a:t>PMCID: PMC3410214</a:t>
                      </a:r>
                    </a:p>
                    <a:p>
                      <a:r>
                        <a:rPr lang="en-IN" sz="1600" dirty="0" smtClean="0"/>
                        <a:t>Prevalence of dental fluorosis &amp; dental caries in association with high levels of drinking water fluoride content in a district of Gujarat, India</a:t>
                      </a:r>
                    </a:p>
                    <a:p>
                      <a:r>
                        <a:rPr lang="en-IN" sz="1600" dirty="0" smtClean="0"/>
                        <a:t>P.V. Kotecha,1 S.V. Patel,2 K.D. Bhalani,2 D. Shah,3 V.S. Shah,4 and K.G. Mehta2</a:t>
                      </a:r>
                      <a:endParaRPr lang="en-IN" sz="1600" dirty="0"/>
                    </a:p>
                  </a:txBody>
                  <a:tcPr/>
                </a:tc>
                <a:tc>
                  <a:txBody>
                    <a:bodyPr/>
                    <a:lstStyle/>
                    <a:p>
                      <a:pPr algn="just"/>
                      <a:r>
                        <a:rPr lang="en-US" sz="1400" dirty="0" smtClean="0"/>
                        <a:t>Endemic fluorosis resulting from high fluoride concentration in groundwater is a major public health problem in India. This study was carried out to measure and compare the prevalence of dental fluorosis and dental caries in the population residing in high and normal level of fluoride in their drinking water in Vadodara district, Gujarat, India</a:t>
                      </a:r>
                      <a:r>
                        <a:rPr lang="en-US" dirty="0" smtClean="0"/>
                        <a:t>.</a:t>
                      </a:r>
                      <a:endParaRPr lang="en-IN" dirty="0"/>
                    </a:p>
                  </a:txBody>
                  <a:tcPr/>
                </a:tc>
                <a:tc>
                  <a:txBody>
                    <a:bodyPr/>
                    <a:lstStyle/>
                    <a:p>
                      <a:r>
                        <a:rPr lang="en-US" sz="1400" b="1" dirty="0" smtClean="0"/>
                        <a:t>Methods:</a:t>
                      </a:r>
                    </a:p>
                    <a:p>
                      <a:r>
                        <a:rPr lang="en-US" sz="1400" dirty="0" smtClean="0"/>
                        <a:t>A cross-sectional study was conducted in Vadodara district, six of the 261 villages with high fluoride level and five of 1490 with normal fluoride level in drinking water were selected. The data collection was made by house-to-house visits twice during the study period.</a:t>
                      </a:r>
                    </a:p>
                    <a:p>
                      <a:endParaRPr lang="en-IN" sz="1400" dirty="0"/>
                    </a:p>
                  </a:txBody>
                  <a:tcPr/>
                </a:tc>
                <a:tc>
                  <a:txBody>
                    <a:bodyPr/>
                    <a:lstStyle/>
                    <a:p>
                      <a:r>
                        <a:rPr lang="en-US" sz="1400" dirty="0" smtClean="0"/>
                        <a:t>Results:</a:t>
                      </a:r>
                    </a:p>
                    <a:p>
                      <a:endParaRPr lang="en-US" sz="1400" dirty="0" smtClean="0"/>
                    </a:p>
                    <a:p>
                      <a:r>
                        <a:rPr lang="en-US" sz="1400" dirty="0" smtClean="0"/>
                        <a:t>The dental fluorosis prevalence in high fluoride area was 59.31 per cent while in normal fluoride area it was 39.21 per cent. The prevalence of dental caries in high fluoride area was 39.53 per cent and in normal fluoride area was 48.21 per cent with CI 6.16 to 11.18. Dental fluorosis prevalence was more among males as compared to females. Highest prevalence of dental fluorosis was seen in 12-24 </a:t>
                      </a:r>
                      <a:r>
                        <a:rPr lang="en-US" sz="1400" dirty="0" err="1" smtClean="0"/>
                        <a:t>yr</a:t>
                      </a:r>
                      <a:r>
                        <a:rPr lang="en-US" sz="1400" dirty="0" smtClean="0"/>
                        <a:t> age group.</a:t>
                      </a:r>
                      <a:endParaRPr lang="en-IN" sz="1400" dirty="0"/>
                    </a:p>
                  </a:txBody>
                  <a:tcPr/>
                </a:tc>
                <a:tc>
                  <a:txBody>
                    <a:bodyPr/>
                    <a:lstStyle/>
                    <a:p>
                      <a:r>
                        <a:rPr lang="en-US" sz="1400" b="1" dirty="0" smtClean="0"/>
                        <a:t>Interpretation &amp; conclusions:</a:t>
                      </a:r>
                    </a:p>
                    <a:p>
                      <a:r>
                        <a:rPr lang="en-US" sz="1400" dirty="0" smtClean="0"/>
                        <a:t>The risk of dental fluorosis was higher in the areas showing more fluoride content in drinking water and to a lesser degree of dental caries in the same area. High fluoride content is a risk factor for dental fluorosis and problem of dental fluorosis increased with passage of time suggesting that the fluoride content in the water has perhaps increased over time. </a:t>
                      </a:r>
                      <a:endParaRPr lang="en-IN" sz="1400" dirty="0"/>
                    </a:p>
                  </a:txBody>
                  <a:tcPr/>
                </a:tc>
              </a:tr>
            </a:tbl>
          </a:graphicData>
        </a:graphic>
      </p:graphicFrame>
    </p:spTree>
    <p:extLst>
      <p:ext uri="{BB962C8B-B14F-4D97-AF65-F5344CB8AC3E}">
        <p14:creationId xmlns:p14="http://schemas.microsoft.com/office/powerpoint/2010/main" val="8653790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p:txBody>
          <a:bodyPr/>
          <a:lstStyle/>
          <a:p>
            <a:pPr algn="just"/>
            <a:r>
              <a:rPr lang="en-US" sz="2800" dirty="0" smtClean="0">
                <a:latin typeface="Times New Roman" pitchFamily="18" charset="0"/>
                <a:cs typeface="Times New Roman" pitchFamily="18" charset="0"/>
              </a:rPr>
              <a:t>W.H.O. Monograph on Fluoride and Human Health, W.H.O., Geneva,1970.</a:t>
            </a:r>
          </a:p>
          <a:p>
            <a:pPr algn="just"/>
            <a:r>
              <a:rPr lang="en-US" sz="2800" dirty="0" smtClean="0">
                <a:latin typeface="Times New Roman" pitchFamily="18" charset="0"/>
                <a:cs typeface="Times New Roman" pitchFamily="18" charset="0"/>
              </a:rPr>
              <a:t>ShivChandra et al:Determination of Optimal Fluoride Intake,</a:t>
            </a:r>
            <a:r>
              <a:rPr lang="en-US" sz="2800" i="1" dirty="0" smtClean="0">
                <a:latin typeface="Times New Roman" pitchFamily="18" charset="0"/>
                <a:cs typeface="Times New Roman" pitchFamily="18" charset="0"/>
              </a:rPr>
              <a:t>Comm Dent. &amp; Oral Epidemiol,</a:t>
            </a:r>
            <a:r>
              <a:rPr lang="en-US" sz="2800" dirty="0" smtClean="0">
                <a:latin typeface="Times New Roman" pitchFamily="18" charset="0"/>
                <a:cs typeface="Times New Roman" pitchFamily="18" charset="0"/>
              </a:rPr>
              <a:t>8:35-40,1980.</a:t>
            </a:r>
          </a:p>
          <a:p>
            <a:pPr algn="just"/>
            <a:r>
              <a:rPr lang="en-US" sz="2800" dirty="0" smtClean="0">
                <a:latin typeface="Times New Roman" pitchFamily="18" charset="0"/>
                <a:cs typeface="Times New Roman" pitchFamily="18" charset="0"/>
              </a:rPr>
              <a:t>Susheela A.K.:  A  Treatise on Fluorosis; Fluorosis Research and Rural Development Foundation,New Delhi, 2001.</a:t>
            </a:r>
            <a:endParaRPr lang="en-US" sz="2800" i="1" dirty="0" smtClean="0">
              <a:latin typeface="Times New Roman" pitchFamily="18" charset="0"/>
              <a:cs typeface="Times New Roman" pitchFamily="18" charset="0"/>
            </a:endParaRPr>
          </a:p>
        </p:txBody>
      </p:sp>
      <p:sp>
        <p:nvSpPr>
          <p:cNvPr id="20482" name="Rectangle 2"/>
          <p:cNvSpPr>
            <a:spLocks noGrp="1" noChangeArrowheads="1"/>
          </p:cNvSpPr>
          <p:nvPr>
            <p:ph type="title"/>
          </p:nvPr>
        </p:nvSpPr>
        <p:spPr>
          <a:xfrm>
            <a:off x="762000" y="533400"/>
            <a:ext cx="2971800" cy="762000"/>
          </a:xfrm>
        </p:spPr>
        <p:txBody>
          <a:bodyPr/>
          <a:lstStyle/>
          <a:p>
            <a:pPr algn="just" fontAlgn="auto">
              <a:spcAft>
                <a:spcPts val="0"/>
              </a:spcAft>
              <a:defRPr/>
            </a:pPr>
            <a:r>
              <a:rPr lang="en-US" sz="4000" dirty="0" smtClean="0"/>
              <a:t>References</a:t>
            </a:r>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r>
              <a:rPr lang="en-US" b="1" dirty="0" smtClean="0"/>
              <a:t>1. Fluoride </a:t>
            </a:r>
            <a:r>
              <a:rPr lang="en-US" b="1" dirty="0"/>
              <a:t>content in drinking H2O normally safe is:</a:t>
            </a:r>
          </a:p>
          <a:p>
            <a:r>
              <a:rPr lang="pt-BR" dirty="0"/>
              <a:t>(a) 0.5-0.8 mg/l </a:t>
            </a:r>
            <a:endParaRPr lang="pt-BR" b="1" i="1" dirty="0" smtClean="0"/>
          </a:p>
          <a:p>
            <a:r>
              <a:rPr lang="en-IN" dirty="0" smtClean="0"/>
              <a:t>(b) 0.8-1.0 mg/l</a:t>
            </a:r>
          </a:p>
          <a:p>
            <a:r>
              <a:rPr lang="en-IN" dirty="0" smtClean="0"/>
              <a:t>(</a:t>
            </a:r>
            <a:r>
              <a:rPr lang="en-IN" dirty="0"/>
              <a:t>c) 0.2-0.8 mg/l</a:t>
            </a:r>
          </a:p>
          <a:p>
            <a:r>
              <a:rPr lang="en-IN" dirty="0"/>
              <a:t>(d) 0.2-0.5 mg/l</a:t>
            </a:r>
          </a:p>
        </p:txBody>
      </p:sp>
    </p:spTree>
    <p:extLst>
      <p:ext uri="{BB962C8B-B14F-4D97-AF65-F5344CB8AC3E}">
        <p14:creationId xmlns:p14="http://schemas.microsoft.com/office/powerpoint/2010/main" val="2017897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r>
              <a:rPr lang="en-US" b="1" dirty="0" smtClean="0"/>
              <a:t>2. Dental </a:t>
            </a:r>
            <a:r>
              <a:rPr lang="en-US" b="1" dirty="0"/>
              <a:t>fluorosis is best seen in: </a:t>
            </a:r>
            <a:endParaRPr lang="en-US" b="1" i="1" dirty="0"/>
          </a:p>
          <a:p>
            <a:r>
              <a:rPr lang="en-IN" dirty="0"/>
              <a:t>(a) Central &amp; Lateral Incisors</a:t>
            </a:r>
          </a:p>
          <a:p>
            <a:r>
              <a:rPr lang="en-US" dirty="0"/>
              <a:t>(b) Central Incisors &amp; 1st Molars</a:t>
            </a:r>
          </a:p>
          <a:p>
            <a:r>
              <a:rPr lang="en-IN" dirty="0"/>
              <a:t>(c) 1st &amp; 2nd Molars</a:t>
            </a:r>
          </a:p>
          <a:p>
            <a:r>
              <a:rPr lang="en-IN" dirty="0"/>
              <a:t>(d) Canines</a:t>
            </a:r>
          </a:p>
        </p:txBody>
      </p:sp>
    </p:spTree>
    <p:extLst>
      <p:ext uri="{BB962C8B-B14F-4D97-AF65-F5344CB8AC3E}">
        <p14:creationId xmlns:p14="http://schemas.microsoft.com/office/powerpoint/2010/main" val="11758483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r>
              <a:rPr lang="en-US" b="1" dirty="0" smtClean="0"/>
              <a:t>3. Twin </a:t>
            </a:r>
            <a:r>
              <a:rPr lang="en-US" b="1" dirty="0"/>
              <a:t>fortified salt’ contains: </a:t>
            </a:r>
            <a:endParaRPr lang="en-US" b="1" i="1" dirty="0"/>
          </a:p>
          <a:p>
            <a:r>
              <a:rPr lang="en-IN" dirty="0"/>
              <a:t>(a) Iodine + Fluorine</a:t>
            </a:r>
          </a:p>
          <a:p>
            <a:r>
              <a:rPr lang="en-IN" dirty="0"/>
              <a:t>(b) Iodine + Calcium</a:t>
            </a:r>
          </a:p>
          <a:p>
            <a:r>
              <a:rPr lang="en-IN" dirty="0"/>
              <a:t>(c) Iodine + Iron</a:t>
            </a:r>
          </a:p>
          <a:p>
            <a:r>
              <a:rPr lang="en-IN" dirty="0"/>
              <a:t>(d) Iodine + Chlorine</a:t>
            </a:r>
          </a:p>
        </p:txBody>
      </p:sp>
    </p:spTree>
    <p:extLst>
      <p:ext uri="{BB962C8B-B14F-4D97-AF65-F5344CB8AC3E}">
        <p14:creationId xmlns:p14="http://schemas.microsoft.com/office/powerpoint/2010/main" val="3795379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3887" indent="-514350">
              <a:buFont typeface="+mj-lt"/>
              <a:buAutoNum type="alphaUcPeriod"/>
            </a:pPr>
            <a:r>
              <a:rPr lang="en-IN" dirty="0" smtClean="0"/>
              <a:t>Dental </a:t>
            </a:r>
            <a:r>
              <a:rPr lang="en-IN" dirty="0"/>
              <a:t>fluorosis</a:t>
            </a:r>
            <a:endParaRPr lang="en-IN" dirty="0" smtClean="0"/>
          </a:p>
          <a:p>
            <a:pPr marL="623887" indent="-514350">
              <a:buFont typeface="+mj-lt"/>
              <a:buAutoNum type="alphaUcPeriod"/>
            </a:pPr>
            <a:r>
              <a:rPr lang="en-IN" dirty="0" smtClean="0"/>
              <a:t>Skeleton fluorosis</a:t>
            </a:r>
          </a:p>
          <a:p>
            <a:pPr marL="623887" indent="-514350">
              <a:buFont typeface="+mj-lt"/>
              <a:buAutoNum type="alphaUcPeriod"/>
            </a:pPr>
            <a:r>
              <a:rPr lang="en-IN" dirty="0" smtClean="0"/>
              <a:t>Non-Skeleton fluorosis</a:t>
            </a:r>
          </a:p>
          <a:p>
            <a:pPr marL="623887" indent="-514350">
              <a:buFont typeface="+mj-lt"/>
              <a:buAutoNum type="alphaUcPeriod"/>
            </a:pPr>
            <a:r>
              <a:rPr lang="en-IN" dirty="0" err="1" smtClean="0"/>
              <a:t>HypoThyroid</a:t>
            </a:r>
            <a:r>
              <a:rPr lang="en-IN" dirty="0" smtClean="0"/>
              <a:t> </a:t>
            </a:r>
            <a:r>
              <a:rPr lang="en-IN" dirty="0"/>
              <a:t>fluorosis</a:t>
            </a:r>
            <a:endParaRPr lang="en-IN" dirty="0" smtClean="0"/>
          </a:p>
          <a:p>
            <a:endParaRPr lang="en-IN" dirty="0"/>
          </a:p>
        </p:txBody>
      </p:sp>
      <p:sp>
        <p:nvSpPr>
          <p:cNvPr id="3" name="Title 2"/>
          <p:cNvSpPr>
            <a:spLocks noGrp="1"/>
          </p:cNvSpPr>
          <p:nvPr>
            <p:ph type="title"/>
          </p:nvPr>
        </p:nvSpPr>
        <p:spPr/>
        <p:txBody>
          <a:bodyPr/>
          <a:lstStyle/>
          <a:p>
            <a:r>
              <a:rPr lang="en-IN" dirty="0" smtClean="0"/>
              <a:t>4. Types of fluorosis except</a:t>
            </a:r>
            <a:endParaRPr lang="en-IN" dirty="0"/>
          </a:p>
        </p:txBody>
      </p:sp>
    </p:spTree>
    <p:extLst>
      <p:ext uri="{BB962C8B-B14F-4D97-AF65-F5344CB8AC3E}">
        <p14:creationId xmlns:p14="http://schemas.microsoft.com/office/powerpoint/2010/main" val="23596773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r>
              <a:rPr lang="en-US" b="1" dirty="0" smtClean="0"/>
              <a:t>5. 1 </a:t>
            </a:r>
            <a:r>
              <a:rPr lang="en-US" b="1" dirty="0"/>
              <a:t>gram of ‘Twin fortified salt’ provides:</a:t>
            </a:r>
          </a:p>
          <a:p>
            <a:r>
              <a:rPr lang="en-IN" dirty="0"/>
              <a:t>(a) 1 mcg Iodine + 40 mg </a:t>
            </a:r>
            <a:r>
              <a:rPr lang="en-IN" dirty="0" smtClean="0"/>
              <a:t>Iron</a:t>
            </a:r>
            <a:endParaRPr lang="en-IN" b="1" i="1" dirty="0"/>
          </a:p>
          <a:p>
            <a:r>
              <a:rPr lang="en-IN" dirty="0"/>
              <a:t>(b) 40 mcg Iodine + 40 mg Iron</a:t>
            </a:r>
          </a:p>
          <a:p>
            <a:r>
              <a:rPr lang="en-IN" dirty="0"/>
              <a:t>(c) 1 mcg Iodine + 1 mg Iron</a:t>
            </a:r>
          </a:p>
          <a:p>
            <a:r>
              <a:rPr lang="en-IN" dirty="0"/>
              <a:t>(d) 40 mcg Iodine + 1 mg Iron</a:t>
            </a:r>
          </a:p>
        </p:txBody>
      </p:sp>
    </p:spTree>
    <p:extLst>
      <p:ext uri="{BB962C8B-B14F-4D97-AF65-F5344CB8AC3E}">
        <p14:creationId xmlns:p14="http://schemas.microsoft.com/office/powerpoint/2010/main" val="22579735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457200" y="4495800"/>
            <a:ext cx="8229600" cy="1143000"/>
          </a:xfrm>
        </p:spPr>
        <p:txBody>
          <a:bodyPr>
            <a:normAutofit fontScale="90000"/>
          </a:bodyPr>
          <a:lstStyle/>
          <a:p>
            <a:pPr algn="ctr"/>
            <a:r>
              <a:rPr lang="en-US" dirty="0"/>
              <a:t>Thank You One and </a:t>
            </a:r>
            <a:r>
              <a:rPr lang="en-US" dirty="0" smtClean="0"/>
              <a:t/>
            </a:r>
            <a:br>
              <a:rPr lang="en-US" dirty="0" smtClean="0"/>
            </a:br>
            <a:r>
              <a:rPr lang="en-US" dirty="0" smtClean="0"/>
              <a:t>All</a:t>
            </a:r>
            <a:endParaRPr lang="en-US" dirty="0"/>
          </a:p>
        </p:txBody>
      </p:sp>
      <p:pic>
        <p:nvPicPr>
          <p:cNvPr id="108548" name="Picture 4" descr="dad"/>
          <p:cNvPicPr>
            <a:picLocks noChangeAspect="1" noChangeArrowheads="1"/>
          </p:cNvPicPr>
          <p:nvPr/>
        </p:nvPicPr>
        <p:blipFill>
          <a:blip r:embed="rId3"/>
          <a:srcRect/>
          <a:stretch>
            <a:fillRect/>
          </a:stretch>
        </p:blipFill>
        <p:spPr bwMode="auto">
          <a:xfrm>
            <a:off x="0" y="51329"/>
            <a:ext cx="9144000" cy="4444471"/>
          </a:xfrm>
          <a:prstGeom prst="rect">
            <a:avLst/>
          </a:prstGeom>
          <a:ln>
            <a:noFill/>
          </a:ln>
          <a:effectLst>
            <a:softEdge rad="112500"/>
          </a:effectLst>
        </p:spPr>
      </p:pic>
    </p:spTree>
    <p:custDataLst>
      <p:tags r:id="rId1"/>
    </p:custDataLst>
    <p:extLst>
      <p:ext uri="{BB962C8B-B14F-4D97-AF65-F5344CB8AC3E}">
        <p14:creationId xmlns:p14="http://schemas.microsoft.com/office/powerpoint/2010/main" val="392896118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304800" y="1481138"/>
            <a:ext cx="8610600" cy="4525962"/>
          </a:xfrm>
        </p:spPr>
        <p:txBody>
          <a:bodyPr/>
          <a:lstStyle/>
          <a:p>
            <a:pPr algn="just"/>
            <a:r>
              <a:rPr lang="en-US" sz="2800" b="1" dirty="0" smtClean="0">
                <a:latin typeface="Times New Roman" pitchFamily="18" charset="0"/>
                <a:cs typeface="Times New Roman" pitchFamily="18" charset="0"/>
              </a:rPr>
              <a:t>Fluorosis is a disease caused by deposition of fluorides in the hard and soft tissues of the body.</a:t>
            </a:r>
          </a:p>
          <a:p>
            <a:pPr algn="just"/>
            <a:r>
              <a:rPr lang="en-US" sz="2800" b="1" dirty="0" smtClean="0">
                <a:latin typeface="Times New Roman" pitchFamily="18" charset="0"/>
                <a:cs typeface="Times New Roman" pitchFamily="18" charset="0"/>
              </a:rPr>
              <a:t>It is not merely caused by excess intake of fluoride but there are many other attributes and variables which determine the onset of fluorosis in human population.  </a:t>
            </a:r>
          </a:p>
          <a:p>
            <a:pPr algn="just"/>
            <a:r>
              <a:rPr lang="en-US" sz="2800" b="1" dirty="0" smtClean="0">
                <a:latin typeface="Times New Roman" pitchFamily="18" charset="0"/>
                <a:cs typeface="Times New Roman" pitchFamily="18" charset="0"/>
              </a:rPr>
              <a:t>It is usually characterized by discoloration of teeth and crippling disorders. </a:t>
            </a:r>
          </a:p>
        </p:txBody>
      </p:sp>
      <p:sp>
        <p:nvSpPr>
          <p:cNvPr id="5122" name="Rectangle 2"/>
          <p:cNvSpPr>
            <a:spLocks noGrp="1" noChangeArrowheads="1"/>
          </p:cNvSpPr>
          <p:nvPr>
            <p:ph type="title"/>
          </p:nvPr>
        </p:nvSpPr>
        <p:spPr/>
        <p:txBody>
          <a:bodyPr/>
          <a:lstStyle/>
          <a:p>
            <a:pPr fontAlgn="auto">
              <a:spcAft>
                <a:spcPts val="0"/>
              </a:spcAft>
              <a:defRPr/>
            </a:pPr>
            <a:r>
              <a:rPr lang="en-US" sz="4000" dirty="0" smtClean="0"/>
              <a:t>What is Fluorosis	</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457200" y="1481138"/>
            <a:ext cx="8229600" cy="2786062"/>
          </a:xfrm>
        </p:spPr>
        <p:txBody>
          <a:bodyPr/>
          <a:lstStyle/>
          <a:p>
            <a:pPr algn="just"/>
            <a:r>
              <a:rPr lang="en-US" sz="2800" b="1" dirty="0" smtClean="0">
                <a:latin typeface="Times New Roman" pitchFamily="18" charset="0"/>
                <a:cs typeface="Times New Roman" pitchFamily="18" charset="0"/>
              </a:rPr>
              <a:t>Worldwide in distribution.</a:t>
            </a:r>
          </a:p>
          <a:p>
            <a:pPr algn="just"/>
            <a:r>
              <a:rPr lang="en-US" sz="2800" b="1" dirty="0" smtClean="0">
                <a:latin typeface="Times New Roman" pitchFamily="18" charset="0"/>
                <a:cs typeface="Times New Roman" pitchFamily="18" charset="0"/>
              </a:rPr>
              <a:t>Endemic in 22 countries.</a:t>
            </a:r>
          </a:p>
          <a:p>
            <a:pPr algn="just"/>
            <a:r>
              <a:rPr lang="en-US" sz="2800" b="1" dirty="0" smtClean="0">
                <a:latin typeface="Times New Roman" pitchFamily="18" charset="0"/>
                <a:cs typeface="Times New Roman" pitchFamily="18" charset="0"/>
              </a:rPr>
              <a:t>Asia and in Asia, India and China are worst affected.</a:t>
            </a:r>
          </a:p>
          <a:p>
            <a:pPr algn="just"/>
            <a:r>
              <a:rPr lang="en-US" sz="2800" b="1" dirty="0" smtClean="0">
                <a:latin typeface="Times New Roman" pitchFamily="18" charset="0"/>
                <a:cs typeface="Times New Roman" pitchFamily="18" charset="0"/>
              </a:rPr>
              <a:t>Mexico in North and Argentina in Latin America.</a:t>
            </a:r>
          </a:p>
          <a:p>
            <a:pPr algn="just"/>
            <a:r>
              <a:rPr lang="en-US" sz="2800" b="1" dirty="0" smtClean="0">
                <a:latin typeface="Times New Roman" pitchFamily="18" charset="0"/>
                <a:cs typeface="Times New Roman" pitchFamily="18" charset="0"/>
              </a:rPr>
              <a:t>East and North Africa are also endemic.</a:t>
            </a:r>
          </a:p>
        </p:txBody>
      </p:sp>
      <p:sp>
        <p:nvSpPr>
          <p:cNvPr id="4" name="Rectangle 3"/>
          <p:cNvSpPr/>
          <p:nvPr/>
        </p:nvSpPr>
        <p:spPr>
          <a:xfrm>
            <a:off x="762000" y="609600"/>
            <a:ext cx="5867400" cy="707886"/>
          </a:xfrm>
          <a:prstGeom prst="rect">
            <a:avLst/>
          </a:prstGeom>
        </p:spPr>
        <p:txBody>
          <a:bodyPr wrap="square">
            <a:spAutoFit/>
          </a:bodyPr>
          <a:lstStyle/>
          <a:p>
            <a:r>
              <a:rPr lang="en-US" sz="4000" b="1" kern="10" dirty="0" smtClean="0">
                <a:ln w="11430"/>
                <a:solidFill>
                  <a:srgbClr val="0070C0"/>
                </a:solidFill>
                <a:latin typeface="Times New Roman"/>
                <a:cs typeface="Times New Roman"/>
              </a:rPr>
              <a:t>Magnitude of Fluorosis</a:t>
            </a:r>
            <a:endParaRPr lang="en-US" sz="4000" b="1" kern="10" dirty="0">
              <a:ln w="11430"/>
              <a:solidFill>
                <a:srgbClr val="0070C0"/>
              </a:solidFill>
              <a:latin typeface="Times New Roman"/>
              <a:cs typeface="Times New Roman"/>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dirty="0"/>
              <a:t>UNICEF Map of Fluorosis</a:t>
            </a:r>
          </a:p>
        </p:txBody>
      </p:sp>
      <p:pic>
        <p:nvPicPr>
          <p:cNvPr id="82948" name="Picture 4" descr="Unicef_fl_map"/>
          <p:cNvPicPr>
            <a:picLocks noChangeAspect="1" noChangeArrowheads="1"/>
          </p:cNvPicPr>
          <p:nvPr/>
        </p:nvPicPr>
        <p:blipFill>
          <a:blip r:embed="rId3"/>
          <a:srcRect/>
          <a:stretch>
            <a:fillRect/>
          </a:stretch>
        </p:blipFill>
        <p:spPr bwMode="auto">
          <a:xfrm>
            <a:off x="609600" y="1295400"/>
            <a:ext cx="7924800" cy="4521200"/>
          </a:xfrm>
          <a:prstGeom prst="rect">
            <a:avLst/>
          </a:prstGeom>
          <a:noFill/>
          <a:ln w="57150">
            <a:solidFill>
              <a:srgbClr val="00FF00"/>
            </a:solid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idx="1"/>
          </p:nvPr>
        </p:nvSpPr>
        <p:spPr>
          <a:xfrm>
            <a:off x="647700" y="1600200"/>
            <a:ext cx="8001000" cy="4114800"/>
          </a:xfrm>
        </p:spPr>
        <p:txBody>
          <a:bodyPr>
            <a:normAutofit fontScale="92500" lnSpcReduction="20000"/>
          </a:bodyPr>
          <a:lstStyle/>
          <a:p>
            <a:pPr marL="365760" indent="-256032" algn="just" fontAlgn="auto">
              <a:spcAft>
                <a:spcPts val="0"/>
              </a:spcAft>
              <a:buFont typeface="Wingdings 3"/>
              <a:buChar char=""/>
              <a:defRPr/>
            </a:pPr>
            <a:r>
              <a:rPr lang="en-US" sz="2800" b="1" dirty="0" smtClean="0">
                <a:latin typeface="Times New Roman" pitchFamily="18" charset="0"/>
                <a:cs typeface="Times New Roman" pitchFamily="18" charset="0"/>
              </a:rPr>
              <a:t>Rajasthan and Gujarat in North India and Andhra in South India are worst affected.</a:t>
            </a:r>
          </a:p>
          <a:p>
            <a:pPr marL="365760" indent="-256032" algn="just" fontAlgn="auto">
              <a:spcAft>
                <a:spcPts val="0"/>
              </a:spcAft>
              <a:buFont typeface="Wingdings 3"/>
              <a:buChar char=""/>
              <a:defRPr/>
            </a:pPr>
            <a:r>
              <a:rPr lang="en-US" sz="2800" b="1" dirty="0" smtClean="0">
                <a:latin typeface="Times New Roman" pitchFamily="18" charset="0"/>
                <a:cs typeface="Times New Roman" pitchFamily="18" charset="0"/>
              </a:rPr>
              <a:t>Punjab, Haryana, M.P. and Maharashtra are moderately affected.</a:t>
            </a:r>
          </a:p>
          <a:p>
            <a:pPr marL="365760" indent="-256032" algn="just" fontAlgn="auto">
              <a:spcAft>
                <a:spcPts val="0"/>
              </a:spcAft>
              <a:buFont typeface="Wingdings 3"/>
              <a:buChar char=""/>
              <a:defRPr/>
            </a:pPr>
            <a:r>
              <a:rPr lang="en-US" sz="2800" b="1" dirty="0" smtClean="0">
                <a:latin typeface="Times New Roman" pitchFamily="18" charset="0"/>
                <a:cs typeface="Times New Roman" pitchFamily="18" charset="0"/>
              </a:rPr>
              <a:t>T.N.,W.B.,U.P.,Bihar and Assam are mildly affected.</a:t>
            </a:r>
          </a:p>
          <a:p>
            <a:pPr marL="365760" indent="-256032" algn="just" fontAlgn="auto">
              <a:spcAft>
                <a:spcPts val="0"/>
              </a:spcAft>
              <a:buFont typeface="Wingdings 3"/>
              <a:buChar char=""/>
              <a:defRPr/>
            </a:pPr>
            <a:r>
              <a:rPr lang="en-US" sz="2800" b="1" dirty="0" smtClean="0">
                <a:latin typeface="Times New Roman" pitchFamily="18" charset="0"/>
                <a:cs typeface="Times New Roman" pitchFamily="18" charset="0"/>
              </a:rPr>
              <a:t>Throughout India fluorosis is essentially Hydrofluorosis except in parts of Gujarat and U.P. where industrial fluorosis is also seen.</a:t>
            </a:r>
          </a:p>
          <a:p>
            <a:pPr marL="365760" indent="-256032" algn="just" fontAlgn="auto">
              <a:spcAft>
                <a:spcPts val="0"/>
              </a:spcAft>
              <a:buFont typeface="Wingdings 3"/>
              <a:buChar char=""/>
              <a:defRPr/>
            </a:pPr>
            <a:r>
              <a:rPr lang="en-US" sz="2800" b="1" dirty="0" smtClean="0">
                <a:latin typeface="Times New Roman" pitchFamily="18" charset="0"/>
                <a:cs typeface="Times New Roman" pitchFamily="18" charset="0"/>
              </a:rPr>
              <a:t>In worst affected states, maps have been prepared of geographic pathology  on the basis of fluoride distribution in the drinking water.</a:t>
            </a:r>
          </a:p>
        </p:txBody>
      </p:sp>
      <p:sp>
        <p:nvSpPr>
          <p:cNvPr id="13315" name="WordArt 4"/>
          <p:cNvSpPr>
            <a:spLocks noChangeArrowheads="1" noChangeShapeType="1" noTextEdit="1"/>
          </p:cNvSpPr>
          <p:nvPr/>
        </p:nvSpPr>
        <p:spPr bwMode="auto">
          <a:xfrm>
            <a:off x="2895600" y="228600"/>
            <a:ext cx="3505200" cy="860425"/>
          </a:xfrm>
          <a:prstGeom prst="rect">
            <a:avLst/>
          </a:prstGeom>
        </p:spPr>
        <p:txBody>
          <a:bodyPr wrap="none" fromWordArt="1">
            <a:prstTxWarp prst="textWave1">
              <a:avLst>
                <a:gd name="adj1" fmla="val 13005"/>
                <a:gd name="adj2" fmla="val 0"/>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a:cs typeface="Times New Roman"/>
              </a:rPr>
              <a:t>Fluorosis in India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2743200" y="152400"/>
            <a:ext cx="4572000" cy="762000"/>
          </a:xfrm>
        </p:spPr>
        <p:txBody>
          <a:bodyPr/>
          <a:lstStyle/>
          <a:p>
            <a:r>
              <a:rPr lang="en-US" dirty="0">
                <a:solidFill>
                  <a:srgbClr val="FF0000"/>
                </a:solidFill>
              </a:rPr>
              <a:t>Fluorosis in India</a:t>
            </a:r>
          </a:p>
        </p:txBody>
      </p:sp>
      <p:pic>
        <p:nvPicPr>
          <p:cNvPr id="30726" name="Picture 6" descr="http://www.indiawaterportal.org/sites/indiawaterportal.org/files/node_images/Fluorosis%20prevalent%20states_India.jpg"/>
          <p:cNvPicPr>
            <a:picLocks noChangeAspect="1" noChangeArrowheads="1"/>
          </p:cNvPicPr>
          <p:nvPr/>
        </p:nvPicPr>
        <p:blipFill>
          <a:blip r:embed="rId3"/>
          <a:srcRect/>
          <a:stretch>
            <a:fillRect/>
          </a:stretch>
        </p:blipFill>
        <p:spPr bwMode="auto">
          <a:xfrm>
            <a:off x="1905000" y="1066800"/>
            <a:ext cx="5334000" cy="5029200"/>
          </a:xfrm>
          <a:prstGeom prst="rect">
            <a:avLst/>
          </a:prstGeom>
          <a:noFill/>
        </p:spPr>
      </p:pic>
    </p:spTree>
    <p:custDataLst>
      <p:tags r:id="rId1"/>
    </p:custData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idx="1"/>
          </p:nvPr>
        </p:nvSpPr>
        <p:spPr>
          <a:xfrm>
            <a:off x="228600" y="1828800"/>
            <a:ext cx="8763000" cy="4343400"/>
          </a:xfrm>
        </p:spPr>
        <p:txBody>
          <a:bodyPr>
            <a:normAutofit/>
          </a:bodyPr>
          <a:lstStyle/>
          <a:p>
            <a:pPr marL="365760" indent="-256032" algn="just" fontAlgn="auto">
              <a:spcAft>
                <a:spcPts val="0"/>
              </a:spcAft>
              <a:buFont typeface="Wingdings 3"/>
              <a:buChar char=""/>
              <a:defRPr/>
            </a:pPr>
            <a:r>
              <a:rPr lang="en-US" sz="2800" dirty="0" smtClean="0">
                <a:latin typeface="Times New Roman" pitchFamily="18" charset="0"/>
                <a:cs typeface="Times New Roman" pitchFamily="18" charset="0"/>
              </a:rPr>
              <a:t>Primarily it is Fluoride which is present in drinking water</a:t>
            </a:r>
          </a:p>
          <a:p>
            <a:pPr marL="365760" indent="-256032" algn="just" fontAlgn="auto">
              <a:spcAft>
                <a:spcPts val="0"/>
              </a:spcAft>
              <a:buFont typeface="Wingdings 3"/>
              <a:buChar char=""/>
              <a:defRPr/>
            </a:pPr>
            <a:r>
              <a:rPr lang="en-US" sz="2800" dirty="0" smtClean="0">
                <a:latin typeface="Times New Roman" pitchFamily="18" charset="0"/>
                <a:cs typeface="Times New Roman" pitchFamily="18" charset="0"/>
              </a:rPr>
              <a:t>when F in water is more than 1.5 mg per liter, it is toxic to health.</a:t>
            </a:r>
          </a:p>
          <a:p>
            <a:pPr marL="365760" indent="-256032" algn="just" fontAlgn="auto">
              <a:spcAft>
                <a:spcPts val="0"/>
              </a:spcAft>
              <a:buFont typeface="Wingdings 3"/>
              <a:buChar char=""/>
              <a:defRPr/>
            </a:pPr>
            <a:r>
              <a:rPr lang="en-US" sz="2800" dirty="0" smtClean="0">
                <a:latin typeface="Times New Roman" pitchFamily="18" charset="0"/>
                <a:cs typeface="Times New Roman" pitchFamily="18" charset="0"/>
              </a:rPr>
              <a:t>pH in terms of alkalinity of water promotes the absorption of F.</a:t>
            </a:r>
          </a:p>
          <a:p>
            <a:pPr marL="365760" indent="-256032" algn="just" fontAlgn="auto">
              <a:spcAft>
                <a:spcPts val="0"/>
              </a:spcAft>
              <a:buFont typeface="Wingdings 3"/>
              <a:buChar char=""/>
              <a:defRPr/>
            </a:pPr>
            <a:r>
              <a:rPr lang="en-US" sz="2800" dirty="0" smtClean="0">
                <a:latin typeface="Times New Roman" pitchFamily="18" charset="0"/>
                <a:cs typeface="Times New Roman" pitchFamily="18" charset="0"/>
              </a:rPr>
              <a:t>calcium in the diet reduces the absorption of F.</a:t>
            </a:r>
          </a:p>
          <a:p>
            <a:pPr marL="365760" indent="-256032" algn="just" fontAlgn="auto">
              <a:spcAft>
                <a:spcPts val="0"/>
              </a:spcAft>
              <a:buFont typeface="Wingdings 3"/>
              <a:buChar char=""/>
              <a:defRPr/>
            </a:pPr>
            <a:r>
              <a:rPr lang="en-US" sz="2800" dirty="0" smtClean="0">
                <a:latin typeface="Times New Roman" pitchFamily="18" charset="0"/>
                <a:cs typeface="Times New Roman" pitchFamily="18" charset="0"/>
              </a:rPr>
              <a:t>Hard water rich in Calcium reduces the F toxicity.</a:t>
            </a:r>
          </a:p>
          <a:p>
            <a:pPr marL="365760" indent="-256032" algn="just" fontAlgn="auto">
              <a:spcAft>
                <a:spcPts val="0"/>
              </a:spcAft>
              <a:buFont typeface="Wingdings 3"/>
              <a:buChar char=""/>
              <a:defRPr/>
            </a:pPr>
            <a:r>
              <a:rPr lang="en-US" sz="2800" dirty="0" smtClean="0">
                <a:latin typeface="Times New Roman" pitchFamily="18" charset="0"/>
                <a:cs typeface="Times New Roman" pitchFamily="18" charset="0"/>
              </a:rPr>
              <a:t>Fresh Fruits and Vit.C reduces the effect of F.</a:t>
            </a:r>
          </a:p>
          <a:p>
            <a:pPr marL="365760" indent="-256032" algn="just" fontAlgn="auto">
              <a:spcAft>
                <a:spcPts val="0"/>
              </a:spcAft>
              <a:buFont typeface="Wingdings 3"/>
              <a:buChar char=""/>
              <a:defRPr/>
            </a:pPr>
            <a:r>
              <a:rPr lang="en-US" sz="2800" dirty="0" smtClean="0">
                <a:latin typeface="Times New Roman" pitchFamily="18" charset="0"/>
                <a:cs typeface="Times New Roman" pitchFamily="18" charset="0"/>
              </a:rPr>
              <a:t>Trace  elements enhances the effect of F.</a:t>
            </a:r>
          </a:p>
          <a:p>
            <a:pPr marL="365760" indent="-256032" algn="just" fontAlgn="auto">
              <a:spcAft>
                <a:spcPts val="0"/>
              </a:spcAft>
              <a:buFont typeface="Wingdings 3"/>
              <a:buChar char=""/>
              <a:defRPr/>
            </a:pPr>
            <a:endParaRPr lang="en-US" sz="2800" dirty="0" smtClean="0">
              <a:latin typeface="Times New Roman" pitchFamily="18" charset="0"/>
              <a:cs typeface="Times New Roman" pitchFamily="18" charset="0"/>
            </a:endParaRPr>
          </a:p>
        </p:txBody>
      </p:sp>
      <p:sp>
        <p:nvSpPr>
          <p:cNvPr id="7" name="WordArt 4"/>
          <p:cNvSpPr>
            <a:spLocks noChangeArrowheads="1" noChangeShapeType="1" noTextEdit="1"/>
          </p:cNvSpPr>
          <p:nvPr/>
        </p:nvSpPr>
        <p:spPr bwMode="auto">
          <a:xfrm>
            <a:off x="2438400" y="304800"/>
            <a:ext cx="4191000" cy="762000"/>
          </a:xfrm>
          <a:prstGeom prst="rect">
            <a:avLst/>
          </a:prstGeom>
        </p:spPr>
        <p:txBody>
          <a:bodyPr wrap="none" fromWordArt="1">
            <a:prstTxWarp prst="textWave1">
              <a:avLst>
                <a:gd name="adj1" fmla="val 13005"/>
                <a:gd name="adj2" fmla="val 0"/>
              </a:avLst>
            </a:prstTxWarp>
          </a:bodyPr>
          <a:lstStyle/>
          <a:p>
            <a:pPr algn="ctr"/>
            <a:r>
              <a:rPr lang="en-US" sz="3600" b="1" kern="1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a:cs typeface="Times New Roman"/>
              </a:rPr>
              <a:t>epidemiology</a:t>
            </a:r>
            <a:endParaRPr lang="en-US" sz="3600" b="1" kern="1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a:cs typeface="Times New Roman"/>
            </a:endParaRPr>
          </a:p>
        </p:txBody>
      </p:sp>
      <p:sp>
        <p:nvSpPr>
          <p:cNvPr id="8" name="Rectangle 5"/>
          <p:cNvSpPr>
            <a:spLocks noChangeArrowheads="1"/>
          </p:cNvSpPr>
          <p:nvPr/>
        </p:nvSpPr>
        <p:spPr bwMode="auto">
          <a:xfrm>
            <a:off x="914400" y="1219200"/>
            <a:ext cx="2667000" cy="5847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square">
            <a:spAutoFit/>
          </a:bodyPr>
          <a:lstStyle/>
          <a:p>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Agent </a:t>
            </a:r>
            <a:r>
              <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Factors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304800" y="2057400"/>
            <a:ext cx="8153400" cy="3733800"/>
          </a:xfrm>
        </p:spPr>
        <p:txBody>
          <a:bodyPr/>
          <a:lstStyle/>
          <a:p>
            <a:pPr algn="just"/>
            <a:r>
              <a:rPr lang="en-US" sz="2800" dirty="0" smtClean="0">
                <a:latin typeface="Times New Roman" pitchFamily="18" charset="0"/>
                <a:cs typeface="Times New Roman" pitchFamily="18" charset="0"/>
              </a:rPr>
              <a:t>In School going children seen as dental  fluorosis.</a:t>
            </a:r>
          </a:p>
          <a:p>
            <a:pPr algn="just"/>
            <a:r>
              <a:rPr lang="en-US" sz="2800" dirty="0" smtClean="0">
                <a:latin typeface="Times New Roman" pitchFamily="18" charset="0"/>
                <a:cs typeface="Times New Roman" pitchFamily="18" charset="0"/>
              </a:rPr>
              <a:t>In third and fourth decade of life seen as Skeletal Fluorosis.</a:t>
            </a:r>
          </a:p>
          <a:p>
            <a:pPr algn="just"/>
            <a:r>
              <a:rPr lang="en-US" sz="2800" dirty="0" smtClean="0">
                <a:latin typeface="Times New Roman" pitchFamily="18" charset="0"/>
                <a:cs typeface="Times New Roman" pitchFamily="18" charset="0"/>
              </a:rPr>
              <a:t>Males suffer more than females.</a:t>
            </a:r>
          </a:p>
          <a:p>
            <a:pPr algn="just"/>
            <a:r>
              <a:rPr lang="en-US" sz="2800" dirty="0" smtClean="0">
                <a:latin typeface="Times New Roman" pitchFamily="18" charset="0"/>
                <a:cs typeface="Times New Roman" pitchFamily="18" charset="0"/>
              </a:rPr>
              <a:t>Illiterates suffer more frequently in the fluorotic belts.</a:t>
            </a:r>
          </a:p>
          <a:p>
            <a:pPr algn="just"/>
            <a:r>
              <a:rPr lang="en-US" sz="2800" dirty="0" smtClean="0">
                <a:latin typeface="Times New Roman" pitchFamily="18" charset="0"/>
                <a:cs typeface="Times New Roman" pitchFamily="18" charset="0"/>
              </a:rPr>
              <a:t>Where aluminium ores are mined, it is seen as occupational health hazard.</a:t>
            </a:r>
          </a:p>
        </p:txBody>
      </p:sp>
      <p:sp>
        <p:nvSpPr>
          <p:cNvPr id="15364" name="Rectangle 5"/>
          <p:cNvSpPr>
            <a:spLocks noChangeArrowheads="1"/>
          </p:cNvSpPr>
          <p:nvPr/>
        </p:nvSpPr>
        <p:spPr bwMode="auto">
          <a:xfrm>
            <a:off x="1066800" y="1447800"/>
            <a:ext cx="2438400" cy="5847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square">
            <a:spAutoFit/>
          </a:bodyPr>
          <a:lstStyle/>
          <a:p>
            <a:r>
              <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Host Factors</a:t>
            </a:r>
          </a:p>
        </p:txBody>
      </p:sp>
      <p:sp>
        <p:nvSpPr>
          <p:cNvPr id="6" name="WordArt 4"/>
          <p:cNvSpPr>
            <a:spLocks noChangeArrowheads="1" noChangeShapeType="1" noTextEdit="1"/>
          </p:cNvSpPr>
          <p:nvPr/>
        </p:nvSpPr>
        <p:spPr bwMode="auto">
          <a:xfrm>
            <a:off x="2438400" y="533400"/>
            <a:ext cx="4191000" cy="762000"/>
          </a:xfrm>
          <a:prstGeom prst="rect">
            <a:avLst/>
          </a:prstGeom>
        </p:spPr>
        <p:txBody>
          <a:bodyPr wrap="none" fromWordArt="1">
            <a:prstTxWarp prst="textWave1">
              <a:avLst>
                <a:gd name="adj1" fmla="val 13005"/>
                <a:gd name="adj2" fmla="val 0"/>
              </a:avLst>
            </a:prstTxWarp>
          </a:bodyPr>
          <a:lstStyle/>
          <a:p>
            <a:pPr algn="ctr"/>
            <a:r>
              <a:rPr lang="en-US" sz="3600" b="1" kern="1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a:cs typeface="Times New Roman"/>
              </a:rPr>
              <a:t>epidemiology</a:t>
            </a:r>
            <a:endParaRPr lang="en-US" sz="3600" b="1" kern="1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a:cs typeface="Times New Roman"/>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0.2"/>
</p:tagLst>
</file>

<file path=ppt/tags/tag2.xml><?xml version="1.0" encoding="utf-8"?>
<p:tagLst xmlns:a="http://schemas.openxmlformats.org/drawingml/2006/main" xmlns:r="http://schemas.openxmlformats.org/officeDocument/2006/relationships" xmlns:p="http://schemas.openxmlformats.org/presentationml/2006/main">
  <p:tag name="TIMING" val="|0.1|0.4|0.4|3."/>
</p:tagLst>
</file>

<file path=ppt/tags/tag3.xml><?xml version="1.0" encoding="utf-8"?>
<p:tagLst xmlns:a="http://schemas.openxmlformats.org/drawingml/2006/main" xmlns:r="http://schemas.openxmlformats.org/officeDocument/2006/relationships" xmlns:p="http://schemas.openxmlformats.org/presentationml/2006/main">
  <p:tag name="TIMING" val="|1.8"/>
</p:tagLst>
</file>

<file path=ppt/tags/tag4.xml><?xml version="1.0" encoding="utf-8"?>
<p:tagLst xmlns:a="http://schemas.openxmlformats.org/drawingml/2006/main" xmlns:r="http://schemas.openxmlformats.org/officeDocument/2006/relationships" xmlns:p="http://schemas.openxmlformats.org/presentationml/2006/main">
  <p:tag name="TIMING" val="|0.5|0.6|0.4|0.4|0.4|0.3|0.2|0.2|0.1"/>
</p:tagLst>
</file>

<file path=ppt/tags/tag5.xml><?xml version="1.0" encoding="utf-8"?>
<p:tagLst xmlns:a="http://schemas.openxmlformats.org/drawingml/2006/main" xmlns:r="http://schemas.openxmlformats.org/officeDocument/2006/relationships" xmlns:p="http://schemas.openxmlformats.org/presentationml/2006/main">
  <p:tag name="TIMING" val="|0.|0.7"/>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703</TotalTime>
  <Words>1667</Words>
  <Application>Microsoft Office PowerPoint</Application>
  <PresentationFormat>On-screen Show (4:3)</PresentationFormat>
  <Paragraphs>175</Paragraphs>
  <Slides>29</Slides>
  <Notes>17</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Concourse</vt:lpstr>
      <vt:lpstr>Note down some important questions for Exam from Last Lecture</vt:lpstr>
      <vt:lpstr>Fluorosis</vt:lpstr>
      <vt:lpstr>What is Fluorosis </vt:lpstr>
      <vt:lpstr>PowerPoint Presentation</vt:lpstr>
      <vt:lpstr>UNICEF Map of Fluorosis</vt:lpstr>
      <vt:lpstr>PowerPoint Presentation</vt:lpstr>
      <vt:lpstr>Fluorosis in India</vt:lpstr>
      <vt:lpstr>PowerPoint Presentation</vt:lpstr>
      <vt:lpstr>PowerPoint Presentation</vt:lpstr>
      <vt:lpstr>PowerPoint Presentation</vt:lpstr>
      <vt:lpstr>TYPES OF FLUOROSIS</vt:lpstr>
      <vt:lpstr>Dental Fluorosis</vt:lpstr>
      <vt:lpstr>PowerPoint Presentation</vt:lpstr>
      <vt:lpstr>Skeletal Fluorosis</vt:lpstr>
      <vt:lpstr>Skeletal Fluorosis</vt:lpstr>
      <vt:lpstr>Non-Skeletal Fluorosis</vt:lpstr>
      <vt:lpstr>UNICEF’s Clinical Test</vt:lpstr>
      <vt:lpstr>Tests for Skeletal Fluorosis</vt:lpstr>
      <vt:lpstr>PowerPoint Presentation</vt:lpstr>
      <vt:lpstr>PREVENTION</vt:lpstr>
      <vt:lpstr>De-fluorideation</vt:lpstr>
      <vt:lpstr>PowerPoint Presentation</vt:lpstr>
      <vt:lpstr>References</vt:lpstr>
      <vt:lpstr>PowerPoint Presentation</vt:lpstr>
      <vt:lpstr>PowerPoint Presentation</vt:lpstr>
      <vt:lpstr>PowerPoint Presentation</vt:lpstr>
      <vt:lpstr>4. Types of fluorosis except</vt:lpstr>
      <vt:lpstr>PowerPoint Presentation</vt:lpstr>
      <vt:lpstr>Thank You One and  All</vt:lpstr>
    </vt:vector>
  </TitlesOfParts>
  <Company>Home PC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Epidemiology of Endemic Fluorosis</dc:title>
  <dc:creator>Mr.S.C.Mathur</dc:creator>
  <cp:lastModifiedBy>Friends</cp:lastModifiedBy>
  <cp:revision>129</cp:revision>
  <dcterms:created xsi:type="dcterms:W3CDTF">2001-08-11T17:12:48Z</dcterms:created>
  <dcterms:modified xsi:type="dcterms:W3CDTF">2017-10-11T09:21:15Z</dcterms:modified>
</cp:coreProperties>
</file>