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85800" y="1143000"/>
            <a:ext cx="7772400" cy="2458720"/>
          </a:xfrm>
          <a:custGeom>
            <a:avLst/>
            <a:gdLst/>
            <a:ahLst/>
            <a:cxnLst/>
            <a:rect l="l" t="t" r="r" b="b"/>
            <a:pathLst>
              <a:path w="7772400" h="2458720">
                <a:moveTo>
                  <a:pt x="7772400" y="0"/>
                </a:moveTo>
                <a:lnTo>
                  <a:pt x="0" y="0"/>
                </a:lnTo>
                <a:lnTo>
                  <a:pt x="0" y="2458212"/>
                </a:lnTo>
                <a:lnTo>
                  <a:pt x="7772400" y="2458212"/>
                </a:lnTo>
                <a:lnTo>
                  <a:pt x="7772400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162800" cy="147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21560" y="222249"/>
            <a:ext cx="550037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528317"/>
            <a:ext cx="8074660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4790" y="6464909"/>
            <a:ext cx="107505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5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5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5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BRISSO</a:t>
            </a:r>
            <a:r>
              <a:rPr spc="-50" dirty="0"/>
              <a:t> </a:t>
            </a:r>
            <a:r>
              <a:rPr spc="-5" dirty="0"/>
              <a:t>ARACKAL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1468"/>
            <a:ext cx="9144000" cy="6536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DCE6F1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spc="-10" dirty="0">
                <a:latin typeface="Carlito"/>
                <a:cs typeface="Carlito"/>
              </a:rPr>
              <a:t>BILIARY</a:t>
            </a:r>
            <a:r>
              <a:rPr sz="4400" dirty="0">
                <a:latin typeface="Carlito"/>
                <a:cs typeface="Carlito"/>
              </a:rPr>
              <a:t> </a:t>
            </a:r>
            <a:r>
              <a:rPr sz="4400" spc="-75" dirty="0">
                <a:latin typeface="Carlito"/>
                <a:cs typeface="Carlito"/>
              </a:rPr>
              <a:t>APPARATUS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74038"/>
            <a:ext cx="8071484" cy="43243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 biliary apparatus collects </a:t>
            </a:r>
            <a:r>
              <a:rPr sz="3000" spc="-5" dirty="0">
                <a:latin typeface="Times New Roman"/>
                <a:cs typeface="Times New Roman"/>
              </a:rPr>
              <a:t>bile </a:t>
            </a:r>
            <a:r>
              <a:rPr sz="3000" dirty="0">
                <a:latin typeface="Times New Roman"/>
                <a:cs typeface="Times New Roman"/>
              </a:rPr>
              <a:t>from the </a:t>
            </a:r>
            <a:r>
              <a:rPr sz="3000" spc="-25" dirty="0">
                <a:latin typeface="Times New Roman"/>
                <a:cs typeface="Times New Roman"/>
              </a:rPr>
              <a:t>liver,  </a:t>
            </a:r>
            <a:r>
              <a:rPr sz="3000" spc="-5" dirty="0">
                <a:latin typeface="Times New Roman"/>
                <a:cs typeface="Times New Roman"/>
              </a:rPr>
              <a:t>stores </a:t>
            </a:r>
            <a:r>
              <a:rPr sz="3000" dirty="0">
                <a:latin typeface="Times New Roman"/>
                <a:cs typeface="Times New Roman"/>
              </a:rPr>
              <a:t>it in the gall </a:t>
            </a:r>
            <a:r>
              <a:rPr sz="3000" spc="-20" dirty="0">
                <a:latin typeface="Times New Roman"/>
                <a:cs typeface="Times New Roman"/>
              </a:rPr>
              <a:t>bladder,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transmits </a:t>
            </a:r>
            <a:r>
              <a:rPr sz="3000" dirty="0">
                <a:latin typeface="Times New Roman"/>
                <a:cs typeface="Times New Roman"/>
              </a:rPr>
              <a:t>it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the  second part of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duodenum.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 apparatus </a:t>
            </a:r>
            <a:r>
              <a:rPr sz="3000" spc="-5" dirty="0">
                <a:latin typeface="Times New Roman"/>
                <a:cs typeface="Times New Roman"/>
              </a:rPr>
              <a:t>consists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of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1. the </a:t>
            </a:r>
            <a:r>
              <a:rPr sz="3000" spc="-5" dirty="0">
                <a:latin typeface="Times New Roman"/>
                <a:cs typeface="Times New Roman"/>
              </a:rPr>
              <a:t>right and left hepatic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ducts,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2.the </a:t>
            </a:r>
            <a:r>
              <a:rPr sz="3000" spc="-5" dirty="0">
                <a:latin typeface="Times New Roman"/>
                <a:cs typeface="Times New Roman"/>
              </a:rPr>
              <a:t>common hepatic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duct,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3. the gall bladder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4. the </a:t>
            </a:r>
            <a:r>
              <a:rPr sz="3000" spc="-5" dirty="0">
                <a:latin typeface="Times New Roman"/>
                <a:cs typeface="Times New Roman"/>
              </a:rPr>
              <a:t>cystic</a:t>
            </a:r>
            <a:r>
              <a:rPr sz="3000" spc="1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duct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5.the </a:t>
            </a:r>
            <a:r>
              <a:rPr sz="3000" spc="-5" dirty="0">
                <a:latin typeface="Times New Roman"/>
                <a:cs typeface="Times New Roman"/>
              </a:rPr>
              <a:t>bile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duct.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7485" y="461899"/>
            <a:ext cx="3670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rlito"/>
                <a:cs typeface="Carlito"/>
              </a:rPr>
              <a:t>1. </a:t>
            </a:r>
            <a:r>
              <a:rPr sz="4400" spc="-5" dirty="0">
                <a:latin typeface="Carlito"/>
                <a:cs typeface="Carlito"/>
              </a:rPr>
              <a:t>Hepatic</a:t>
            </a:r>
            <a:r>
              <a:rPr sz="4400" spc="-75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ducts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3810000" cy="4526280"/>
          </a:xfrm>
          <a:custGeom>
            <a:avLst/>
            <a:gdLst/>
            <a:ahLst/>
            <a:cxnLst/>
            <a:rect l="l" t="t" r="r" b="b"/>
            <a:pathLst>
              <a:path w="3810000" h="4526280">
                <a:moveTo>
                  <a:pt x="3810000" y="0"/>
                </a:moveTo>
                <a:lnTo>
                  <a:pt x="0" y="0"/>
                </a:lnTo>
                <a:lnTo>
                  <a:pt x="0" y="4526280"/>
                </a:lnTo>
                <a:lnTo>
                  <a:pt x="3810000" y="4526280"/>
                </a:lnTo>
                <a:lnTo>
                  <a:pt x="3810000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6605"/>
            <a:ext cx="3620135" cy="406463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right and left hepatic  ducts </a:t>
            </a:r>
            <a:r>
              <a:rPr sz="2500" spc="-15" dirty="0">
                <a:latin typeface="Times New Roman"/>
                <a:cs typeface="Times New Roman"/>
              </a:rPr>
              <a:t>emerge </a:t>
            </a:r>
            <a:r>
              <a:rPr sz="2500" spc="-5" dirty="0">
                <a:latin typeface="Times New Roman"/>
                <a:cs typeface="Times New Roman"/>
              </a:rPr>
              <a:t>at the porta  hepatis from the right  and left lobes of the</a:t>
            </a:r>
            <a:r>
              <a:rPr sz="2500" spc="5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liver.</a:t>
            </a:r>
            <a:endParaRPr sz="2500">
              <a:latin typeface="Times New Roman"/>
              <a:cs typeface="Times New Roman"/>
            </a:endParaRPr>
          </a:p>
          <a:p>
            <a:pPr marL="355600" marR="509270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The arrangement of  structures at the porta  hepatis from behind  forwards</a:t>
            </a:r>
            <a:r>
              <a:rPr sz="2500" spc="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is</a:t>
            </a:r>
            <a:endParaRPr sz="2500">
              <a:latin typeface="Times New Roman"/>
              <a:cs typeface="Times New Roman"/>
            </a:endParaRPr>
          </a:p>
          <a:p>
            <a:pPr marL="355600" marR="74041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-the branches of the  portal</a:t>
            </a:r>
            <a:r>
              <a:rPr sz="2500" spc="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vein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-hepatic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artery</a:t>
            </a: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Times New Roman"/>
                <a:cs typeface="Times New Roman"/>
              </a:rPr>
              <a:t>-hepatic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ducts.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38600" y="1295400"/>
            <a:ext cx="5105400" cy="5562600"/>
            <a:chOff x="4038600" y="1295400"/>
            <a:chExt cx="5105400" cy="5562600"/>
          </a:xfrm>
        </p:grpSpPr>
        <p:sp>
          <p:nvSpPr>
            <p:cNvPr id="6" name="object 6"/>
            <p:cNvSpPr/>
            <p:nvPr/>
          </p:nvSpPr>
          <p:spPr>
            <a:xfrm>
              <a:off x="4191000" y="1295400"/>
              <a:ext cx="4952999" cy="304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38600" y="4267199"/>
              <a:ext cx="5105400" cy="25907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1373" y="461899"/>
            <a:ext cx="5457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rlito"/>
                <a:cs typeface="Carlito"/>
              </a:rPr>
              <a:t>2.Common </a:t>
            </a:r>
            <a:r>
              <a:rPr sz="4400" spc="-5" dirty="0">
                <a:latin typeface="Carlito"/>
                <a:cs typeface="Carlito"/>
              </a:rPr>
              <a:t>hepatic</a:t>
            </a:r>
            <a:r>
              <a:rPr sz="4400" spc="-114" dirty="0">
                <a:latin typeface="Carlito"/>
                <a:cs typeface="Carlito"/>
              </a:rPr>
              <a:t> </a:t>
            </a:r>
            <a:r>
              <a:rPr sz="4400" spc="-5" dirty="0">
                <a:latin typeface="Carlito"/>
                <a:cs typeface="Carlito"/>
              </a:rPr>
              <a:t>duct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267200" cy="4526280"/>
          </a:xfrm>
          <a:custGeom>
            <a:avLst/>
            <a:gdLst/>
            <a:ahLst/>
            <a:cxnLst/>
            <a:rect l="l" t="t" r="r" b="b"/>
            <a:pathLst>
              <a:path w="4267200" h="4526280">
                <a:moveTo>
                  <a:pt x="4267200" y="0"/>
                </a:moveTo>
                <a:lnTo>
                  <a:pt x="0" y="0"/>
                </a:lnTo>
                <a:lnTo>
                  <a:pt x="0" y="4526280"/>
                </a:lnTo>
                <a:lnTo>
                  <a:pt x="4267200" y="4526280"/>
                </a:lnTo>
                <a:lnTo>
                  <a:pt x="4267200" y="0"/>
                </a:lnTo>
                <a:close/>
              </a:path>
            </a:pathLst>
          </a:custGeom>
          <a:solidFill>
            <a:srgbClr val="D6E3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28317"/>
            <a:ext cx="4109720" cy="42329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formed by the  union of the right and  left hepatic ducts near  the right end of the  porta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hepatis.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dirty="0">
                <a:latin typeface="Times New Roman"/>
                <a:cs typeface="Times New Roman"/>
              </a:rPr>
              <a:t>runs </a:t>
            </a:r>
            <a:r>
              <a:rPr sz="3000" spc="-5" dirty="0">
                <a:latin typeface="Times New Roman"/>
                <a:cs typeface="Times New Roman"/>
              </a:rPr>
              <a:t>downwards </a:t>
            </a:r>
            <a:r>
              <a:rPr sz="3000" dirty="0">
                <a:latin typeface="Times New Roman"/>
                <a:cs typeface="Times New Roman"/>
              </a:rPr>
              <a:t>for  about 3 </a:t>
            </a:r>
            <a:r>
              <a:rPr sz="3000" spc="5" dirty="0">
                <a:latin typeface="Times New Roman"/>
                <a:cs typeface="Times New Roman"/>
              </a:rPr>
              <a:t>cm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10" dirty="0">
                <a:latin typeface="Times New Roman"/>
                <a:cs typeface="Times New Roman"/>
              </a:rPr>
              <a:t>is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joined  on </a:t>
            </a:r>
            <a:r>
              <a:rPr sz="3000" spc="-10" dirty="0">
                <a:latin typeface="Times New Roman"/>
                <a:cs typeface="Times New Roman"/>
              </a:rPr>
              <a:t>its </a:t>
            </a:r>
            <a:r>
              <a:rPr sz="3000" dirty="0">
                <a:latin typeface="Times New Roman"/>
                <a:cs typeface="Times New Roman"/>
              </a:rPr>
              <a:t>right side at </a:t>
            </a:r>
            <a:r>
              <a:rPr sz="3000" spc="10" dirty="0">
                <a:latin typeface="Times New Roman"/>
                <a:cs typeface="Times New Roman"/>
              </a:rPr>
              <a:t>an  </a:t>
            </a:r>
            <a:r>
              <a:rPr sz="3000" dirty="0">
                <a:latin typeface="Times New Roman"/>
                <a:cs typeface="Times New Roman"/>
              </a:rPr>
              <a:t>acute angle by the  cystic duct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form the  </a:t>
            </a:r>
            <a:r>
              <a:rPr sz="3000" spc="-5" dirty="0">
                <a:latin typeface="Times New Roman"/>
                <a:cs typeface="Times New Roman"/>
              </a:rPr>
              <a:t>bile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duct.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295400"/>
            <a:ext cx="43434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066" y="461899"/>
            <a:ext cx="35166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>
                <a:latin typeface="Carlito"/>
                <a:cs typeface="Carlito"/>
              </a:rPr>
              <a:t>4..CYSTIC</a:t>
            </a:r>
            <a:r>
              <a:rPr sz="4400" spc="-7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DUCT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865375"/>
            <a:ext cx="8229600" cy="3995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1433" y="461899"/>
            <a:ext cx="29603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rlito"/>
                <a:cs typeface="Carlito"/>
              </a:rPr>
              <a:t>CYSTIC</a:t>
            </a:r>
            <a:r>
              <a:rPr sz="4400" spc="-7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DUCT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00200"/>
            <a:ext cx="3962400" cy="4526280"/>
          </a:xfrm>
          <a:custGeom>
            <a:avLst/>
            <a:gdLst/>
            <a:ahLst/>
            <a:cxnLst/>
            <a:rect l="l" t="t" r="r" b="b"/>
            <a:pathLst>
              <a:path w="3962400" h="4526280">
                <a:moveTo>
                  <a:pt x="3962400" y="0"/>
                </a:moveTo>
                <a:lnTo>
                  <a:pt x="0" y="0"/>
                </a:lnTo>
                <a:lnTo>
                  <a:pt x="0" y="4526280"/>
                </a:lnTo>
                <a:lnTo>
                  <a:pt x="3962400" y="4526280"/>
                </a:lnTo>
                <a:lnTo>
                  <a:pt x="3962400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528317"/>
            <a:ext cx="3805554" cy="42329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7620" indent="-342900" algn="just">
              <a:lnSpc>
                <a:spcPts val="2880"/>
              </a:lnSpc>
              <a:spcBef>
                <a:spcPts val="795"/>
              </a:spcBef>
              <a:buSzPct val="96666"/>
              <a:buFont typeface="Wingdings"/>
              <a:buChar char="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Cystic duct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about 3 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4 cm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long.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SzPct val="96666"/>
              <a:buFont typeface="Wingdings"/>
              <a:buChar char="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dirty="0">
                <a:latin typeface="Times New Roman"/>
                <a:cs typeface="Times New Roman"/>
              </a:rPr>
              <a:t>begins at the neck  of the gall </a:t>
            </a:r>
            <a:r>
              <a:rPr sz="3000" spc="-15" dirty="0">
                <a:latin typeface="Times New Roman"/>
                <a:cs typeface="Times New Roman"/>
              </a:rPr>
              <a:t>bladder, </a:t>
            </a:r>
            <a:r>
              <a:rPr sz="3000" spc="7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runs </a:t>
            </a:r>
            <a:r>
              <a:rPr sz="3000" spc="-5" dirty="0">
                <a:latin typeface="Times New Roman"/>
                <a:cs typeface="Times New Roman"/>
              </a:rPr>
              <a:t>downwards,  </a:t>
            </a:r>
            <a:r>
              <a:rPr sz="3000" dirty="0">
                <a:latin typeface="Times New Roman"/>
                <a:cs typeface="Times New Roman"/>
              </a:rPr>
              <a:t>backwards and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the  left, and ends by  joining the common  hepatic duct </a:t>
            </a:r>
            <a:r>
              <a:rPr sz="3000" spc="5" dirty="0">
                <a:latin typeface="Times New Roman"/>
                <a:cs typeface="Times New Roman"/>
              </a:rPr>
              <a:t>at </a:t>
            </a:r>
            <a:r>
              <a:rPr sz="3000" dirty="0">
                <a:latin typeface="Times New Roman"/>
                <a:cs typeface="Times New Roman"/>
              </a:rPr>
              <a:t>an  acute angle </a:t>
            </a:r>
            <a:r>
              <a:rPr sz="3000" spc="-5" dirty="0">
                <a:latin typeface="Times New Roman"/>
                <a:cs typeface="Times New Roman"/>
              </a:rPr>
              <a:t>to </a:t>
            </a:r>
            <a:r>
              <a:rPr sz="3000" dirty="0">
                <a:latin typeface="Times New Roman"/>
                <a:cs typeface="Times New Roman"/>
              </a:rPr>
              <a:t>form  the </a:t>
            </a:r>
            <a:r>
              <a:rPr sz="3000" spc="-5" dirty="0">
                <a:latin typeface="Times New Roman"/>
                <a:cs typeface="Times New Roman"/>
              </a:rPr>
              <a:t>bile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duct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600" y="1295398"/>
            <a:ext cx="5105400" cy="556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478663"/>
            <a:ext cx="3677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CYSTIC</a:t>
            </a:r>
            <a:r>
              <a:rPr sz="4400" spc="-70" dirty="0"/>
              <a:t> </a:t>
            </a:r>
            <a:r>
              <a:rPr sz="4400" dirty="0"/>
              <a:t>DUCT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4572000" cy="4526280"/>
          </a:xfrm>
          <a:custGeom>
            <a:avLst/>
            <a:gdLst/>
            <a:ahLst/>
            <a:cxnLst/>
            <a:rect l="l" t="t" r="r" b="b"/>
            <a:pathLst>
              <a:path w="4572000" h="4526280">
                <a:moveTo>
                  <a:pt x="4572000" y="0"/>
                </a:moveTo>
                <a:lnTo>
                  <a:pt x="0" y="0"/>
                </a:lnTo>
                <a:lnTo>
                  <a:pt x="0" y="4526280"/>
                </a:lnTo>
                <a:lnTo>
                  <a:pt x="4572000" y="4526280"/>
                </a:lnTo>
                <a:lnTo>
                  <a:pt x="457200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452"/>
            <a:ext cx="4415790" cy="39293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486150" algn="l"/>
              </a:tabLst>
            </a:pPr>
            <a:r>
              <a:rPr sz="3200" dirty="0">
                <a:latin typeface="Times New Roman"/>
                <a:cs typeface="Times New Roman"/>
              </a:rPr>
              <a:t>The mucous </a:t>
            </a:r>
            <a:r>
              <a:rPr sz="3200" spc="-5" dirty="0">
                <a:latin typeface="Times New Roman"/>
                <a:cs typeface="Times New Roman"/>
              </a:rPr>
              <a:t>membrane  </a:t>
            </a:r>
            <a:r>
              <a:rPr sz="3200" dirty="0">
                <a:latin typeface="Times New Roman"/>
                <a:cs typeface="Times New Roman"/>
              </a:rPr>
              <a:t>of the </a:t>
            </a:r>
            <a:r>
              <a:rPr sz="3200" spc="-5" dirty="0">
                <a:latin typeface="Times New Roman"/>
                <a:cs typeface="Times New Roman"/>
              </a:rPr>
              <a:t>cystic </a:t>
            </a:r>
            <a:r>
              <a:rPr sz="3200" dirty="0">
                <a:latin typeface="Times New Roman"/>
                <a:cs typeface="Times New Roman"/>
              </a:rPr>
              <a:t>duct </a:t>
            </a:r>
            <a:r>
              <a:rPr sz="3200" spc="-5" dirty="0">
                <a:latin typeface="Times New Roman"/>
                <a:cs typeface="Times New Roman"/>
              </a:rPr>
              <a:t>forms  </a:t>
            </a:r>
            <a:r>
              <a:rPr sz="3200" dirty="0">
                <a:latin typeface="Times New Roman"/>
                <a:cs typeface="Times New Roman"/>
              </a:rPr>
              <a:t>a series </a:t>
            </a:r>
            <a:r>
              <a:rPr sz="3200" spc="-5" dirty="0">
                <a:latin typeface="Times New Roman"/>
                <a:cs typeface="Times New Roman"/>
              </a:rPr>
              <a:t>of </a:t>
            </a:r>
            <a:r>
              <a:rPr sz="3200" dirty="0">
                <a:latin typeface="Times New Roman"/>
                <a:cs typeface="Times New Roman"/>
              </a:rPr>
              <a:t>5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spc="-10" dirty="0">
                <a:latin typeface="Times New Roman"/>
                <a:cs typeface="Times New Roman"/>
              </a:rPr>
              <a:t>12  </a:t>
            </a:r>
            <a:r>
              <a:rPr sz="3200" dirty="0">
                <a:latin typeface="Times New Roman"/>
                <a:cs typeface="Times New Roman"/>
              </a:rPr>
              <a:t>cr</a:t>
            </a:r>
            <a:r>
              <a:rPr sz="3200" spc="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ent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	fo</a:t>
            </a:r>
            <a:r>
              <a:rPr sz="3200" spc="-1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ds,  arranged </a:t>
            </a:r>
            <a:r>
              <a:rPr sz="3200" spc="-5" dirty="0">
                <a:latin typeface="Times New Roman"/>
                <a:cs typeface="Times New Roman"/>
              </a:rPr>
              <a:t>spirally </a:t>
            </a:r>
            <a:r>
              <a:rPr sz="3200" spc="-15" dirty="0">
                <a:latin typeface="Times New Roman"/>
                <a:cs typeface="Times New Roman"/>
              </a:rPr>
              <a:t>to  </a:t>
            </a:r>
            <a:r>
              <a:rPr sz="3200" dirty="0">
                <a:latin typeface="Times New Roman"/>
                <a:cs typeface="Times New Roman"/>
              </a:rPr>
              <a:t>form </a:t>
            </a:r>
            <a:r>
              <a:rPr sz="3200" spc="-5" dirty="0">
                <a:latin typeface="Times New Roman"/>
                <a:cs typeface="Times New Roman"/>
              </a:rPr>
              <a:t>the so-called  </a:t>
            </a:r>
            <a:r>
              <a:rPr sz="3200" dirty="0">
                <a:latin typeface="Times New Roman"/>
                <a:cs typeface="Times New Roman"/>
              </a:rPr>
              <a:t>“spiral valve”of </a:t>
            </a:r>
            <a:r>
              <a:rPr sz="3200" spc="-25" dirty="0">
                <a:latin typeface="Times New Roman"/>
                <a:cs typeface="Times New Roman"/>
              </a:rPr>
              <a:t>heister.  </a:t>
            </a:r>
            <a:r>
              <a:rPr sz="3200" dirty="0">
                <a:latin typeface="Times New Roman"/>
                <a:cs typeface="Times New Roman"/>
              </a:rPr>
              <a:t>This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spc="5" dirty="0">
                <a:latin typeface="Times New Roman"/>
                <a:cs typeface="Times New Roman"/>
              </a:rPr>
              <a:t>not </a:t>
            </a:r>
            <a:r>
              <a:rPr sz="3200" dirty="0">
                <a:latin typeface="Times New Roman"/>
                <a:cs typeface="Times New Roman"/>
              </a:rPr>
              <a:t>a true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valve.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0" y="1828800"/>
            <a:ext cx="341046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28" y="110168"/>
            <a:ext cx="8446265" cy="6610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0600" y="1600200"/>
            <a:ext cx="6934200" cy="1470660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380365" rIns="0" bIns="0" rtlCol="0">
            <a:spAutoFit/>
          </a:bodyPr>
          <a:lstStyle/>
          <a:p>
            <a:pPr marL="788670">
              <a:lnSpc>
                <a:spcPct val="100000"/>
              </a:lnSpc>
              <a:spcBef>
                <a:spcPts val="2995"/>
              </a:spcBef>
            </a:pPr>
            <a:r>
              <a:rPr sz="4400" dirty="0">
                <a:latin typeface="Times New Roman"/>
                <a:cs typeface="Times New Roman"/>
              </a:rPr>
              <a:t>THE</a:t>
            </a:r>
            <a:r>
              <a:rPr sz="4400" spc="-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Times New Roman"/>
                <a:cs typeface="Times New Roman"/>
              </a:rPr>
              <a:t>GALLBLADDER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2E85E-D9C5-0E47-B84E-6100840C4B8E}"/>
              </a:ext>
            </a:extLst>
          </p:cNvPr>
          <p:cNvSpPr txBox="1"/>
          <p:nvPr/>
        </p:nvSpPr>
        <p:spPr>
          <a:xfrm>
            <a:off x="3830180" y="4484354"/>
            <a:ext cx="226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/>
              <a:t>Dr. Ketul Shah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dirty="0">
                <a:latin typeface="Carlito"/>
                <a:cs typeface="Carlito"/>
              </a:rPr>
              <a:t>5.BILE</a:t>
            </a:r>
            <a:r>
              <a:rPr sz="4400" spc="-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DUCT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453"/>
            <a:ext cx="807275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Bile duct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formed </a:t>
            </a:r>
            <a:r>
              <a:rPr sz="3000" spc="-5" dirty="0">
                <a:latin typeface="Times New Roman"/>
                <a:cs typeface="Times New Roman"/>
              </a:rPr>
              <a:t>by </a:t>
            </a:r>
            <a:r>
              <a:rPr sz="3000" dirty="0">
                <a:latin typeface="Times New Roman"/>
                <a:cs typeface="Times New Roman"/>
              </a:rPr>
              <a:t>the union </a:t>
            </a:r>
            <a:r>
              <a:rPr sz="3000" spc="-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the cystic and  common </a:t>
            </a:r>
            <a:r>
              <a:rPr sz="3000" spc="-5" dirty="0">
                <a:latin typeface="Times New Roman"/>
                <a:cs typeface="Times New Roman"/>
              </a:rPr>
              <a:t>hepatic </a:t>
            </a:r>
            <a:r>
              <a:rPr sz="3000" dirty="0">
                <a:latin typeface="Times New Roman"/>
                <a:cs typeface="Times New Roman"/>
              </a:rPr>
              <a:t>ducts near the porta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hepatis.</a:t>
            </a:r>
            <a:endParaRPr sz="3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8cm long and </a:t>
            </a:r>
            <a:r>
              <a:rPr sz="3000" spc="-5" dirty="0">
                <a:latin typeface="Times New Roman"/>
                <a:cs typeface="Times New Roman"/>
              </a:rPr>
              <a:t>has </a:t>
            </a: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5" dirty="0">
                <a:latin typeface="Times New Roman"/>
                <a:cs typeface="Times New Roman"/>
              </a:rPr>
              <a:t>diameter </a:t>
            </a:r>
            <a:r>
              <a:rPr sz="3000" dirty="0">
                <a:latin typeface="Times New Roman"/>
                <a:cs typeface="Times New Roman"/>
              </a:rPr>
              <a:t>of about</a:t>
            </a:r>
            <a:r>
              <a:rPr sz="3000" spc="7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6mm.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 bile </a:t>
            </a:r>
            <a:r>
              <a:rPr sz="3000" spc="-5" dirty="0">
                <a:latin typeface="Times New Roman"/>
                <a:cs typeface="Times New Roman"/>
              </a:rPr>
              <a:t>duct </a:t>
            </a:r>
            <a:r>
              <a:rPr sz="3000" dirty="0">
                <a:latin typeface="Times New Roman"/>
                <a:cs typeface="Times New Roman"/>
              </a:rPr>
              <a:t>runs </a:t>
            </a:r>
            <a:r>
              <a:rPr sz="3000" spc="-5" dirty="0">
                <a:latin typeface="Times New Roman"/>
                <a:cs typeface="Times New Roman"/>
              </a:rPr>
              <a:t>downwards and </a:t>
            </a:r>
            <a:r>
              <a:rPr sz="3000" dirty="0">
                <a:latin typeface="Times New Roman"/>
                <a:cs typeface="Times New Roman"/>
              </a:rPr>
              <a:t>backwards,  </a:t>
            </a:r>
            <a:r>
              <a:rPr sz="3000" spc="-5" dirty="0">
                <a:latin typeface="Times New Roman"/>
                <a:cs typeface="Times New Roman"/>
              </a:rPr>
              <a:t>first in </a:t>
            </a:r>
            <a:r>
              <a:rPr sz="3000" dirty="0">
                <a:latin typeface="Times New Roman"/>
                <a:cs typeface="Times New Roman"/>
              </a:rPr>
              <a:t>the free </a:t>
            </a:r>
            <a:r>
              <a:rPr sz="3000" spc="-10" dirty="0">
                <a:latin typeface="Times New Roman"/>
                <a:cs typeface="Times New Roman"/>
              </a:rPr>
              <a:t>margin </a:t>
            </a:r>
            <a:r>
              <a:rPr sz="3000" dirty="0">
                <a:latin typeface="Times New Roman"/>
                <a:cs typeface="Times New Roman"/>
              </a:rPr>
              <a:t>of the </a:t>
            </a:r>
            <a:r>
              <a:rPr sz="3000" spc="-5" dirty="0">
                <a:latin typeface="Times New Roman"/>
                <a:cs typeface="Times New Roman"/>
              </a:rPr>
              <a:t>lesser </a:t>
            </a:r>
            <a:r>
              <a:rPr sz="3000" dirty="0">
                <a:latin typeface="Times New Roman"/>
                <a:cs typeface="Times New Roman"/>
              </a:rPr>
              <a:t>omentum,  supra duodenal part , then behind the first part of  the duodenum the retroduodenal part, and lastly  behind, or embedded </a:t>
            </a:r>
            <a:r>
              <a:rPr sz="3000" spc="-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, the head of the pancreas  infraduodenal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part.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400" dirty="0">
                <a:latin typeface="Carlito"/>
                <a:cs typeface="Carlito"/>
              </a:rPr>
              <a:t>BILE</a:t>
            </a:r>
            <a:r>
              <a:rPr sz="4400" spc="-5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DUCT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453"/>
            <a:ext cx="8072755" cy="432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Near the middle </a:t>
            </a:r>
            <a:r>
              <a:rPr sz="3000" spc="-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the left side </a:t>
            </a:r>
            <a:r>
              <a:rPr sz="3000" spc="-5" dirty="0">
                <a:latin typeface="Times New Roman"/>
                <a:cs typeface="Times New Roman"/>
              </a:rPr>
              <a:t>of </a:t>
            </a:r>
            <a:r>
              <a:rPr sz="3000" dirty="0">
                <a:latin typeface="Times New Roman"/>
                <a:cs typeface="Times New Roman"/>
              </a:rPr>
              <a:t>the second part  of the duodenum it comes </a:t>
            </a:r>
            <a:r>
              <a:rPr sz="3000" spc="-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contact with the  pancreatic duct and accompanies it through the  wall of the duodenum,the </a:t>
            </a:r>
            <a:r>
              <a:rPr sz="3000" spc="-5" dirty="0">
                <a:latin typeface="Times New Roman"/>
                <a:cs typeface="Times New Roman"/>
              </a:rPr>
              <a:t>intraduodenal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part.</a:t>
            </a:r>
            <a:endParaRPr sz="3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 course of the </a:t>
            </a:r>
            <a:r>
              <a:rPr sz="3000" spc="-5" dirty="0">
                <a:latin typeface="Times New Roman"/>
                <a:cs typeface="Times New Roman"/>
              </a:rPr>
              <a:t>duct through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duodenal </a:t>
            </a:r>
            <a:r>
              <a:rPr sz="3000" dirty="0">
                <a:latin typeface="Times New Roman"/>
                <a:cs typeface="Times New Roman"/>
              </a:rPr>
              <a:t>wall 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very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oblique.</a:t>
            </a:r>
            <a:endParaRPr sz="3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20" dirty="0">
                <a:latin typeface="Times New Roman"/>
                <a:cs typeface="Times New Roman"/>
              </a:rPr>
              <a:t>Within </a:t>
            </a:r>
            <a:r>
              <a:rPr sz="3000" dirty="0">
                <a:latin typeface="Times New Roman"/>
                <a:cs typeface="Times New Roman"/>
              </a:rPr>
              <a:t>the wall the </a:t>
            </a:r>
            <a:r>
              <a:rPr sz="3000" spc="-5" dirty="0">
                <a:latin typeface="Times New Roman"/>
                <a:cs typeface="Times New Roman"/>
              </a:rPr>
              <a:t>two ducts </a:t>
            </a:r>
            <a:r>
              <a:rPr sz="3000" dirty="0">
                <a:latin typeface="Times New Roman"/>
                <a:cs typeface="Times New Roman"/>
              </a:rPr>
              <a:t>usually </a:t>
            </a:r>
            <a:r>
              <a:rPr sz="3000" spc="-5" dirty="0">
                <a:latin typeface="Times New Roman"/>
                <a:cs typeface="Times New Roman"/>
              </a:rPr>
              <a:t>unite </a:t>
            </a:r>
            <a:r>
              <a:rPr sz="3000" spc="5" dirty="0">
                <a:latin typeface="Times New Roman"/>
                <a:cs typeface="Times New Roman"/>
              </a:rPr>
              <a:t>to  </a:t>
            </a:r>
            <a:r>
              <a:rPr sz="3000" dirty="0">
                <a:latin typeface="Times New Roman"/>
                <a:cs typeface="Times New Roman"/>
              </a:rPr>
              <a:t>form the </a:t>
            </a:r>
            <a:r>
              <a:rPr sz="3000" b="1" spc="-5" dirty="0">
                <a:latin typeface="Times New Roman"/>
                <a:cs typeface="Times New Roman"/>
              </a:rPr>
              <a:t>hepatopancreatic ampulla</a:t>
            </a:r>
            <a:r>
              <a:rPr sz="3000" spc="-5" dirty="0">
                <a:latin typeface="Times New Roman"/>
                <a:cs typeface="Times New Roman"/>
              </a:rPr>
              <a:t>, </a:t>
            </a:r>
            <a:r>
              <a:rPr sz="3000" dirty="0">
                <a:latin typeface="Times New Roman"/>
                <a:cs typeface="Times New Roman"/>
              </a:rPr>
              <a:t>or </a:t>
            </a:r>
            <a:r>
              <a:rPr sz="3000" b="1" spc="-5" dirty="0">
                <a:latin typeface="Times New Roman"/>
                <a:cs typeface="Times New Roman"/>
              </a:rPr>
              <a:t>ampulla  </a:t>
            </a:r>
            <a:r>
              <a:rPr sz="3000" b="1" dirty="0">
                <a:latin typeface="Times New Roman"/>
                <a:cs typeface="Times New Roman"/>
              </a:rPr>
              <a:t>of</a:t>
            </a:r>
            <a:r>
              <a:rPr sz="3000" b="1" spc="-5" dirty="0">
                <a:latin typeface="Times New Roman"/>
                <a:cs typeface="Times New Roman"/>
              </a:rPr>
              <a:t> </a:t>
            </a:r>
            <a:r>
              <a:rPr sz="3000" b="1" spc="-50" dirty="0">
                <a:latin typeface="Times New Roman"/>
                <a:cs typeface="Times New Roman"/>
              </a:rPr>
              <a:t>vater.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sz="4000" spc="-5" dirty="0">
                <a:latin typeface="Times New Roman"/>
                <a:cs typeface="Times New Roman"/>
              </a:rPr>
              <a:t>Sphincters related to </a:t>
            </a:r>
            <a:r>
              <a:rPr sz="4000" dirty="0">
                <a:latin typeface="Times New Roman"/>
                <a:cs typeface="Times New Roman"/>
              </a:rPr>
              <a:t>the bile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and</a:t>
            </a:r>
            <a:endParaRPr sz="4000">
              <a:latin typeface="Times New Roman"/>
              <a:cs typeface="Times New Roman"/>
            </a:endParaRPr>
          </a:p>
          <a:p>
            <a:pPr algn="ctr">
              <a:lnSpc>
                <a:spcPts val="4630"/>
              </a:lnSpc>
            </a:pPr>
            <a:r>
              <a:rPr sz="4000" spc="-5" dirty="0">
                <a:latin typeface="Times New Roman"/>
                <a:cs typeface="Times New Roman"/>
              </a:rPr>
              <a:t>pancreatic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ducts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22133"/>
            <a:ext cx="4065270" cy="17824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Sphincter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choledochus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Sphincter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pancreaticus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Sphincter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ampullae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7353" y="0"/>
            <a:ext cx="8834247" cy="662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DDD9C3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370"/>
              </a:lnSpc>
            </a:pPr>
            <a:r>
              <a:rPr spc="-5" dirty="0"/>
              <a:t>Sphincter choledochus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28317"/>
            <a:ext cx="8073390" cy="4415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715" indent="-342900" algn="just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The terminal part of the bile duct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surrounded  just </a:t>
            </a:r>
            <a:r>
              <a:rPr sz="3000" dirty="0">
                <a:latin typeface="Times New Roman"/>
                <a:cs typeface="Times New Roman"/>
              </a:rPr>
              <a:t>above </a:t>
            </a:r>
            <a:r>
              <a:rPr sz="3000" spc="-5" dirty="0">
                <a:latin typeface="Times New Roman"/>
                <a:cs typeface="Times New Roman"/>
              </a:rPr>
              <a:t>its </a:t>
            </a:r>
            <a:r>
              <a:rPr sz="3000" dirty="0">
                <a:latin typeface="Times New Roman"/>
                <a:cs typeface="Times New Roman"/>
              </a:rPr>
              <a:t>junction with the pancreatic duct by  a </a:t>
            </a:r>
            <a:r>
              <a:rPr sz="3000" spc="-5" dirty="0">
                <a:latin typeface="Times New Roman"/>
                <a:cs typeface="Times New Roman"/>
              </a:rPr>
              <a:t>ring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5" dirty="0">
                <a:latin typeface="Times New Roman"/>
                <a:cs typeface="Times New Roman"/>
              </a:rPr>
              <a:t>smooth </a:t>
            </a:r>
            <a:r>
              <a:rPr sz="3000" dirty="0">
                <a:latin typeface="Times New Roman"/>
                <a:cs typeface="Times New Roman"/>
              </a:rPr>
              <a:t>muscle that </a:t>
            </a:r>
            <a:r>
              <a:rPr sz="3000" spc="-5" dirty="0">
                <a:latin typeface="Times New Roman"/>
                <a:cs typeface="Times New Roman"/>
              </a:rPr>
              <a:t>forms </a:t>
            </a:r>
            <a:r>
              <a:rPr sz="3000" dirty="0">
                <a:latin typeface="Times New Roman"/>
                <a:cs typeface="Times New Roman"/>
              </a:rPr>
              <a:t>the sphincter  </a:t>
            </a:r>
            <a:r>
              <a:rPr sz="3000" spc="-5" dirty="0">
                <a:latin typeface="Times New Roman"/>
                <a:cs typeface="Times New Roman"/>
              </a:rPr>
              <a:t>choledochus( choledochus= bile</a:t>
            </a:r>
            <a:r>
              <a:rPr sz="3000" spc="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duct).</a:t>
            </a:r>
            <a:endParaRPr sz="30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This </a:t>
            </a:r>
            <a:r>
              <a:rPr sz="3000" spc="-5" dirty="0">
                <a:latin typeface="Times New Roman"/>
                <a:cs typeface="Times New Roman"/>
              </a:rPr>
              <a:t>sphincter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spc="-5" dirty="0">
                <a:latin typeface="Times New Roman"/>
                <a:cs typeface="Times New Roman"/>
              </a:rPr>
              <a:t>always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present.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As a </a:t>
            </a:r>
            <a:r>
              <a:rPr sz="3000" spc="-5" dirty="0">
                <a:latin typeface="Times New Roman"/>
                <a:cs typeface="Times New Roman"/>
              </a:rPr>
              <a:t>result </a:t>
            </a:r>
            <a:r>
              <a:rPr sz="3000" dirty="0">
                <a:latin typeface="Times New Roman"/>
                <a:cs typeface="Times New Roman"/>
              </a:rPr>
              <a:t>, </a:t>
            </a:r>
            <a:r>
              <a:rPr sz="3000" spc="-5" dirty="0">
                <a:latin typeface="Times New Roman"/>
                <a:cs typeface="Times New Roman"/>
              </a:rPr>
              <a:t>bile formed in </a:t>
            </a:r>
            <a:r>
              <a:rPr sz="3000" dirty="0">
                <a:latin typeface="Times New Roman"/>
                <a:cs typeface="Times New Roman"/>
              </a:rPr>
              <a:t>the liver keeps  accumulating </a:t>
            </a:r>
            <a:r>
              <a:rPr sz="3000" spc="-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the gall bladder and also  </a:t>
            </a:r>
            <a:r>
              <a:rPr sz="3000" spc="-10" dirty="0">
                <a:latin typeface="Times New Roman"/>
                <a:cs typeface="Times New Roman"/>
              </a:rPr>
              <a:t>undergoes </a:t>
            </a:r>
            <a:r>
              <a:rPr sz="3000" spc="-5" dirty="0">
                <a:latin typeface="Times New Roman"/>
                <a:cs typeface="Times New Roman"/>
              </a:rPr>
              <a:t>considerable</a:t>
            </a:r>
            <a:r>
              <a:rPr sz="3000" spc="5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concentration.</a:t>
            </a:r>
            <a:endParaRPr sz="30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When food </a:t>
            </a:r>
            <a:r>
              <a:rPr sz="3000" spc="-5" dirty="0">
                <a:latin typeface="Times New Roman"/>
                <a:cs typeface="Times New Roman"/>
              </a:rPr>
              <a:t>enters </a:t>
            </a:r>
            <a:r>
              <a:rPr sz="3000" dirty="0">
                <a:latin typeface="Times New Roman"/>
                <a:cs typeface="Times New Roman"/>
              </a:rPr>
              <a:t>the </a:t>
            </a:r>
            <a:r>
              <a:rPr sz="3000" spc="-5" dirty="0">
                <a:latin typeface="Times New Roman"/>
                <a:cs typeface="Times New Roman"/>
              </a:rPr>
              <a:t>duodenum, </a:t>
            </a:r>
            <a:r>
              <a:rPr sz="3000" dirty="0">
                <a:latin typeface="Times New Roman"/>
                <a:cs typeface="Times New Roman"/>
              </a:rPr>
              <a:t>specially a fatty  meal, the sphincter opens and bile stored </a:t>
            </a:r>
            <a:r>
              <a:rPr sz="3000" spc="-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the  gall bladder </a:t>
            </a:r>
            <a:r>
              <a:rPr sz="3000" spc="-10" dirty="0">
                <a:latin typeface="Times New Roman"/>
                <a:cs typeface="Times New Roman"/>
              </a:rPr>
              <a:t>is </a:t>
            </a:r>
            <a:r>
              <a:rPr sz="3000" dirty="0">
                <a:latin typeface="Times New Roman"/>
                <a:cs typeface="Times New Roman"/>
              </a:rPr>
              <a:t>poured </a:t>
            </a:r>
            <a:r>
              <a:rPr sz="3000" spc="-5" dirty="0">
                <a:latin typeface="Times New Roman"/>
                <a:cs typeface="Times New Roman"/>
              </a:rPr>
              <a:t>into </a:t>
            </a:r>
            <a:r>
              <a:rPr sz="3000" dirty="0">
                <a:latin typeface="Times New Roman"/>
                <a:cs typeface="Times New Roman"/>
              </a:rPr>
              <a:t>the</a:t>
            </a:r>
            <a:r>
              <a:rPr sz="3000" spc="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duodenum.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Sphincter pancreaticus</a:t>
            </a:r>
            <a:r>
              <a:rPr spc="20" dirty="0"/>
              <a:t> </a:t>
            </a:r>
            <a:r>
              <a:rPr spc="-5" dirty="0"/>
              <a:t>and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C5D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608889"/>
            <a:ext cx="8072755" cy="4549140"/>
          </a:xfrm>
          <a:prstGeom prst="rect">
            <a:avLst/>
          </a:prstGeom>
        </p:spPr>
        <p:txBody>
          <a:bodyPr vert="horz" wrap="square" lIns="0" tIns="2349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sz="4000" dirty="0">
                <a:latin typeface="Times New Roman"/>
                <a:cs typeface="Times New Roman"/>
              </a:rPr>
              <a:t>Sphincter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ampullae</a:t>
            </a:r>
            <a:endParaRPr sz="4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Another less developed sphincter ,which </a:t>
            </a:r>
            <a:r>
              <a:rPr sz="3200" spc="-5" dirty="0">
                <a:latin typeface="Times New Roman"/>
                <a:cs typeface="Times New Roman"/>
              </a:rPr>
              <a:t>is  </a:t>
            </a:r>
            <a:r>
              <a:rPr sz="3200" dirty="0">
                <a:latin typeface="Times New Roman"/>
                <a:cs typeface="Times New Roman"/>
              </a:rPr>
              <a:t>usually </a:t>
            </a:r>
            <a:r>
              <a:rPr sz="3200" spc="5" dirty="0">
                <a:latin typeface="Times New Roman"/>
                <a:cs typeface="Times New Roman"/>
              </a:rPr>
              <a:t>but not </a:t>
            </a:r>
            <a:r>
              <a:rPr sz="3200" dirty="0">
                <a:latin typeface="Times New Roman"/>
                <a:cs typeface="Times New Roman"/>
              </a:rPr>
              <a:t>always present around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terminal part of the pancreatic duct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b="1" spc="-10" dirty="0">
                <a:latin typeface="Times New Roman"/>
                <a:cs typeface="Times New Roman"/>
              </a:rPr>
              <a:t>the  </a:t>
            </a:r>
            <a:r>
              <a:rPr sz="3200" b="1" dirty="0">
                <a:latin typeface="Times New Roman"/>
                <a:cs typeface="Times New Roman"/>
              </a:rPr>
              <a:t>sphincter</a:t>
            </a:r>
            <a:r>
              <a:rPr sz="3200" b="1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pancreaticus.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latin typeface="Times New Roman"/>
                <a:cs typeface="Times New Roman"/>
              </a:rPr>
              <a:t>third </a:t>
            </a:r>
            <a:r>
              <a:rPr sz="3200" dirty="0">
                <a:latin typeface="Times New Roman"/>
                <a:cs typeface="Times New Roman"/>
              </a:rPr>
              <a:t>sphincter </a:t>
            </a:r>
            <a:r>
              <a:rPr sz="3200" spc="-5" dirty="0">
                <a:latin typeface="Times New Roman"/>
                <a:cs typeface="Times New Roman"/>
              </a:rPr>
              <a:t>surrounds </a:t>
            </a:r>
            <a:r>
              <a:rPr sz="3200" dirty="0">
                <a:latin typeface="Times New Roman"/>
                <a:cs typeface="Times New Roman"/>
              </a:rPr>
              <a:t>the  hepatopancreatic ampulla and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called </a:t>
            </a:r>
            <a:r>
              <a:rPr sz="3200" b="1" spc="-10" dirty="0">
                <a:latin typeface="Times New Roman"/>
                <a:cs typeface="Times New Roman"/>
              </a:rPr>
              <a:t>the  </a:t>
            </a:r>
            <a:r>
              <a:rPr sz="3200" b="1" dirty="0">
                <a:latin typeface="Times New Roman"/>
                <a:cs typeface="Times New Roman"/>
              </a:rPr>
              <a:t>sphincter ampullae.or </a:t>
            </a:r>
            <a:r>
              <a:rPr sz="3200" b="1" spc="-5" dirty="0">
                <a:latin typeface="Times New Roman"/>
                <a:cs typeface="Times New Roman"/>
              </a:rPr>
              <a:t>sphincter </a:t>
            </a:r>
            <a:r>
              <a:rPr sz="3200" b="1" dirty="0">
                <a:latin typeface="Times New Roman"/>
                <a:cs typeface="Times New Roman"/>
              </a:rPr>
              <a:t>of</a:t>
            </a:r>
            <a:r>
              <a:rPr sz="3200" b="1" spc="-245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Oddi.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319" y="110390"/>
            <a:ext cx="8681463" cy="6747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00" y="0"/>
            <a:ext cx="8483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4585" y="2191385"/>
            <a:ext cx="2203450" cy="1325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6005">
              <a:lnSpc>
                <a:spcPts val="1710"/>
              </a:lnSpc>
            </a:pPr>
            <a:r>
              <a:rPr sz="1800" spc="-10" dirty="0">
                <a:latin typeface="Carlito"/>
                <a:cs typeface="Carlito"/>
              </a:rPr>
              <a:t>Cystic</a:t>
            </a:r>
            <a:r>
              <a:rPr sz="1800" spc="-9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artery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rlito"/>
              <a:cs typeface="Carlito"/>
            </a:endParaRPr>
          </a:p>
          <a:p>
            <a:pPr indent="370205" algn="r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Right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hepatic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artery 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Proper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hepatic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artery 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Common hepatic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artery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8633" y="572692"/>
            <a:ext cx="7682106" cy="4696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572692"/>
            <a:ext cx="8026081" cy="4696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430" y="572692"/>
            <a:ext cx="7762109" cy="2634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572692"/>
            <a:ext cx="8026081" cy="4237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1799" y="3092541"/>
            <a:ext cx="3669065" cy="572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1030847"/>
            <a:ext cx="7567448" cy="4581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572692"/>
            <a:ext cx="7911423" cy="53833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572692"/>
            <a:ext cx="8140739" cy="492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633" y="572692"/>
            <a:ext cx="7911423" cy="5039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5D9F0"/>
          </a:solidFill>
        </p:spPr>
        <p:txBody>
          <a:bodyPr vert="horz" wrap="square" lIns="0" tIns="20066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1580"/>
              </a:spcBef>
            </a:pPr>
            <a:r>
              <a:rPr sz="4400" spc="-5" dirty="0">
                <a:latin typeface="Carlito"/>
                <a:cs typeface="Carlito"/>
              </a:rPr>
              <a:t>FUNCTIONS OF THE </a:t>
            </a:r>
            <a:r>
              <a:rPr sz="4400" dirty="0">
                <a:latin typeface="Carlito"/>
                <a:cs typeface="Carlito"/>
              </a:rPr>
              <a:t>GALL</a:t>
            </a:r>
            <a:r>
              <a:rPr sz="4400" spc="-10" dirty="0">
                <a:latin typeface="Carlito"/>
                <a:cs typeface="Carlito"/>
              </a:rPr>
              <a:t> </a:t>
            </a:r>
            <a:r>
              <a:rPr sz="4400" dirty="0">
                <a:latin typeface="Carlito"/>
                <a:cs typeface="Carlito"/>
              </a:rPr>
              <a:t>BLADDER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28317"/>
            <a:ext cx="8073390" cy="44157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8255" indent="-342900" algn="just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1.Storage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5" dirty="0">
                <a:latin typeface="Times New Roman"/>
                <a:cs typeface="Times New Roman"/>
              </a:rPr>
              <a:t>bile, </a:t>
            </a:r>
            <a:r>
              <a:rPr sz="3000" dirty="0">
                <a:latin typeface="Times New Roman"/>
                <a:cs typeface="Times New Roman"/>
              </a:rPr>
              <a:t>and </a:t>
            </a:r>
            <a:r>
              <a:rPr sz="3000" spc="-10" dirty="0">
                <a:latin typeface="Times New Roman"/>
                <a:cs typeface="Times New Roman"/>
              </a:rPr>
              <a:t>its </a:t>
            </a:r>
            <a:r>
              <a:rPr sz="3000" spc="-5" dirty="0">
                <a:latin typeface="Times New Roman"/>
                <a:cs typeface="Times New Roman"/>
              </a:rPr>
              <a:t>release into </a:t>
            </a:r>
            <a:r>
              <a:rPr sz="3000" dirty="0">
                <a:latin typeface="Times New Roman"/>
                <a:cs typeface="Times New Roman"/>
              </a:rPr>
              <a:t>the  duodenum when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required.</a:t>
            </a:r>
            <a:endParaRPr sz="3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2. </a:t>
            </a:r>
            <a:r>
              <a:rPr sz="3000" spc="-5" dirty="0">
                <a:latin typeface="Times New Roman"/>
                <a:cs typeface="Times New Roman"/>
              </a:rPr>
              <a:t>Absorption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25" dirty="0">
                <a:latin typeface="Times New Roman"/>
                <a:cs typeface="Times New Roman"/>
              </a:rPr>
              <a:t>water, </a:t>
            </a:r>
            <a:r>
              <a:rPr sz="3000" dirty="0">
                <a:latin typeface="Times New Roman"/>
                <a:cs typeface="Times New Roman"/>
              </a:rPr>
              <a:t>and concentration of bile.  Bile may be </a:t>
            </a:r>
            <a:r>
              <a:rPr sz="3000" spc="-5" dirty="0">
                <a:latin typeface="Times New Roman"/>
                <a:cs typeface="Times New Roman"/>
              </a:rPr>
              <a:t>concentrated as </a:t>
            </a:r>
            <a:r>
              <a:rPr sz="3000" dirty="0">
                <a:latin typeface="Times New Roman"/>
                <a:cs typeface="Times New Roman"/>
              </a:rPr>
              <a:t>much </a:t>
            </a:r>
            <a:r>
              <a:rPr sz="3000" spc="-5" dirty="0">
                <a:latin typeface="Times New Roman"/>
                <a:cs typeface="Times New Roman"/>
              </a:rPr>
              <a:t>as </a:t>
            </a:r>
            <a:r>
              <a:rPr sz="3000" dirty="0">
                <a:latin typeface="Times New Roman"/>
                <a:cs typeface="Times New Roman"/>
              </a:rPr>
              <a:t>ten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times.</a:t>
            </a:r>
            <a:endParaRPr sz="30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880"/>
              </a:lnSpc>
              <a:spcBef>
                <a:spcPts val="7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3. The </a:t>
            </a:r>
            <a:r>
              <a:rPr sz="3000" spc="-5" dirty="0">
                <a:latin typeface="Times New Roman"/>
                <a:cs typeface="Times New Roman"/>
              </a:rPr>
              <a:t>normal </a:t>
            </a:r>
            <a:r>
              <a:rPr sz="3000" dirty="0">
                <a:latin typeface="Times New Roman"/>
                <a:cs typeface="Times New Roman"/>
              </a:rPr>
              <a:t>gall bladder </a:t>
            </a:r>
            <a:r>
              <a:rPr sz="3000" spc="-5" dirty="0">
                <a:latin typeface="Times New Roman"/>
                <a:cs typeface="Times New Roman"/>
              </a:rPr>
              <a:t>also absorbes small  </a:t>
            </a:r>
            <a:r>
              <a:rPr sz="3000" dirty="0">
                <a:latin typeface="Times New Roman"/>
                <a:cs typeface="Times New Roman"/>
              </a:rPr>
              <a:t>amounts of a </a:t>
            </a:r>
            <a:r>
              <a:rPr sz="3000" spc="-5" dirty="0">
                <a:latin typeface="Times New Roman"/>
                <a:cs typeface="Times New Roman"/>
              </a:rPr>
              <a:t>loose </a:t>
            </a:r>
            <a:r>
              <a:rPr sz="3000" dirty="0">
                <a:latin typeface="Times New Roman"/>
                <a:cs typeface="Times New Roman"/>
              </a:rPr>
              <a:t>bile salt cholesterol  </a:t>
            </a:r>
            <a:r>
              <a:rPr sz="3000" spc="-5" dirty="0">
                <a:latin typeface="Times New Roman"/>
                <a:cs typeface="Times New Roman"/>
              </a:rPr>
              <a:t>compound.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745"/>
              </a:spcBef>
              <a:buFont typeface="Arial"/>
              <a:buChar char="•"/>
              <a:tabLst>
                <a:tab pos="355600" algn="l"/>
              </a:tabLst>
            </a:pPr>
            <a:r>
              <a:rPr sz="3000" dirty="0">
                <a:latin typeface="Times New Roman"/>
                <a:cs typeface="Times New Roman"/>
              </a:rPr>
              <a:t>4. </a:t>
            </a:r>
            <a:r>
              <a:rPr sz="3000" spc="-5" dirty="0">
                <a:latin typeface="Times New Roman"/>
                <a:cs typeface="Times New Roman"/>
              </a:rPr>
              <a:t>It </a:t>
            </a:r>
            <a:r>
              <a:rPr sz="3000" dirty="0">
                <a:latin typeface="Times New Roman"/>
                <a:cs typeface="Times New Roman"/>
              </a:rPr>
              <a:t>regulates pressure </a:t>
            </a:r>
            <a:r>
              <a:rPr sz="3000" spc="-5" dirty="0">
                <a:latin typeface="Times New Roman"/>
                <a:cs typeface="Times New Roman"/>
              </a:rPr>
              <a:t>in </a:t>
            </a:r>
            <a:r>
              <a:rPr sz="3000" dirty="0">
                <a:latin typeface="Times New Roman"/>
                <a:cs typeface="Times New Roman"/>
              </a:rPr>
              <a:t>the biliary </a:t>
            </a:r>
            <a:r>
              <a:rPr sz="3000" spc="-5" dirty="0">
                <a:latin typeface="Times New Roman"/>
                <a:cs typeface="Times New Roman"/>
              </a:rPr>
              <a:t>system </a:t>
            </a:r>
            <a:r>
              <a:rPr sz="3000" dirty="0">
                <a:latin typeface="Times New Roman"/>
                <a:cs typeface="Times New Roman"/>
              </a:rPr>
              <a:t>by  appropriate dilatation </a:t>
            </a:r>
            <a:r>
              <a:rPr sz="3000" spc="-5" dirty="0">
                <a:latin typeface="Times New Roman"/>
                <a:cs typeface="Times New Roman"/>
              </a:rPr>
              <a:t>or </a:t>
            </a:r>
            <a:r>
              <a:rPr sz="3000" dirty="0">
                <a:latin typeface="Times New Roman"/>
                <a:cs typeface="Times New Roman"/>
              </a:rPr>
              <a:t>contraction. Thus the  normal choledochoduodenal mechanism </a:t>
            </a:r>
            <a:r>
              <a:rPr sz="3000" spc="-15" dirty="0">
                <a:latin typeface="Times New Roman"/>
                <a:cs typeface="Times New Roman"/>
              </a:rPr>
              <a:t>is  </a:t>
            </a:r>
            <a:r>
              <a:rPr sz="3000" spc="-5" dirty="0">
                <a:latin typeface="Times New Roman"/>
                <a:cs typeface="Times New Roman"/>
              </a:rPr>
              <a:t>maintained.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FCEADA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sz="4400" dirty="0"/>
              <a:t>Introduction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DCE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452"/>
            <a:ext cx="791400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In vertebrates the gallbladder (cholecyst, gall  bladder or biliary vesicle) is a small </a:t>
            </a:r>
            <a:r>
              <a:rPr sz="3200" spc="-10" dirty="0">
                <a:latin typeface="Times New Roman"/>
                <a:cs typeface="Times New Roman"/>
              </a:rPr>
              <a:t>organ  </a:t>
            </a:r>
            <a:r>
              <a:rPr sz="3200" dirty="0">
                <a:latin typeface="Times New Roman"/>
                <a:cs typeface="Times New Roman"/>
              </a:rPr>
              <a:t>where bile is stored, before it is released into  the small intestine. </a:t>
            </a:r>
            <a:r>
              <a:rPr sz="3200" spc="5" dirty="0">
                <a:latin typeface="Times New Roman"/>
                <a:cs typeface="Times New Roman"/>
              </a:rPr>
              <a:t>Humans </a:t>
            </a:r>
            <a:r>
              <a:rPr sz="3200" dirty="0">
                <a:latin typeface="Times New Roman"/>
                <a:cs typeface="Times New Roman"/>
              </a:rPr>
              <a:t>can live without a  </a:t>
            </a:r>
            <a:r>
              <a:rPr sz="3200" spc="-15" dirty="0">
                <a:latin typeface="Times New Roman"/>
                <a:cs typeface="Times New Roman"/>
              </a:rPr>
              <a:t>gallbladder. </a:t>
            </a:r>
            <a:r>
              <a:rPr sz="3200" dirty="0">
                <a:latin typeface="Times New Roman"/>
                <a:cs typeface="Times New Roman"/>
              </a:rPr>
              <a:t>The gallbladder is a hollow </a:t>
            </a:r>
            <a:r>
              <a:rPr sz="3200" spc="-10" dirty="0">
                <a:latin typeface="Times New Roman"/>
                <a:cs typeface="Times New Roman"/>
              </a:rPr>
              <a:t>organ  </a:t>
            </a:r>
            <a:r>
              <a:rPr sz="3200" dirty="0">
                <a:latin typeface="Times New Roman"/>
                <a:cs typeface="Times New Roman"/>
              </a:rPr>
              <a:t>that sits just beneath the right lobe of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liver.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0"/>
            <a:ext cx="859536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DBEDF4"/>
          </a:solidFill>
        </p:spPr>
        <p:txBody>
          <a:bodyPr vert="horz" wrap="square" lIns="0" tIns="217170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1710"/>
              </a:spcBef>
            </a:pPr>
            <a:r>
              <a:rPr sz="4400" dirty="0"/>
              <a:t>GALL BLADDER-</a:t>
            </a:r>
            <a:r>
              <a:rPr sz="4400" spc="-215" dirty="0"/>
              <a:t> </a:t>
            </a:r>
            <a:r>
              <a:rPr sz="4400" dirty="0"/>
              <a:t>definition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C4BC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9452"/>
            <a:ext cx="8074659" cy="3051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Gall bladder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pear shaped reservoir of </a:t>
            </a:r>
            <a:r>
              <a:rPr sz="3200" spc="-5" dirty="0">
                <a:latin typeface="Times New Roman"/>
                <a:cs typeface="Times New Roman"/>
              </a:rPr>
              <a:t>bile  </a:t>
            </a:r>
            <a:r>
              <a:rPr sz="3200" dirty="0">
                <a:latin typeface="Times New Roman"/>
                <a:cs typeface="Times New Roman"/>
              </a:rPr>
              <a:t>situated </a:t>
            </a:r>
            <a:r>
              <a:rPr sz="3200" spc="-10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 fossa on </a:t>
            </a:r>
            <a:r>
              <a:rPr sz="3200" spc="-5" dirty="0">
                <a:latin typeface="Times New Roman"/>
                <a:cs typeface="Times New Roman"/>
              </a:rPr>
              <a:t>the inferior </a:t>
            </a:r>
            <a:r>
              <a:rPr sz="3200" dirty="0">
                <a:latin typeface="Times New Roman"/>
                <a:cs typeface="Times New Roman"/>
              </a:rPr>
              <a:t>surface of </a:t>
            </a:r>
            <a:r>
              <a:rPr sz="3200" spc="-5" dirty="0">
                <a:latin typeface="Times New Roman"/>
                <a:cs typeface="Times New Roman"/>
              </a:rPr>
              <a:t>the  </a:t>
            </a:r>
            <a:r>
              <a:rPr sz="3200" dirty="0">
                <a:latin typeface="Times New Roman"/>
                <a:cs typeface="Times New Roman"/>
              </a:rPr>
              <a:t>right lobe of the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liver.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The fossa </a:t>
            </a:r>
            <a:r>
              <a:rPr sz="3200" spc="-5" dirty="0">
                <a:latin typeface="Times New Roman"/>
                <a:cs typeface="Times New Roman"/>
              </a:rPr>
              <a:t>for the </a:t>
            </a:r>
            <a:r>
              <a:rPr sz="3200" dirty="0">
                <a:latin typeface="Times New Roman"/>
                <a:cs typeface="Times New Roman"/>
              </a:rPr>
              <a:t>gall bladder extends </a:t>
            </a:r>
            <a:r>
              <a:rPr sz="3200" spc="-5" dirty="0">
                <a:latin typeface="Times New Roman"/>
                <a:cs typeface="Times New Roman"/>
              </a:rPr>
              <a:t>from the  </a:t>
            </a:r>
            <a:r>
              <a:rPr sz="3200" dirty="0">
                <a:latin typeface="Times New Roman"/>
                <a:cs typeface="Times New Roman"/>
              </a:rPr>
              <a:t>right end </a:t>
            </a:r>
            <a:r>
              <a:rPr sz="3200" spc="-5" dirty="0">
                <a:latin typeface="Times New Roman"/>
                <a:cs typeface="Times New Roman"/>
              </a:rPr>
              <a:t>of the </a:t>
            </a:r>
            <a:r>
              <a:rPr sz="3200" dirty="0">
                <a:latin typeface="Times New Roman"/>
                <a:cs typeface="Times New Roman"/>
              </a:rPr>
              <a:t>porta hepatis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the </a:t>
            </a:r>
            <a:r>
              <a:rPr sz="3200" spc="-5" dirty="0">
                <a:latin typeface="Times New Roman"/>
                <a:cs typeface="Times New Roman"/>
              </a:rPr>
              <a:t>inferior  </a:t>
            </a:r>
            <a:r>
              <a:rPr sz="3200" dirty="0">
                <a:latin typeface="Times New Roman"/>
                <a:cs typeface="Times New Roman"/>
              </a:rPr>
              <a:t>border of the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liver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EDEBE0"/>
          </a:solidFill>
        </p:spPr>
        <p:txBody>
          <a:bodyPr vert="horz" wrap="square" lIns="0" tIns="1778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400"/>
              </a:spcBef>
            </a:pPr>
            <a:r>
              <a:rPr sz="3200" dirty="0">
                <a:latin typeface="Times New Roman"/>
                <a:cs typeface="Times New Roman"/>
              </a:rPr>
              <a:t>LOCATION: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444" y="1500789"/>
            <a:ext cx="252095" cy="238887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279775" y="1500789"/>
            <a:ext cx="5096510" cy="287718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506095" indent="-494030">
              <a:lnSpc>
                <a:spcPct val="100000"/>
              </a:lnSpc>
              <a:spcBef>
                <a:spcPts val="955"/>
              </a:spcBef>
              <a:buFont typeface="Carlito"/>
              <a:buAutoNum type="arabicPeriod"/>
              <a:tabLst>
                <a:tab pos="506095" algn="l"/>
                <a:tab pos="506730" algn="l"/>
              </a:tabLst>
            </a:pPr>
            <a:r>
              <a:rPr sz="3200" dirty="0">
                <a:latin typeface="Times New Roman"/>
                <a:cs typeface="Times New Roman"/>
              </a:rPr>
              <a:t>Epigastric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region</a:t>
            </a:r>
            <a:endParaRPr sz="3200">
              <a:latin typeface="Times New Roman"/>
              <a:cs typeface="Times New Roman"/>
            </a:endParaRPr>
          </a:p>
          <a:p>
            <a:pPr marL="521334" indent="-508634">
              <a:lnSpc>
                <a:spcPct val="100000"/>
              </a:lnSpc>
              <a:spcBef>
                <a:spcPts val="855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dirty="0">
                <a:latin typeface="Times New Roman"/>
                <a:cs typeface="Times New Roman"/>
              </a:rPr>
              <a:t>Right hypochondriac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region</a:t>
            </a:r>
            <a:endParaRPr sz="3200">
              <a:latin typeface="Times New Roman"/>
              <a:cs typeface="Times New Roman"/>
            </a:endParaRPr>
          </a:p>
          <a:p>
            <a:pPr marL="521334" indent="-508634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0700" algn="l"/>
                <a:tab pos="521334" algn="l"/>
              </a:tabLst>
            </a:pPr>
            <a:r>
              <a:rPr sz="3200" dirty="0">
                <a:latin typeface="Times New Roman"/>
                <a:cs typeface="Times New Roman"/>
              </a:rPr>
              <a:t>On inferior surface of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liver</a:t>
            </a:r>
            <a:endParaRPr sz="3200">
              <a:latin typeface="Times New Roman"/>
              <a:cs typeface="Times New Roman"/>
            </a:endParaRPr>
          </a:p>
          <a:p>
            <a:pPr marL="521334" marR="84455" indent="-521334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1334" algn="l"/>
                <a:tab pos="521970" algn="l"/>
              </a:tabLst>
            </a:pPr>
            <a:r>
              <a:rPr sz="3200" dirty="0">
                <a:latin typeface="Times New Roman"/>
                <a:cs typeface="Times New Roman"/>
              </a:rPr>
              <a:t>Between quadrate 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right  lobes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rgbClr val="C4BC96"/>
          </a:solidFill>
        </p:spPr>
        <p:txBody>
          <a:bodyPr vert="horz" wrap="square" lIns="0" tIns="21717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710"/>
              </a:spcBef>
            </a:pPr>
            <a:r>
              <a:rPr sz="4400" dirty="0"/>
              <a:t>DIMENSIONS AND</a:t>
            </a:r>
            <a:r>
              <a:rPr sz="4400" spc="-285" dirty="0"/>
              <a:t> </a:t>
            </a:r>
            <a:r>
              <a:rPr sz="4400" spc="-50" dirty="0"/>
              <a:t>CAPACITY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8229600" y="0"/>
                </a:moveTo>
                <a:lnTo>
                  <a:pt x="0" y="0"/>
                </a:lnTo>
                <a:lnTo>
                  <a:pt x="0" y="4526280"/>
                </a:lnTo>
                <a:lnTo>
                  <a:pt x="8229600" y="4526280"/>
                </a:lnTo>
                <a:lnTo>
                  <a:pt x="82296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43252"/>
            <a:ext cx="807275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528320" algn="l"/>
              </a:tabLst>
            </a:pPr>
            <a:r>
              <a:rPr sz="3200" dirty="0">
                <a:latin typeface="Times New Roman"/>
                <a:cs typeface="Times New Roman"/>
              </a:rPr>
              <a:t>The gall bladder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7 </a:t>
            </a:r>
            <a:r>
              <a:rPr sz="3200" spc="-10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10 </a:t>
            </a:r>
            <a:r>
              <a:rPr sz="3200" spc="-5" dirty="0">
                <a:latin typeface="Times New Roman"/>
                <a:cs typeface="Times New Roman"/>
              </a:rPr>
              <a:t>cm long, </a:t>
            </a:r>
            <a:r>
              <a:rPr sz="3200" dirty="0">
                <a:latin typeface="Times New Roman"/>
                <a:cs typeface="Times New Roman"/>
              </a:rPr>
              <a:t>3 </a:t>
            </a:r>
            <a:r>
              <a:rPr sz="3200" spc="-10" dirty="0">
                <a:latin typeface="Times New Roman"/>
                <a:cs typeface="Times New Roman"/>
              </a:rPr>
              <a:t>cm  </a:t>
            </a:r>
            <a:r>
              <a:rPr sz="3200" dirty="0">
                <a:latin typeface="Times New Roman"/>
                <a:cs typeface="Times New Roman"/>
              </a:rPr>
              <a:t>broad at </a:t>
            </a:r>
            <a:r>
              <a:rPr sz="3200" spc="-10" dirty="0">
                <a:latin typeface="Times New Roman"/>
                <a:cs typeface="Times New Roman"/>
              </a:rPr>
              <a:t>its </a:t>
            </a:r>
            <a:r>
              <a:rPr sz="3200" dirty="0">
                <a:latin typeface="Times New Roman"/>
                <a:cs typeface="Times New Roman"/>
              </a:rPr>
              <a:t>widest </a:t>
            </a:r>
            <a:r>
              <a:rPr sz="3200" spc="-5" dirty="0">
                <a:latin typeface="Times New Roman"/>
                <a:cs typeface="Times New Roman"/>
              </a:rPr>
              <a:t>part, </a:t>
            </a:r>
            <a:r>
              <a:rPr sz="3200" dirty="0">
                <a:latin typeface="Times New Roman"/>
                <a:cs typeface="Times New Roman"/>
              </a:rPr>
              <a:t>and about 30 </a:t>
            </a:r>
            <a:r>
              <a:rPr sz="3200" spc="-5" dirty="0">
                <a:latin typeface="Times New Roman"/>
                <a:cs typeface="Times New Roman"/>
              </a:rPr>
              <a:t>to 50 </a:t>
            </a:r>
            <a:r>
              <a:rPr sz="3200" spc="-10" dirty="0">
                <a:latin typeface="Times New Roman"/>
                <a:cs typeface="Times New Roman"/>
              </a:rPr>
              <a:t>ml 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capacity.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lides>40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Introduction</vt:lpstr>
      <vt:lpstr>GALL BLADDER- definition</vt:lpstr>
      <vt:lpstr>PowerPoint Presentation</vt:lpstr>
      <vt:lpstr>PowerPoint Presentation</vt:lpstr>
      <vt:lpstr>DIMENSIONS AND CAPACITY</vt:lpstr>
      <vt:lpstr>PowerPoint Presentation</vt:lpstr>
      <vt:lpstr>PowerPoint Presentation</vt:lpstr>
      <vt:lpstr>PowerPoint Presentation</vt:lpstr>
      <vt:lpstr>PowerPoint Presentation</vt:lpstr>
      <vt:lpstr>BILIARY APPARATUS</vt:lpstr>
      <vt:lpstr>1. Hepatic ducts</vt:lpstr>
      <vt:lpstr>2.Common hepatic duct</vt:lpstr>
      <vt:lpstr>4..CYSTIC DUCT</vt:lpstr>
      <vt:lpstr>CYSTIC DUCT</vt:lpstr>
      <vt:lpstr>CYSTIC DUCT</vt:lpstr>
      <vt:lpstr>PowerPoint Presentation</vt:lpstr>
      <vt:lpstr>5.BILE DUCT</vt:lpstr>
      <vt:lpstr>PowerPoint Presentation</vt:lpstr>
      <vt:lpstr>BILE DUCT</vt:lpstr>
      <vt:lpstr>PowerPoint Presentation</vt:lpstr>
      <vt:lpstr>PowerPoint Presentation</vt:lpstr>
      <vt:lpstr>Sphincter choledochus</vt:lpstr>
      <vt:lpstr>Sphincter pancreaticus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FUNCTIONS OF THE GALL BLADDER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919575974904</cp:lastModifiedBy>
  <cp:revision>1</cp:revision>
  <dcterms:created xsi:type="dcterms:W3CDTF">2020-04-03T06:53:49Z</dcterms:created>
  <dcterms:modified xsi:type="dcterms:W3CDTF">2020-04-03T07:04:53Z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2020-04-03T00:00:00Z</vt:filetime>
  </property>
</Properties>
</file>