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98" r:id="rId9"/>
    <p:sldId id="297" r:id="rId10"/>
    <p:sldId id="296" r:id="rId11"/>
    <p:sldId id="299" r:id="rId12"/>
    <p:sldId id="263" r:id="rId13"/>
    <p:sldId id="294" r:id="rId14"/>
    <p:sldId id="295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93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92" r:id="rId38"/>
    <p:sldId id="285" r:id="rId39"/>
    <p:sldId id="286" r:id="rId40"/>
    <p:sldId id="291" r:id="rId41"/>
    <p:sldId id="287" r:id="rId42"/>
    <p:sldId id="288" r:id="rId43"/>
    <p:sldId id="289" r:id="rId44"/>
    <p:sldId id="290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F887-BB4F-4030-88D1-222387930B8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84294-C7D2-41A3-A21C-61322939D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HYDRONEPHROSIS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DR.OHANG CHAUDHARI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RETROCAVAL URETER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70202"/>
            <a:ext cx="6019800" cy="51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55027"/>
            <a:ext cx="4010025" cy="660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BILATERAL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CONGENITAL							- stricture of external urethral meatus			-posterior urethral valve</a:t>
            </a:r>
          </a:p>
          <a:p>
            <a:r>
              <a:rPr lang="en-US" dirty="0" smtClean="0"/>
              <a:t>ACQUIRED</a:t>
            </a:r>
          </a:p>
          <a:p>
            <a:pPr>
              <a:buNone/>
            </a:pPr>
            <a:r>
              <a:rPr lang="en-US" dirty="0" smtClean="0"/>
              <a:t>		-BPH								-malignancy in prostate					-stricture urethra ( trauma, inflammatory)		-post operative bladder neck scarring			-phimosis                                                              		-carcinoma cervix  &amp; bladder				-bilateral stag horn calculi					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514"/>
            <a:ext cx="8534400" cy="640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799" y="304800"/>
            <a:ext cx="8181721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effect of excessive progesterone		-dilatation of ureter and renal pelvis		-due to decreased muscle tone			- starts early in few weeks of pregnancy &amp; 		involutes 2-12v weeks post partum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CONGENITAL PUJ OBSTRUCTION is most common cause, so often BILATERAL,,, 		but   presentation on one side is earlier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pressure effect is limited to RENAL PELVIS</a:t>
            </a:r>
          </a:p>
          <a:p>
            <a:r>
              <a:rPr lang="en-US" dirty="0" smtClean="0"/>
              <a:t>Then if obstruction is still present			- pressure effects start to appear in  		   CALYCES &amp; renal parenchyma</a:t>
            </a:r>
          </a:p>
          <a:p>
            <a:r>
              <a:rPr lang="en-US" dirty="0" smtClean="0"/>
              <a:t>Parenchyma become thinner gradually &amp; got dilated</a:t>
            </a:r>
          </a:p>
          <a:p>
            <a:r>
              <a:rPr lang="en-US" dirty="0" smtClean="0"/>
              <a:t>Kidney will become full of urine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Secretory function got compromised	</a:t>
            </a:r>
          </a:p>
          <a:p>
            <a:endParaRPr lang="en-US" dirty="0"/>
          </a:p>
          <a:p>
            <a:r>
              <a:rPr lang="en-US" dirty="0" smtClean="0"/>
              <a:t>If parenchyma thickness </a:t>
            </a:r>
            <a:r>
              <a:rPr lang="en-US" dirty="0" smtClean="0">
                <a:solidFill>
                  <a:srgbClr val="FF0000"/>
                </a:solidFill>
              </a:rPr>
              <a:t>less than 2 mm</a:t>
            </a:r>
            <a:r>
              <a:rPr lang="en-US" dirty="0" smtClean="0"/>
              <a:t>		-kidney become non functioning</a:t>
            </a:r>
          </a:p>
          <a:p>
            <a:endParaRPr lang="en-US" dirty="0"/>
          </a:p>
          <a:p>
            <a:r>
              <a:rPr lang="en-US" dirty="0" smtClean="0"/>
              <a:t>If bilateral– then patient will go in RENAL FAILURE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DILATATION OF RENAL PELVIS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INTRA-RENAL DILATATION</a:t>
            </a:r>
          </a:p>
          <a:p>
            <a:endParaRPr lang="en-US" dirty="0"/>
          </a:p>
          <a:p>
            <a:r>
              <a:rPr lang="en-US" dirty="0" smtClean="0"/>
              <a:t>EXTRA – RENAL DILATATION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CLASSIFICATION--</a:t>
            </a:r>
            <a:r>
              <a:rPr lang="en-US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UNILATERAL HN</a:t>
            </a:r>
          </a:p>
          <a:p>
            <a:endParaRPr lang="en-US" dirty="0"/>
          </a:p>
          <a:p>
            <a:r>
              <a:rPr lang="en-US" dirty="0" smtClean="0"/>
              <a:t>BILATERAL  HN without renal failure</a:t>
            </a:r>
          </a:p>
          <a:p>
            <a:endParaRPr lang="en-US" dirty="0"/>
          </a:p>
          <a:p>
            <a:r>
              <a:rPr lang="en-US" dirty="0" smtClean="0"/>
              <a:t>BILATERAL HN  with renal failure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of urine…..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Formation of urine in kidney</a:t>
            </a:r>
          </a:p>
          <a:p>
            <a:endParaRPr lang="en-US" dirty="0"/>
          </a:p>
          <a:p>
            <a:r>
              <a:rPr lang="en-US" dirty="0" smtClean="0"/>
              <a:t>Transport in ureter</a:t>
            </a:r>
          </a:p>
          <a:p>
            <a:endParaRPr lang="en-US" dirty="0"/>
          </a:p>
          <a:p>
            <a:r>
              <a:rPr lang="en-US" dirty="0" smtClean="0"/>
              <a:t>Temporary storage  in urinary bladder</a:t>
            </a:r>
          </a:p>
          <a:p>
            <a:endParaRPr lang="en-US" dirty="0"/>
          </a:p>
          <a:p>
            <a:r>
              <a:rPr lang="en-US" dirty="0" smtClean="0"/>
              <a:t>Excrete from body via urethra after having micturition reflex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INTERMITTENT HN						- obstruction occurs-swelling &amp; pain in loin	-after some time patient passes LARGE 	   amount of urine					-swelling &amp; pain disappear					</a:t>
            </a:r>
            <a:r>
              <a:rPr lang="en-US" dirty="0" smtClean="0">
                <a:solidFill>
                  <a:srgbClr val="FF0000"/>
                </a:solidFill>
              </a:rPr>
              <a:t>DIETL”S CRISIS</a:t>
            </a:r>
          </a:p>
          <a:p>
            <a:r>
              <a:rPr lang="en-US" dirty="0" smtClean="0"/>
              <a:t>PERSISTENT HN						-due to persistent partial obstruction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CLASSIFICATION--III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HN ONLY</a:t>
            </a:r>
          </a:p>
          <a:p>
            <a:endParaRPr lang="en-US" dirty="0"/>
          </a:p>
          <a:p>
            <a:r>
              <a:rPr lang="en-US" dirty="0" smtClean="0"/>
              <a:t>HN with hydroureter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CLASSIFICATION--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renal pelvic HN ( most  common type)</a:t>
            </a:r>
          </a:p>
          <a:p>
            <a:endParaRPr lang="en-US" dirty="0"/>
          </a:p>
          <a:p>
            <a:r>
              <a:rPr lang="en-US" dirty="0" smtClean="0"/>
              <a:t>Intra renal pelvic HN					-destruction of renal parenchyma is more  	  faster and more severe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8610600" cy="3479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HN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29285"/>
            <a:ext cx="5429115" cy="562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C/f in UNILATERAL 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Congenital PUJ obstruction &amp; stone are most common causes</a:t>
            </a:r>
          </a:p>
          <a:p>
            <a:r>
              <a:rPr lang="en-US" dirty="0" smtClean="0"/>
              <a:t>More common in male</a:t>
            </a:r>
          </a:p>
          <a:p>
            <a:r>
              <a:rPr lang="en-US" dirty="0" smtClean="0"/>
              <a:t>Right side kidney more affected</a:t>
            </a:r>
          </a:p>
          <a:p>
            <a:r>
              <a:rPr lang="en-US" dirty="0" smtClean="0"/>
              <a:t>Dull aching pain in lumbar region</a:t>
            </a:r>
          </a:p>
          <a:p>
            <a:r>
              <a:rPr lang="en-US" dirty="0" smtClean="0"/>
              <a:t>Attacks of acute renal colic</a:t>
            </a:r>
          </a:p>
          <a:p>
            <a:r>
              <a:rPr lang="en-US" dirty="0" smtClean="0"/>
              <a:t>Dragging sensation &amp; heaviness in lumbar region</a:t>
            </a:r>
          </a:p>
          <a:p>
            <a:r>
              <a:rPr lang="en-US" dirty="0" smtClean="0"/>
              <a:t>Burning micturiton, haematuria , fever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on renal angle</a:t>
            </a:r>
          </a:p>
          <a:p>
            <a:r>
              <a:rPr lang="en-US" dirty="0" smtClean="0"/>
              <a:t>Palpable mass in loin					- smooth, mobile, ballotable			- moves with respiration				-dullness in renal angle</a:t>
            </a:r>
          </a:p>
          <a:p>
            <a:r>
              <a:rPr lang="en-US" dirty="0" smtClean="0"/>
              <a:t>Can observe DIETL’S CRISIS			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c/f in  BILATERAL 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urinary tract obstruction</a:t>
            </a:r>
          </a:p>
          <a:p>
            <a:pPr>
              <a:buNone/>
            </a:pPr>
            <a:r>
              <a:rPr lang="en-US" dirty="0" smtClean="0"/>
              <a:t>	-Loin pain						       -Frequency, hesitancy, poor urinary stream		( BOO)					       -if renal failure  develops early  then no     	palpable mass in loin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B/L 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Bilateral upper urinary tract obstruction		-loin pain							- mass in loin						-attack of renal colic	</a:t>
            </a:r>
          </a:p>
          <a:p>
            <a:r>
              <a:rPr lang="en-US" dirty="0" smtClean="0"/>
              <a:t>Renal failure 							- oliguria							-edema				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PYONEPHROSIS</a:t>
            </a:r>
          </a:p>
          <a:p>
            <a:endParaRPr lang="en-US" dirty="0" smtClean="0"/>
          </a:p>
          <a:p>
            <a:r>
              <a:rPr lang="en-US" dirty="0" smtClean="0"/>
              <a:t>PERINEPHRIC ABSCESS</a:t>
            </a:r>
          </a:p>
          <a:p>
            <a:endParaRPr lang="en-US" dirty="0" smtClean="0"/>
          </a:p>
          <a:p>
            <a:r>
              <a:rPr lang="en-US" dirty="0" smtClean="0"/>
              <a:t>RENAL FAILURE in  B/L HN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Obstruction of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any obstruction in the pathway of urine</a:t>
            </a:r>
          </a:p>
          <a:p>
            <a:endParaRPr lang="en-US" dirty="0"/>
          </a:p>
          <a:p>
            <a:r>
              <a:rPr lang="en-US" dirty="0" smtClean="0"/>
              <a:t>Obstruction of Urine output from the kidney</a:t>
            </a:r>
          </a:p>
          <a:p>
            <a:endParaRPr lang="en-US" dirty="0"/>
          </a:p>
          <a:p>
            <a:r>
              <a:rPr lang="en-US" dirty="0" smtClean="0"/>
              <a:t>Kidney will make urine regardless of such obstruction in the pathway</a:t>
            </a:r>
          </a:p>
          <a:p>
            <a:endParaRPr lang="en-US" dirty="0"/>
          </a:p>
          <a:p>
            <a:r>
              <a:rPr lang="en-US" dirty="0" smtClean="0"/>
              <a:t>Kidney &amp; renal pelvis will become DILATED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urea &amp; serum creatinine</a:t>
            </a:r>
          </a:p>
          <a:p>
            <a:r>
              <a:rPr lang="en-US" dirty="0" smtClean="0"/>
              <a:t>Urine for microscopy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USG ABDOMEN- investigation of choice</a:t>
            </a:r>
          </a:p>
          <a:p>
            <a:r>
              <a:rPr lang="en-US" dirty="0" smtClean="0"/>
              <a:t>IVP- function of both kidney				-shape of calyx		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CECT   UROGRPHY- DIAGNOSTIC</a:t>
            </a:r>
          </a:p>
          <a:p>
            <a:r>
              <a:rPr lang="en-US" dirty="0" smtClean="0"/>
              <a:t>ISOTOPE RENOGRAPHY-before and after surgery for  comparison( DTPA SCAN)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Whitaker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fine needle pass in renal pelvis through loin</a:t>
            </a:r>
          </a:p>
          <a:p>
            <a:endParaRPr lang="en-US" dirty="0" smtClean="0"/>
          </a:p>
          <a:p>
            <a:r>
              <a:rPr lang="en-US" dirty="0" smtClean="0"/>
              <a:t>Perfuse saline  at rate 10ml/min</a:t>
            </a:r>
          </a:p>
          <a:p>
            <a:r>
              <a:rPr lang="en-US" dirty="0" smtClean="0"/>
              <a:t>Normally , initially pressure increase &amp; later it will remain constant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Persistent increase </a:t>
            </a:r>
            <a:r>
              <a:rPr lang="en-US" dirty="0" smtClean="0"/>
              <a:t>in pressure suggestive of HN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try to conserve the kidney and try conservative surgeries first</a:t>
            </a:r>
          </a:p>
          <a:p>
            <a:endParaRPr lang="en-US" dirty="0" smtClean="0"/>
          </a:p>
          <a:p>
            <a:r>
              <a:rPr lang="en-US" dirty="0" smtClean="0"/>
              <a:t>NEPHRECTOMY – last option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the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Stone in kidney or renal pelvis</a:t>
            </a:r>
          </a:p>
          <a:p>
            <a:r>
              <a:rPr lang="en-US" dirty="0" smtClean="0"/>
              <a:t>Congenital anomaly</a:t>
            </a:r>
          </a:p>
          <a:p>
            <a:r>
              <a:rPr lang="en-US" dirty="0" smtClean="0"/>
              <a:t>Aberrant renal vessels</a:t>
            </a:r>
          </a:p>
          <a:p>
            <a:r>
              <a:rPr lang="en-US" dirty="0" smtClean="0"/>
              <a:t>Stricture urethra- dilatation, 			   			    -urethrotomy , urethroplasty</a:t>
            </a:r>
          </a:p>
          <a:p>
            <a:r>
              <a:rPr lang="en-US" dirty="0" smtClean="0"/>
              <a:t>Phimosis- circumcision</a:t>
            </a:r>
          </a:p>
          <a:p>
            <a:r>
              <a:rPr lang="en-US" dirty="0" smtClean="0"/>
              <a:t>BPH- TURP</a:t>
            </a:r>
          </a:p>
          <a:p>
            <a:r>
              <a:rPr lang="en-US" dirty="0" smtClean="0"/>
              <a:t>PUV- cystoscopic  fulgration of valve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Andrson-hyne’s pyeloplasty</a:t>
            </a:r>
          </a:p>
          <a:p>
            <a:r>
              <a:rPr lang="en-US" dirty="0" smtClean="0"/>
              <a:t>Davis – T –tube ureterostomy</a:t>
            </a:r>
          </a:p>
          <a:p>
            <a:r>
              <a:rPr lang="en-US" dirty="0" smtClean="0"/>
              <a:t>Non dismembered pyeloplasty</a:t>
            </a:r>
          </a:p>
          <a:p>
            <a:r>
              <a:rPr lang="en-US" dirty="0" smtClean="0"/>
              <a:t>Laparoscopic   pyeloplasty</a:t>
            </a:r>
          </a:p>
          <a:p>
            <a:r>
              <a:rPr lang="en-US" dirty="0" smtClean="0"/>
              <a:t>Endoscopic pyeloplasty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NEPHRECTOMY F/B RENAL TRANSPLANTATION	--last option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Anderson hyne’s pyeloplasty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Dismembered pyeloplasty</a:t>
            </a:r>
          </a:p>
          <a:p>
            <a:r>
              <a:rPr lang="en-US" dirty="0" smtClean="0"/>
              <a:t>Congenital PUJ  obstruction</a:t>
            </a:r>
          </a:p>
          <a:p>
            <a:r>
              <a:rPr lang="en-US" dirty="0" smtClean="0"/>
              <a:t>Excision of Spasmodic segment of renal pelvis</a:t>
            </a:r>
          </a:p>
          <a:p>
            <a:r>
              <a:rPr lang="en-US" dirty="0" smtClean="0"/>
              <a:t>A new pelvis is created</a:t>
            </a:r>
          </a:p>
          <a:p>
            <a:r>
              <a:rPr lang="en-US" dirty="0" smtClean="0"/>
              <a:t>Cut end of pelvis anastomos with ureter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Anderson hyne’s pyeloplasty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57300"/>
            <a:ext cx="746760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8906141" cy="50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Davis –T- tube ureterostomy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of T- tube</a:t>
            </a:r>
          </a:p>
          <a:p>
            <a:r>
              <a:rPr lang="en-US" dirty="0" smtClean="0"/>
              <a:t>Longitudinal incision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dismembered pyeloplasty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PUJ  is not transected</a:t>
            </a:r>
          </a:p>
          <a:p>
            <a:r>
              <a:rPr lang="en-US" dirty="0" smtClean="0"/>
              <a:t>Reconstruction done without transection		- foley’s Y-V plasty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an aseptic dilatation of PELVICALYCEAL SYSTEM</a:t>
            </a:r>
          </a:p>
          <a:p>
            <a:endParaRPr lang="en-US" dirty="0"/>
          </a:p>
          <a:p>
            <a:r>
              <a:rPr lang="en-US" dirty="0" smtClean="0"/>
              <a:t>Due to PARTIAL or INTERMITTENT 											OBSTRUCTION</a:t>
            </a:r>
          </a:p>
          <a:p>
            <a:endParaRPr lang="en-US" dirty="0"/>
          </a:p>
          <a:p>
            <a:r>
              <a:rPr lang="en-US" dirty="0" smtClean="0"/>
              <a:t>To the  OUTFLOW of urine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20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Laparoscopic pyeloplasty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Becoming popular day by day</a:t>
            </a:r>
          </a:p>
          <a:p>
            <a:r>
              <a:rPr lang="en-US" dirty="0" smtClean="0"/>
              <a:t>Expensive &amp; time consuming procedure</a:t>
            </a:r>
          </a:p>
          <a:p>
            <a:r>
              <a:rPr lang="en-US" dirty="0" smtClean="0"/>
              <a:t>Gives good results</a:t>
            </a:r>
          </a:p>
          <a:p>
            <a:r>
              <a:rPr lang="en-US" dirty="0" smtClean="0"/>
              <a:t>Retroperitoneal scopy  can also be used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Endoscopic pyeloplasty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Technically easier </a:t>
            </a:r>
          </a:p>
          <a:p>
            <a:endParaRPr lang="en-US" dirty="0" smtClean="0"/>
          </a:p>
          <a:p>
            <a:r>
              <a:rPr lang="en-US" dirty="0" smtClean="0"/>
              <a:t> BUT…………..Results are not satisfactory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B/L HN without renal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Kidney which is functioning  well should be operated first</a:t>
            </a:r>
          </a:p>
          <a:p>
            <a:endParaRPr lang="en-US" dirty="0" smtClean="0"/>
          </a:p>
          <a:p>
            <a:r>
              <a:rPr lang="en-US" dirty="0" smtClean="0"/>
              <a:t>Opposite kidney can be operated 				-after 3 MONTHS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B/L HN with renal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BILATERAL NEPHROSTOMY 				-followed by HAEMODIALYSIS</a:t>
            </a:r>
          </a:p>
          <a:p>
            <a:r>
              <a:rPr lang="en-US" dirty="0" smtClean="0"/>
              <a:t>After 3-6 weeks						- renal function checked by IVP</a:t>
            </a:r>
          </a:p>
          <a:p>
            <a:r>
              <a:rPr lang="en-US" dirty="0" smtClean="0"/>
              <a:t>IF they are functioning					- we can choose any surgical procedure</a:t>
            </a:r>
          </a:p>
          <a:p>
            <a:r>
              <a:rPr lang="en-US" dirty="0" smtClean="0"/>
              <a:t>IF not functioning still on DTPA scan			</a:t>
            </a:r>
            <a:r>
              <a:rPr lang="en-US" dirty="0" smtClean="0">
                <a:solidFill>
                  <a:srgbClr val="FF0000"/>
                </a:solidFill>
              </a:rPr>
              <a:t>-Nephrectomy followed by					 TRANSPLANTATION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 is not a cause for unilateral HN?							1.retrocaval ureter					2. BPH							3. PUJ obstruction					4.ureteric stricture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cause for HN is…											1. BPH							2. congenital PUJ obstruction			3.bladder neck stricture				4. renal stone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how much thickness of renal parenchyma..kidney function lost??											1. less than 10mm					2. less than 6mm					3. less than  4 mm 					4. less than 2mm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patient of HN which of the following is not a clinical finding of a palpable lump??										1. smooth 					2.ballotable. 						3 . Mobile 							4. not moving with respiration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whitaker test normal saline perfusion done at which rate??														1. 30 ml / min						2. 20ml/min						3. 10ml/min						4. 5ml/min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UNILATERAL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BILATERAL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INTRA-LUMINAL						-stone in ureter or renal pelvis			-papillary necrosis ( sloughed out papilla)</a:t>
            </a:r>
          </a:p>
          <a:p>
            <a:r>
              <a:rPr lang="en-US" dirty="0" smtClean="0"/>
              <a:t>INTRA – MURAL						-narrow ureter						-ureterocele						-</a:t>
            </a:r>
            <a:r>
              <a:rPr lang="en-US" dirty="0" smtClean="0">
                <a:solidFill>
                  <a:srgbClr val="FF0000"/>
                </a:solidFill>
              </a:rPr>
              <a:t>PUJ obstruction ( congenital)</a:t>
            </a:r>
            <a:r>
              <a:rPr lang="en-US" dirty="0" smtClean="0"/>
              <a:t>			-malignancy in ureter					-stricture of ureter ( iatrogenic) or TB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EXTRA- MURAL						-aberrant renal vessels (m.c. on LEFT side)	-compression by malignant growth			( cervix, rectum)					-retroperitoneal fibrosis				- retrocaval ureter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88011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11951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556</Words>
  <Application>Microsoft Office PowerPoint</Application>
  <PresentationFormat>On-screen Show (4:3)</PresentationFormat>
  <Paragraphs>182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HYDRONEPHROSIS</vt:lpstr>
      <vt:lpstr>Course of urine…..</vt:lpstr>
      <vt:lpstr>Obstruction of pathway</vt:lpstr>
      <vt:lpstr>What is it???</vt:lpstr>
      <vt:lpstr>WHY??</vt:lpstr>
      <vt:lpstr>UNILATERAL</vt:lpstr>
      <vt:lpstr>UNILATERAL</vt:lpstr>
      <vt:lpstr>.</vt:lpstr>
      <vt:lpstr>.</vt:lpstr>
      <vt:lpstr>RETROCAVAL URETER</vt:lpstr>
      <vt:lpstr>.</vt:lpstr>
      <vt:lpstr>BILATERAL</vt:lpstr>
      <vt:lpstr>.</vt:lpstr>
      <vt:lpstr>.</vt:lpstr>
      <vt:lpstr>pregnancy</vt:lpstr>
      <vt:lpstr>pathology</vt:lpstr>
      <vt:lpstr>Later stage</vt:lpstr>
      <vt:lpstr>DILATATION OF RENAL PELVIS</vt:lpstr>
      <vt:lpstr>CLASSIFICATION--I</vt:lpstr>
      <vt:lpstr>CLASSIFICATION--II</vt:lpstr>
      <vt:lpstr>CLASSIFICATION--III</vt:lpstr>
      <vt:lpstr>CLASSIFICATION-- IV</vt:lpstr>
      <vt:lpstr>GRADE</vt:lpstr>
      <vt:lpstr>Stages of HN</vt:lpstr>
      <vt:lpstr>C/f in UNILATERAL HN</vt:lpstr>
      <vt:lpstr>On examination</vt:lpstr>
      <vt:lpstr>c/f in  BILATERAL HN</vt:lpstr>
      <vt:lpstr>B/L HN</vt:lpstr>
      <vt:lpstr>COMPLICATIONS</vt:lpstr>
      <vt:lpstr>INVESTIGATIONS</vt:lpstr>
      <vt:lpstr>Whitaker test</vt:lpstr>
      <vt:lpstr> TREATMENT</vt:lpstr>
      <vt:lpstr>Treat the cause</vt:lpstr>
      <vt:lpstr>Surgery options</vt:lpstr>
      <vt:lpstr>Anderson hyne’s pyeloplasty</vt:lpstr>
      <vt:lpstr>Anderson hyne’s pyeloplasty</vt:lpstr>
      <vt:lpstr>.</vt:lpstr>
      <vt:lpstr>Davis –T- tube ureterostomy</vt:lpstr>
      <vt:lpstr>Non dismembered pyeloplasty</vt:lpstr>
      <vt:lpstr>.</vt:lpstr>
      <vt:lpstr>Laparoscopic pyeloplasty</vt:lpstr>
      <vt:lpstr>Endoscopic pyeloplasty</vt:lpstr>
      <vt:lpstr>B/L HN without renal failure</vt:lpstr>
      <vt:lpstr>B/L HN with renal failure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HYDRONEPHROSIS</dc:title>
  <dc:creator>drohang chaudhari</dc:creator>
  <cp:lastModifiedBy>drohang chaudhari</cp:lastModifiedBy>
  <cp:revision>71</cp:revision>
  <dcterms:created xsi:type="dcterms:W3CDTF">2020-04-20T17:43:40Z</dcterms:created>
  <dcterms:modified xsi:type="dcterms:W3CDTF">2020-04-23T18:45:03Z</dcterms:modified>
</cp:coreProperties>
</file>