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17217" y="2713482"/>
            <a:ext cx="490956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1544" y="461899"/>
            <a:ext cx="120091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72514"/>
            <a:ext cx="8072119" cy="426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7217" y="2713482"/>
            <a:ext cx="49085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>
                <a:solidFill>
                  <a:srgbClr val="FFFFFF"/>
                </a:solidFill>
                <a:latin typeface="Calibri"/>
                <a:cs typeface="Calibri"/>
              </a:rPr>
              <a:t>EMBRYOLOGY 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EYE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3628" y="4362069"/>
            <a:ext cx="14770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Dr</a:t>
            </a:r>
            <a:r>
              <a:rPr sz="1800" spc="-65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lang="en-US" spc="-5" dirty="0" err="1" smtClean="0">
                <a:solidFill>
                  <a:srgbClr val="FFFFFF"/>
                </a:solidFill>
                <a:latin typeface="Calibri"/>
                <a:cs typeface="Calibri"/>
              </a:rPr>
              <a:t>Aaditya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9361" y="461899"/>
            <a:ext cx="1067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Lens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80134"/>
            <a:ext cx="8054340" cy="35921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68300" marR="17780" indent="-342900">
              <a:lnSpc>
                <a:spcPct val="80000"/>
              </a:lnSpc>
              <a:spcBef>
                <a:spcPts val="459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lens is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formed from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lens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vesicle. The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vesicle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at first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lined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single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layer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cuboidal  cells.</a:t>
            </a:r>
            <a:endParaRPr sz="1500">
              <a:latin typeface="Calibri"/>
              <a:cs typeface="Calibri"/>
            </a:endParaRPr>
          </a:p>
          <a:p>
            <a:pPr marL="368300" marR="238125" indent="-342900">
              <a:lnSpc>
                <a:spcPct val="80100"/>
              </a:lnSpc>
              <a:spcBef>
                <a:spcPts val="35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cells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anterior wall 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vesicle remain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cuboidal.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posterior wall gradually  become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elongated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become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columnar.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As they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so,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cavity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vesicle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encroached  upon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is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eventually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obliterated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end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7</a:t>
            </a:r>
            <a:r>
              <a:rPr sz="1500" baseline="250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500" spc="89" baseline="25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week.</a:t>
            </a:r>
            <a:endParaRPr sz="1500">
              <a:latin typeface="Calibri"/>
              <a:cs typeface="Calibri"/>
            </a:endParaRPr>
          </a:p>
          <a:p>
            <a:pPr marL="368300" marR="81915" indent="-342900">
              <a:lnSpc>
                <a:spcPts val="1440"/>
              </a:lnSpc>
              <a:spcBef>
                <a:spcPts val="35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elongated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cells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posterior wall lose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their nuclei 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are converted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primary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fibers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lens.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primary lens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fibres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are formed upto 3</a:t>
            </a:r>
            <a:r>
              <a:rPr sz="1500" spc="-15" baseline="25000" dirty="0">
                <a:solidFill>
                  <a:srgbClr val="FFFFFF"/>
                </a:solidFill>
                <a:latin typeface="Calibri"/>
                <a:cs typeface="Calibri"/>
              </a:rPr>
              <a:t>rd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month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gestation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called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Embryonic</a:t>
            </a:r>
            <a:r>
              <a:rPr sz="15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nucleus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368300" marR="73025" indent="-342900">
              <a:lnSpc>
                <a:spcPct val="80000"/>
              </a:lnSpc>
              <a:spcBef>
                <a:spcPts val="37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cells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equatorial region 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secondary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fibers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that continue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from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anterior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epithelium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throughout</a:t>
            </a:r>
            <a:r>
              <a:rPr sz="15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life.</a:t>
            </a:r>
            <a:endParaRPr sz="15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Fetal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nucleus –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secondary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fibres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formed from 3</a:t>
            </a:r>
            <a:r>
              <a:rPr sz="1500" spc="-15" baseline="25000" dirty="0">
                <a:solidFill>
                  <a:srgbClr val="FFFFFF"/>
                </a:solidFill>
                <a:latin typeface="Calibri"/>
                <a:cs typeface="Calibri"/>
              </a:rPr>
              <a:t>rd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500" spc="-7" baseline="25000" dirty="0">
                <a:solidFill>
                  <a:srgbClr val="FFFFFF"/>
                </a:solidFill>
                <a:latin typeface="Calibri"/>
                <a:cs typeface="Calibri"/>
              </a:rPr>
              <a:t>th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month of</a:t>
            </a:r>
            <a:r>
              <a:rPr sz="15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gestation.</a:t>
            </a:r>
            <a:endParaRPr sz="15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Infantile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nucleus -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secondary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fibres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formed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last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weeks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gestation to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puberty.</a:t>
            </a:r>
            <a:endParaRPr sz="15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Adult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nucleus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-- secondary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fibres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formed after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puberty.</a:t>
            </a:r>
            <a:endParaRPr sz="15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While 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secondary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fibers are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forming,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primary lens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fibers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become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harder.</a:t>
            </a:r>
            <a:endParaRPr sz="15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 the beginning, the lens is supplied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hyaloid</a:t>
            </a:r>
            <a:r>
              <a:rPr sz="15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artery.</a:t>
            </a:r>
            <a:endParaRPr sz="1500">
              <a:latin typeface="Calibri"/>
              <a:cs typeface="Calibri"/>
            </a:endParaRPr>
          </a:p>
          <a:p>
            <a:pPr marL="368300" marR="412115" indent="-342900">
              <a:lnSpc>
                <a:spcPts val="1440"/>
              </a:lnSpc>
              <a:spcBef>
                <a:spcPts val="34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Later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with the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degeneration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distal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part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artery,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lens is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deprived 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blood supply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becomes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avascular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structure.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533400"/>
            <a:ext cx="5430011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794" y="5429199"/>
            <a:ext cx="4218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Fig.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Stages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formation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eye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305" y="1177797"/>
            <a:ext cx="1520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60" dirty="0">
                <a:latin typeface="Calibri"/>
                <a:cs typeface="Calibri"/>
              </a:rPr>
              <a:t>R</a:t>
            </a:r>
            <a:r>
              <a:rPr b="1" spc="-20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tina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959735"/>
            <a:ext cx="8104505" cy="3037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retina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3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derived</a:t>
            </a:r>
            <a:r>
              <a:rPr sz="13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3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layers</a:t>
            </a:r>
            <a:r>
              <a:rPr sz="13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3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 cup.</a:t>
            </a:r>
            <a:r>
              <a:rPr sz="13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cup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divisible</a:t>
            </a:r>
            <a:r>
              <a:rPr sz="1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anterior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posterior</a:t>
            </a:r>
            <a:r>
              <a:rPr sz="1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parts.</a:t>
            </a:r>
            <a:endParaRPr sz="13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–– The larger posterior part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becomes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thick and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forms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retina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proper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optical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part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300" i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retina).</a:t>
            </a:r>
            <a:endParaRPr sz="1300">
              <a:latin typeface="Calibri"/>
              <a:cs typeface="Calibri"/>
            </a:endParaRPr>
          </a:p>
          <a:p>
            <a:pPr marL="431800" marR="203200" indent="-342900">
              <a:lnSpc>
                <a:spcPts val="1250"/>
              </a:lnSpc>
              <a:spcBef>
                <a:spcPts val="30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–– The anterior part remains thin and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forms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epithelial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covering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ciliary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body and iris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ciliary and iridial  parts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retina).</a:t>
            </a:r>
            <a:endParaRPr sz="13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are two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layers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in the</a:t>
            </a:r>
            <a:r>
              <a:rPr sz="13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retina.</a:t>
            </a:r>
            <a:endParaRPr sz="1300">
              <a:latin typeface="Calibri"/>
              <a:cs typeface="Calibri"/>
            </a:endParaRPr>
          </a:p>
          <a:p>
            <a:pPr marL="431800" marR="343535" indent="-342900">
              <a:lnSpc>
                <a:spcPct val="80000"/>
              </a:lnSpc>
              <a:spcBef>
                <a:spcPts val="31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–– 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outer wall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of the posterior part of the optic cup remains thin. Its cells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pigmented layer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 retina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  <a:p>
            <a:pPr marL="431800" marR="93980" indent="-342900">
              <a:lnSpc>
                <a:spcPct val="80000"/>
              </a:lnSpc>
              <a:spcBef>
                <a:spcPts val="31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–– The inner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wall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of the cup is called the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nervous layer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differentiates into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matrix, mantle and marginal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layers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as in 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neural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tube. The cells of the matrix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layer form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rods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cones.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The cells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the mantle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layer form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bipolar cells, the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ganglion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cells, other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neurons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of the retina, and also the supporting elements. The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axons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of the  ganglion cells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grow into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marginal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layer to form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layer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of nerve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fibers.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These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fibers grow into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optic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stalk  by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passing</a:t>
            </a:r>
            <a:r>
              <a:rPr sz="1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1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choroidal</a:t>
            </a:r>
            <a:r>
              <a:rPr sz="13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fissure.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stalk</a:t>
            </a:r>
            <a:r>
              <a:rPr sz="1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is,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thus,</a:t>
            </a:r>
            <a:r>
              <a:rPr sz="1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converted</a:t>
            </a:r>
            <a:r>
              <a:rPr sz="1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 nerve.</a:t>
            </a:r>
            <a:endParaRPr sz="1300">
              <a:latin typeface="Calibri"/>
              <a:cs typeface="Calibri"/>
            </a:endParaRPr>
          </a:p>
          <a:p>
            <a:pPr marL="431800" marR="194945" indent="-342900">
              <a:lnSpc>
                <a:spcPct val="80100"/>
              </a:lnSpc>
              <a:spcBef>
                <a:spcPts val="31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space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pigmented and nervous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layers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is called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intraretinal space that represents the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original 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cavity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of optic cup. With 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proliferation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of cells of inner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layer,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this space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gets obliterated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before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birth, and the 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rod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cone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cells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come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contact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with pigment</a:t>
            </a:r>
            <a:r>
              <a:rPr sz="13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epithelium.</a:t>
            </a:r>
            <a:endParaRPr sz="1300">
              <a:latin typeface="Calibri"/>
              <a:cs typeface="Calibri"/>
            </a:endParaRPr>
          </a:p>
          <a:p>
            <a:pPr marL="431800" marR="132080" indent="-342900">
              <a:lnSpc>
                <a:spcPct val="80000"/>
              </a:lnSpc>
              <a:spcBef>
                <a:spcPts val="31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Differentiation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of retinal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layers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starts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during the 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275" spc="15" baseline="26143" dirty="0">
                <a:solidFill>
                  <a:srgbClr val="FFFFFF"/>
                </a:solidFill>
                <a:latin typeface="Calibri"/>
                <a:cs typeface="Calibri"/>
              </a:rPr>
              <a:t>th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week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gestation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by five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and half months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gestation,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all  the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layers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of the adult retina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3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recognizable.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609600"/>
            <a:ext cx="4181855" cy="218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3400"/>
            <a:ext cx="7318248" cy="5884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457" y="461899"/>
            <a:ext cx="1983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Vitreous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388233"/>
            <a:ext cx="3954145" cy="2127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02995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FFFFFF"/>
                </a:solidFill>
                <a:latin typeface="Calibri"/>
                <a:cs typeface="Calibri"/>
              </a:rPr>
              <a:t>Choroid</a:t>
            </a:r>
            <a:endParaRPr sz="4400">
              <a:latin typeface="Calibri"/>
              <a:cs typeface="Calibri"/>
            </a:endParaRPr>
          </a:p>
          <a:p>
            <a:pPr marL="355600" marR="9525" indent="-342900">
              <a:lnSpc>
                <a:spcPts val="1250"/>
              </a:lnSpc>
              <a:spcBef>
                <a:spcPts val="2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choroid is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formed from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inner </a:t>
            </a:r>
            <a:r>
              <a:rPr sz="1300" i="1" spc="-5" dirty="0">
                <a:solidFill>
                  <a:srgbClr val="FFFFFF"/>
                </a:solidFill>
                <a:latin typeface="Calibri"/>
                <a:cs typeface="Calibri"/>
              </a:rPr>
              <a:t>vascular layer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mesoderm that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surrounds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optic cup.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According  to some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authorities, this mesoderm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contains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cells  derived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neural</a:t>
            </a:r>
            <a:r>
              <a:rPr sz="13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crest.</a:t>
            </a:r>
            <a:endParaRPr sz="1300">
              <a:latin typeface="Calibri"/>
              <a:cs typeface="Calibri"/>
            </a:endParaRPr>
          </a:p>
          <a:p>
            <a:pPr marL="355600" marR="5080" indent="-342900">
              <a:lnSpc>
                <a:spcPct val="801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Anteriorly,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choroid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is continuous with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ciliary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body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and posteriorly it is continuous with pia-arachnoid 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around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1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nerve.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275334"/>
            <a:ext cx="3912235" cy="14433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208915" indent="-343535">
              <a:lnSpc>
                <a:spcPct val="8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vitreous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believed </a:t>
            </a:r>
            <a:r>
              <a:rPr sz="1500" i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be derived 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partly 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ectoderm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partly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5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mesoderm.</a:t>
            </a:r>
            <a:endParaRPr sz="15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  <a:tabLst>
                <a:tab pos="398145" algn="l"/>
                <a:tab pos="398780" algn="l"/>
              </a:tabLst>
            </a:pPr>
            <a:r>
              <a:rPr dirty="0"/>
              <a:t>	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ectodermal component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derived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mainly 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optic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cup but the lens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vesicle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may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contribute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it.</a:t>
            </a:r>
            <a:endParaRPr sz="1500">
              <a:latin typeface="Calibri"/>
              <a:cs typeface="Calibri"/>
            </a:endParaRPr>
          </a:p>
          <a:p>
            <a:pPr marL="355600" marR="120650" indent="-343535">
              <a:lnSpc>
                <a:spcPct val="8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mesodermal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component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comes into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optic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cup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choroidal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fissure.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1143000"/>
            <a:ext cx="38481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28513" y="4749165"/>
            <a:ext cx="3204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Section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eye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15-week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fetus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showing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anteriorchamber,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iridopupillary membrane,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inner and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outer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vascular 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layers,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choroid,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sclera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33400"/>
            <a:ext cx="47244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9828" y="2456815"/>
            <a:ext cx="288226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419">
              <a:lnSpc>
                <a:spcPct val="100000"/>
              </a:lnSpc>
              <a:spcBef>
                <a:spcPts val="100"/>
              </a:spcBef>
              <a:buAutoNum type="alphaUcParenBoth"/>
              <a:tabLst>
                <a:tab pos="33591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Derivation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coats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eyeball. Note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pupillary  membrane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hyaloid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artery.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layers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retina,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remnants of vascular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capsule;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lphaUcParenBoth"/>
              <a:tabLst>
                <a:tab pos="32829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hyaloid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artery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pupillary membrane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have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disappeared.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Position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artery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seen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the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hyaloid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canal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5045" y="461899"/>
            <a:ext cx="46189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Ciliary </a:t>
            </a:r>
            <a:r>
              <a:rPr b="1" dirty="0">
                <a:latin typeface="Calibri"/>
                <a:cs typeface="Calibri"/>
              </a:rPr>
              <a:t>Body and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Iris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8035925" cy="445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mesodermal basis of the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ciliary body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iris is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derived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forward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prolongation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mesoderm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forming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choroid.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inner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surface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this mesoderm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comes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be lined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layers 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epithelium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(pigment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nervous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layers)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derived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ciliary  and iridial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parts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retina. 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layers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epithelium  correspond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layers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optic</a:t>
            </a:r>
            <a:r>
              <a:rPr sz="2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cup.</a:t>
            </a:r>
            <a:endParaRPr sz="2200">
              <a:latin typeface="Calibri"/>
              <a:cs typeface="Calibri"/>
            </a:endParaRPr>
          </a:p>
          <a:p>
            <a:pPr marL="355600" marR="143510" indent="-342900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ciliary muscle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has been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generally regarded as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mesodermal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but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present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view is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neural crest</a:t>
            </a:r>
            <a:r>
              <a:rPr sz="2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origin.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connective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tissue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ciliary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body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derived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mesoderm.</a:t>
            </a:r>
            <a:endParaRPr sz="2200">
              <a:latin typeface="Calibri"/>
              <a:cs typeface="Calibri"/>
            </a:endParaRPr>
          </a:p>
          <a:p>
            <a:pPr marL="355600" marR="586105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musculature of the iris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(sphincter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dilator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pupillae) is of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ectodermal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origin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(neuroectodermal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cells of optic</a:t>
            </a:r>
            <a:r>
              <a:rPr sz="2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cup).</a:t>
            </a:r>
            <a:endParaRPr sz="2200">
              <a:latin typeface="Calibri"/>
              <a:cs typeface="Calibri"/>
            </a:endParaRPr>
          </a:p>
          <a:p>
            <a:pPr marL="355600" marR="6350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extension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iris does not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extend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center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leaving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gap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known as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pupil. The 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color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of the iris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depends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concentration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pigments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pigment containing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cells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(chromatophores)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iris.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038" y="461899"/>
            <a:ext cx="16783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Cornea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74394"/>
            <a:ext cx="8069580" cy="39585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10922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Bowman’s 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layer,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substantia propria,  Descemet’s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membrane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inner endothelium of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i="1" spc="-10" dirty="0">
                <a:solidFill>
                  <a:srgbClr val="FFFFFF"/>
                </a:solidFill>
                <a:latin typeface="Calibri"/>
                <a:cs typeface="Calibri"/>
              </a:rPr>
              <a:t>cornea </a:t>
            </a:r>
            <a:r>
              <a:rPr sz="3000" i="1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derived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neural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crest.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The superficial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surface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epithelium 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cornea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derived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ectoderm</a:t>
            </a:r>
            <a:endParaRPr sz="3000">
              <a:latin typeface="Calibri"/>
              <a:cs typeface="Calibri"/>
            </a:endParaRPr>
          </a:p>
          <a:p>
            <a:pPr marL="355600" marR="80645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about 40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days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gestation, corneal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epithelium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consists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superficial squamous cell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layer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a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basal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cuboidal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epithelial cell </a:t>
            </a:r>
            <a:r>
              <a:rPr sz="3000" spc="-70" dirty="0">
                <a:solidFill>
                  <a:srgbClr val="FFFFFF"/>
                </a:solidFill>
                <a:latin typeface="Calibri"/>
                <a:cs typeface="Calibri"/>
              </a:rPr>
              <a:t>layer.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time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eyelids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open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5-6 months of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gestation,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corneal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epithelium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attains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almost adult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appearance.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0197" y="461899"/>
            <a:ext cx="14065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Scle</a:t>
            </a:r>
            <a:r>
              <a:rPr b="1" spc="-100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55749"/>
            <a:ext cx="3876040" cy="42506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68300" marR="1778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sclera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formed from the  posterior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part </a:t>
            </a:r>
            <a:r>
              <a:rPr sz="2200" i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the outer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fibrous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layer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mesoderm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surrounding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optic cup, and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corresponds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dura.</a:t>
            </a:r>
            <a:endParaRPr sz="2200">
              <a:latin typeface="Calibri"/>
              <a:cs typeface="Calibri"/>
            </a:endParaRPr>
          </a:p>
          <a:p>
            <a:pPr marL="368300" marR="155575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Some authorities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believe that 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(like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choroid) the  mesoderm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forming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sclera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infiltrated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cells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neural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crest.</a:t>
            </a:r>
            <a:endParaRPr sz="2200">
              <a:latin typeface="Calibri"/>
              <a:cs typeface="Calibri"/>
            </a:endParaRPr>
          </a:p>
          <a:p>
            <a:pPr marL="368300" marR="25019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process starts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limbal-equatorial region  around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2175" baseline="24904" dirty="0">
                <a:solidFill>
                  <a:srgbClr val="FFFFFF"/>
                </a:solidFill>
                <a:latin typeface="Calibri"/>
                <a:cs typeface="Calibri"/>
              </a:rPr>
              <a:t>th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week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gestation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is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completed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175" spc="-7" baseline="24904" dirty="0">
                <a:solidFill>
                  <a:srgbClr val="FFFFFF"/>
                </a:solidFill>
                <a:latin typeface="Calibri"/>
                <a:cs typeface="Calibri"/>
              </a:rPr>
              <a:t>th 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month.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2133600"/>
            <a:ext cx="3666744" cy="2734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746" y="530478"/>
            <a:ext cx="7508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Calibri"/>
                <a:cs typeface="Calibri"/>
              </a:rPr>
              <a:t>Anterior </a:t>
            </a:r>
            <a:r>
              <a:rPr sz="3600" b="1" dirty="0">
                <a:latin typeface="Calibri"/>
                <a:cs typeface="Calibri"/>
              </a:rPr>
              <a:t>and </a:t>
            </a:r>
            <a:r>
              <a:rPr sz="3600" b="1" spc="-20" dirty="0">
                <a:latin typeface="Calibri"/>
                <a:cs typeface="Calibri"/>
              </a:rPr>
              <a:t>Posterior </a:t>
            </a:r>
            <a:r>
              <a:rPr sz="3600" b="1" spc="-10" dirty="0">
                <a:latin typeface="Calibri"/>
                <a:cs typeface="Calibri"/>
              </a:rPr>
              <a:t>Chambers </a:t>
            </a:r>
            <a:r>
              <a:rPr sz="3600" b="1" dirty="0">
                <a:latin typeface="Calibri"/>
                <a:cs typeface="Calibri"/>
              </a:rPr>
              <a:t>of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50" dirty="0">
                <a:latin typeface="Calibri"/>
                <a:cs typeface="Calibri"/>
              </a:rPr>
              <a:t>Eye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9465"/>
            <a:ext cx="3785235" cy="44704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37465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anterior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posterior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chambers  of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eye (aqueous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chamber)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  formed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splitting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mesoderm in 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region,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correspond 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subarachnoid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space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brain.</a:t>
            </a:r>
            <a:endParaRPr sz="1800">
              <a:latin typeface="Calibri"/>
              <a:cs typeface="Calibri"/>
            </a:endParaRPr>
          </a:p>
          <a:p>
            <a:pPr marL="355600" marR="12700" indent="-342900">
              <a:lnSpc>
                <a:spcPts val="1730"/>
              </a:lnSpc>
              <a:spcBef>
                <a:spcPts val="4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cavity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anterior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chamber is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formed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vacuolization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mesoderm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present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anterior 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lens.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Vacuolization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splits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mesenchyme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into outer (anterior)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inner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(posterior)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layers.</a:t>
            </a:r>
            <a:endParaRPr sz="1800">
              <a:latin typeface="Calibri"/>
              <a:cs typeface="Calibri"/>
            </a:endParaRPr>
          </a:p>
          <a:p>
            <a:pPr marL="355600" marR="37465" indent="-342900">
              <a:lnSpc>
                <a:spcPts val="1730"/>
              </a:lnSpc>
              <a:spcBef>
                <a:spcPts val="4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outer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layer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becomes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continuous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sclera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substantia propria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cornea.</a:t>
            </a:r>
            <a:endParaRPr sz="1800">
              <a:latin typeface="Calibri"/>
              <a:cs typeface="Calibri"/>
            </a:endParaRPr>
          </a:p>
          <a:p>
            <a:pPr marL="355600" marR="184785" indent="-342900">
              <a:lnSpc>
                <a:spcPct val="80000"/>
              </a:lnSpc>
              <a:spcBef>
                <a:spcPts val="4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inner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layer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lies 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front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lens  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iris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termed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pupillary  membrane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438400"/>
            <a:ext cx="4296156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3773" y="461899"/>
            <a:ext cx="3615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8056880" cy="4140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The development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eyeball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begins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day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22 when the  embryo has 8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pairs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somites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around 2mm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length.</a:t>
            </a:r>
            <a:endParaRPr sz="2500">
              <a:latin typeface="Calibri"/>
              <a:cs typeface="Calibri"/>
            </a:endParaRPr>
          </a:p>
          <a:p>
            <a:pPr marL="355600" marR="46609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components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eyeball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derived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from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primordia:</a:t>
            </a:r>
            <a:endParaRPr sz="2500">
              <a:latin typeface="Calibri"/>
              <a:cs typeface="Calibri"/>
            </a:endParaRPr>
          </a:p>
          <a:p>
            <a:pPr marL="355600" marR="167640" indent="-342900">
              <a:lnSpc>
                <a:spcPts val="24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Neuroectodermal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outgrowth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prosencephalon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called  the </a:t>
            </a:r>
            <a:r>
              <a:rPr sz="2500" i="1" spc="-5" dirty="0">
                <a:solidFill>
                  <a:srgbClr val="FFFFFF"/>
                </a:solidFill>
                <a:latin typeface="Calibri"/>
                <a:cs typeface="Calibri"/>
              </a:rPr>
              <a:t>optic vesicle that </a:t>
            </a:r>
            <a:r>
              <a:rPr sz="2500" i="1" spc="-15" dirty="0">
                <a:solidFill>
                  <a:srgbClr val="FFFFFF"/>
                </a:solidFill>
                <a:latin typeface="Calibri"/>
                <a:cs typeface="Calibri"/>
              </a:rPr>
              <a:t>forms </a:t>
            </a:r>
            <a:r>
              <a:rPr sz="2500" i="1" spc="-5" dirty="0">
                <a:solidFill>
                  <a:srgbClr val="FFFFFF"/>
                </a:solidFill>
                <a:latin typeface="Calibri"/>
                <a:cs typeface="Calibri"/>
              </a:rPr>
              <a:t>retina, iris, and optic</a:t>
            </a:r>
            <a:r>
              <a:rPr sz="2500" i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5" dirty="0">
                <a:solidFill>
                  <a:srgbClr val="FFFFFF"/>
                </a:solidFill>
                <a:latin typeface="Calibri"/>
                <a:cs typeface="Calibri"/>
              </a:rPr>
              <a:t>nerve.</a:t>
            </a:r>
            <a:endParaRPr sz="2500">
              <a:latin typeface="Calibri"/>
              <a:cs typeface="Calibri"/>
            </a:endParaRPr>
          </a:p>
          <a:p>
            <a:pPr marL="355600" marR="171450" indent="-342900">
              <a:lnSpc>
                <a:spcPts val="2400"/>
              </a:lnSpc>
              <a:spcBef>
                <a:spcPts val="605"/>
              </a:spcBef>
              <a:buFont typeface="Wingdings"/>
              <a:buChar char=""/>
              <a:tabLst>
                <a:tab pos="355600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Specialized area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surface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ectoderm (called the </a:t>
            </a:r>
            <a:r>
              <a:rPr sz="2500" i="1" spc="-5" dirty="0">
                <a:solidFill>
                  <a:srgbClr val="FFFFFF"/>
                </a:solidFill>
                <a:latin typeface="Calibri"/>
                <a:cs typeface="Calibri"/>
              </a:rPr>
              <a:t>lens  placode) that gives rise </a:t>
            </a:r>
            <a:r>
              <a:rPr sz="2500" i="1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i="1" spc="-5" dirty="0">
                <a:solidFill>
                  <a:srgbClr val="FFFFFF"/>
                </a:solidFill>
                <a:latin typeface="Calibri"/>
                <a:cs typeface="Calibri"/>
              </a:rPr>
              <a:t>the lens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and corneal</a:t>
            </a:r>
            <a:r>
              <a:rPr sz="2500" i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epithelium.</a:t>
            </a:r>
            <a:endParaRPr sz="2500">
              <a:latin typeface="Calibri"/>
              <a:cs typeface="Calibri"/>
            </a:endParaRPr>
          </a:p>
          <a:p>
            <a:pPr marL="355600" marR="100330" indent="-342900">
              <a:lnSpc>
                <a:spcPts val="24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Mesoderm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surrounding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optic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vesicle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forms fibrous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vascular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coats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eye.</a:t>
            </a:r>
            <a:endParaRPr sz="2500">
              <a:latin typeface="Calibri"/>
              <a:cs typeface="Calibri"/>
            </a:endParaRPr>
          </a:p>
          <a:p>
            <a:pPr marL="355600" marR="626110" indent="-342900">
              <a:lnSpc>
                <a:spcPts val="24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Migrating neural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crest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cells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that contribute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choroid, 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sclera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corneal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epithelium.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6277" y="461899"/>
            <a:ext cx="31730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Blood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40" dirty="0">
                <a:latin typeface="Calibri"/>
                <a:cs typeface="Calibri"/>
              </a:rPr>
              <a:t>Vessels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9465"/>
            <a:ext cx="8037830" cy="37572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84835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blood vessels of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eyeball are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formed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mesodermal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layer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that 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continuation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piaarachnoid.</a:t>
            </a:r>
            <a:endParaRPr sz="1800">
              <a:latin typeface="Calibri"/>
              <a:cs typeface="Calibri"/>
            </a:endParaRPr>
          </a:p>
          <a:p>
            <a:pPr marL="355600" marR="34925" indent="-342900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this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mesoderm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that gets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invaginated into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optic cup,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forms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retinal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vessels. 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central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artery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vein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retina at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lie 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choroidal fissure,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come 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 buried 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fibers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developing optic nerve.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choroidal  fissure extends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distance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along 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optic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stalk,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central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artery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retina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runs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substance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distal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part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1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nerve.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Initially,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lens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completely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surrounded by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vascular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capsule. 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posterior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part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capsule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supplied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hyaloid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artery.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This artery 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continuation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central artery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retina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passes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vitreous.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Later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fetal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life,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vascular capsule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hyaloid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artery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disappear,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hyaloid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canal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 the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vitreous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(through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artery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passes)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persists.</a:t>
            </a:r>
            <a:endParaRPr sz="1800">
              <a:latin typeface="Calibri"/>
              <a:cs typeface="Calibri"/>
            </a:endParaRPr>
          </a:p>
          <a:p>
            <a:pPr marL="355600" marR="73025" indent="-342900">
              <a:lnSpc>
                <a:spcPts val="1730"/>
              </a:lnSpc>
              <a:spcBef>
                <a:spcPts val="4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anterior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part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vascular capsule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lens,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comes 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 lined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posteriorly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iridial part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retina,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forms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iris. The pupil is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some time  closed by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part of this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vascular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tissue, which is termed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iridopupillary  </a:t>
            </a: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membrane.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membrane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normally disappears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birth.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0470" y="461899"/>
            <a:ext cx="1621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10" dirty="0">
                <a:latin typeface="Calibri"/>
                <a:cs typeface="Calibri"/>
              </a:rPr>
              <a:t>E</a:t>
            </a:r>
            <a:r>
              <a:rPr b="1" spc="-50" dirty="0">
                <a:latin typeface="Calibri"/>
                <a:cs typeface="Calibri"/>
              </a:rPr>
              <a:t>y</a:t>
            </a:r>
            <a:r>
              <a:rPr b="1" spc="-5" dirty="0">
                <a:latin typeface="Calibri"/>
                <a:cs typeface="Calibri"/>
              </a:rPr>
              <a:t>elids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0134"/>
            <a:ext cx="7788909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eyelids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are formed by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reduplication 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surface ectoderm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above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below the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cornea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3rd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r>
              <a:rPr sz="15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they become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united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5th month</a:t>
            </a:r>
            <a:r>
              <a:rPr sz="15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start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separate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7th month</a:t>
            </a:r>
            <a:r>
              <a:rPr sz="15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complete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separation</a:t>
            </a:r>
            <a:endParaRPr sz="15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ectodermal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folds formed contain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mesoderm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that gives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rise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muscle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tarsal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plates.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conjunctiva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ectodermal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origin.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eyelashes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glands in 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eyelids develop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ectoderm.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3581400"/>
            <a:ext cx="7620000" cy="259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5394" y="6343599"/>
            <a:ext cx="525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Formation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eyelids, conjunctival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sac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lacrimal</a:t>
            </a:r>
            <a:r>
              <a:rPr sz="18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gland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529" y="461899"/>
            <a:ext cx="4489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Lacrimal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Apparatus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0134"/>
            <a:ext cx="8025765" cy="22205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683895" indent="-342900">
              <a:lnSpc>
                <a:spcPct val="8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lacrimal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gland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formed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number of buds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arise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upper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angle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conjunctival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sac</a:t>
            </a:r>
            <a:endParaRPr sz="1500">
              <a:latin typeface="Calibri"/>
              <a:cs typeface="Calibri"/>
            </a:endParaRPr>
          </a:p>
          <a:p>
            <a:pPr marL="355600" marR="60960" indent="-342900">
              <a:lnSpc>
                <a:spcPct val="80100"/>
              </a:lnSpc>
              <a:spcBef>
                <a:spcPts val="3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lacrimal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sac and nasolacrimal duct are derived from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ectoderm 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naso-optic (or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nasolacrimal)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furrow.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This furrow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lies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along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line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junction 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maxillary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the 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lateral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nasal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process,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extends from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medial angle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eye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region 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developing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mouth.</a:t>
            </a:r>
            <a:endParaRPr sz="1500">
              <a:latin typeface="Calibri"/>
              <a:cs typeface="Calibri"/>
            </a:endParaRPr>
          </a:p>
          <a:p>
            <a:pPr marL="355600" marR="5080" indent="-342900">
              <a:lnSpc>
                <a:spcPts val="144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ectoderm 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furrow becomes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buried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solid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cord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subsequently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canalized.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upper part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cord forms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lacrimal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sac. The lower part, acquires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secondary connection 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nasal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cavity,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forms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nasolacrimal</a:t>
            </a:r>
            <a:r>
              <a:rPr sz="15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duct.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ts val="162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lacrimal 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canaliculi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formed by canalization </a:t>
            </a:r>
            <a:r>
              <a:rPr sz="1500" i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ectodermal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buds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arise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margin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1500">
              <a:latin typeface="Calibri"/>
              <a:cs typeface="Calibri"/>
            </a:endParaRPr>
          </a:p>
          <a:p>
            <a:pPr marL="355600">
              <a:lnSpc>
                <a:spcPts val="162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each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eyelid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near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its medial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end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grow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lacrimal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sac.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962400"/>
            <a:ext cx="4858512" cy="231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5844" y="6343599"/>
            <a:ext cx="3075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Nasolacrimal (naso-optic)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furrow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3810000"/>
            <a:ext cx="3357372" cy="2331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89828" y="6118047"/>
            <a:ext cx="31686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Position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nasolacrimal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furrow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nasolacrimal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duct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394" y="461899"/>
            <a:ext cx="70478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Calibri"/>
                <a:cs typeface="Calibri"/>
              </a:rPr>
              <a:t>Extraocular </a:t>
            </a:r>
            <a:r>
              <a:rPr b="1" spc="-5" dirty="0">
                <a:latin typeface="Calibri"/>
                <a:cs typeface="Calibri"/>
              </a:rPr>
              <a:t>Muscles </a:t>
            </a:r>
            <a:r>
              <a:rPr b="1" dirty="0">
                <a:latin typeface="Calibri"/>
                <a:cs typeface="Calibri"/>
              </a:rPr>
              <a:t>of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Eyeball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87665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303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They are derived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preoccipital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myotomes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supplied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3rd,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4th and 6th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cranial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nerves.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extraocular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muscles appear in the 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following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sequence: LR-&gt;SR-&gt;LPS(week 5)-&gt;SO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MR(week 6)-&gt;IO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Orbit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514"/>
            <a:ext cx="7948295" cy="42633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5080" indent="-342900">
              <a:lnSpc>
                <a:spcPts val="2910"/>
              </a:lnSpc>
              <a:spcBef>
                <a:spcPts val="4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Orbital bones</a:t>
            </a:r>
            <a:r>
              <a:rPr sz="2700" spc="-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From mesenchyme that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encircles optic  vesicle.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Medial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wall</a:t>
            </a:r>
            <a:r>
              <a:rPr sz="2700" spc="-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lateral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nasal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Lateral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inferior wall</a:t>
            </a:r>
            <a:r>
              <a:rPr sz="2700" spc="-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maxillary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Superior wall</a:t>
            </a:r>
            <a:r>
              <a:rPr sz="27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mesenchymal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capsule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forebrain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Posterior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orbit</a:t>
            </a:r>
            <a:r>
              <a:rPr sz="2700" spc="-1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bones of base 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skull</a:t>
            </a:r>
            <a:endParaRPr sz="2700">
              <a:latin typeface="Calibri"/>
              <a:cs typeface="Calibri"/>
            </a:endParaRPr>
          </a:p>
          <a:p>
            <a:pPr marL="355600" marR="319405" indent="-342900">
              <a:lnSpc>
                <a:spcPts val="292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Bones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orbit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membrane expect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from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base 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skull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develop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cartilage</a:t>
            </a:r>
            <a:endParaRPr sz="2700">
              <a:latin typeface="Calibri"/>
              <a:cs typeface="Calibri"/>
            </a:endParaRPr>
          </a:p>
          <a:p>
            <a:pPr marL="355600" marR="1007744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6th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month of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gestation,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anterior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half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eyeball  projects beyond orbital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opening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1295400"/>
            <a:ext cx="4114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623061"/>
            <a:ext cx="659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Summary of </a:t>
            </a:r>
            <a:r>
              <a:rPr sz="2400" spc="-10" dirty="0"/>
              <a:t>derivation </a:t>
            </a:r>
            <a:r>
              <a:rPr sz="2400" spc="-5" dirty="0"/>
              <a:t>of </a:t>
            </a:r>
            <a:r>
              <a:rPr sz="2400" spc="-10" dirty="0"/>
              <a:t>various </a:t>
            </a:r>
            <a:r>
              <a:rPr sz="2400" spc="-5" dirty="0"/>
              <a:t>parts </a:t>
            </a:r>
            <a:r>
              <a:rPr sz="2400" spc="-10" dirty="0"/>
              <a:t>of </a:t>
            </a:r>
            <a:r>
              <a:rPr sz="2400" dirty="0"/>
              <a:t>the </a:t>
            </a:r>
            <a:r>
              <a:rPr sz="2400" spc="-5" dirty="0"/>
              <a:t>eyeball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" y="533400"/>
            <a:ext cx="9086087" cy="5509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4570"/>
            <a:ext cx="8839200" cy="6848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496950"/>
            <a:ext cx="7660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Primordial Tissue </a:t>
            </a:r>
            <a:r>
              <a:rPr sz="4000" b="1" spc="-5" dirty="0">
                <a:latin typeface="Calibri"/>
                <a:cs typeface="Calibri"/>
              </a:rPr>
              <a:t>and its</a:t>
            </a:r>
            <a:r>
              <a:rPr sz="4000" b="1" spc="6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Derivatives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1411"/>
            <a:ext cx="2540000" cy="50558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Neural</a:t>
            </a:r>
            <a:r>
              <a:rPr sz="11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ectoderm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Smooth muscle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1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iris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Optic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vesicle and</a:t>
            </a:r>
            <a:r>
              <a:rPr sz="1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cup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Iris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epithelium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Ciliary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epithelium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Part of the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vitreous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Retina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Retinal pigment</a:t>
            </a:r>
            <a:r>
              <a:rPr sz="1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epithelium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Fibres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of the optic</a:t>
            </a:r>
            <a:r>
              <a:rPr sz="1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nerve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Surface</a:t>
            </a:r>
            <a:r>
              <a:rPr sz="11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ectoderm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Conjunctival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epithelium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Corneal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epithelium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Lacrimal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glands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Tarsal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glands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Lens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Mesoderm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Extraocular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muscles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Corneal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stroma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Sclera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Iris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Vascular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endothelium of eye and</a:t>
            </a:r>
            <a:r>
              <a:rPr sz="11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orbit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Choroid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Part of the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vitreous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046479"/>
            <a:ext cx="406717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Neural</a:t>
            </a:r>
            <a:r>
              <a:rPr sz="18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crest</a:t>
            </a:r>
            <a:endParaRPr sz="1800">
              <a:latin typeface="Calibri"/>
              <a:cs typeface="Calibri"/>
            </a:endParaRPr>
          </a:p>
          <a:p>
            <a:pPr marL="12700" marR="96774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Corneal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stroma,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keratocytes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endothelium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Sclera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Trabecular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meshwork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endothelium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Iris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stroma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Ciliary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muscles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Choroidal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stroma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vitreous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Uveal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conjunctival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melanocytes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Meningeal sheaths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nerve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Ciliary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ganglion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Schwann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cells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nerve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sheaths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Orbital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bones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Orbital connective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tissue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Connective tissue sheath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muscular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layer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ocular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orbital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vessels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418" y="496950"/>
            <a:ext cx="7425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latin typeface="Calibri"/>
                <a:cs typeface="Calibri"/>
              </a:rPr>
              <a:t>FORMATION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10" dirty="0">
                <a:latin typeface="Calibri"/>
                <a:cs typeface="Calibri"/>
              </a:rPr>
              <a:t>THE OPTIC</a:t>
            </a:r>
            <a:r>
              <a:rPr sz="4000" b="1" spc="-3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VESICLE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7941945" cy="43243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region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neural plate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destined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form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diencephalic part of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prosencephalon shows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linear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thickened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area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on either side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around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22nd 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day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development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(8th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somite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stage).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area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soon becomes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depressed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3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sulcus</a:t>
            </a:r>
            <a:endParaRPr sz="3000">
              <a:latin typeface="Calibri"/>
              <a:cs typeface="Calibri"/>
            </a:endParaRPr>
          </a:p>
          <a:p>
            <a:pPr marL="355600" marR="51435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Meanwhile,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neural plate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becomes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converted  into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prosencephalic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vesicle.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As the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optic  sulcus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deepens,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wall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prosencephalon  overlying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sulcus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bulges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outwards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30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vesicle.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7257" y="3235274"/>
            <a:ext cx="2729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THANK</a:t>
            </a:r>
            <a:r>
              <a:rPr spc="-85" dirty="0"/>
              <a:t> </a:t>
            </a:r>
            <a:r>
              <a:rPr spc="-50" dirty="0"/>
              <a:t>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066800"/>
            <a:ext cx="7324344" cy="3572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4594" y="5581599"/>
            <a:ext cx="321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Fig.: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Formation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vesicle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070" y="461899"/>
            <a:ext cx="68992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45" dirty="0">
                <a:latin typeface="Calibri"/>
                <a:cs typeface="Calibri"/>
              </a:rPr>
              <a:t>FORMATION </a:t>
            </a:r>
            <a:r>
              <a:rPr b="1" spc="-5" dirty="0">
                <a:latin typeface="Calibri"/>
                <a:cs typeface="Calibri"/>
              </a:rPr>
              <a:t>OF </a:t>
            </a:r>
            <a:r>
              <a:rPr b="1" dirty="0">
                <a:latin typeface="Calibri"/>
                <a:cs typeface="Calibri"/>
              </a:rPr>
              <a:t>LENS</a:t>
            </a:r>
            <a:r>
              <a:rPr b="1" spc="-10" dirty="0">
                <a:latin typeface="Calibri"/>
                <a:cs typeface="Calibri"/>
              </a:rPr>
              <a:t> VESICLE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7990840" cy="43884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As the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optic vesicle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grows 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laterally,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comes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into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relation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with the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surface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ectoderm.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area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this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surface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ectoderm, overlying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optic vesicle, becomes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thickened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i="1" dirty="0">
                <a:solidFill>
                  <a:srgbClr val="FFFFFF"/>
                </a:solidFill>
                <a:latin typeface="Calibri"/>
                <a:cs typeface="Calibri"/>
              </a:rPr>
              <a:t>lens</a:t>
            </a:r>
            <a:r>
              <a:rPr sz="2700" i="1" spc="-10" dirty="0">
                <a:solidFill>
                  <a:srgbClr val="FFFFFF"/>
                </a:solidFill>
                <a:latin typeface="Calibri"/>
                <a:cs typeface="Calibri"/>
              </a:rPr>
              <a:t> placode.</a:t>
            </a:r>
            <a:endParaRPr sz="2700">
              <a:latin typeface="Calibri"/>
              <a:cs typeface="Calibri"/>
            </a:endParaRPr>
          </a:p>
          <a:p>
            <a:pPr marL="355600" marR="85090" indent="-342900" algn="just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placode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soon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sinks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below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surface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form  </a:t>
            </a:r>
            <a:r>
              <a:rPr sz="2700" i="1" dirty="0">
                <a:solidFill>
                  <a:srgbClr val="FFFFFF"/>
                </a:solidFill>
                <a:latin typeface="Calibri"/>
                <a:cs typeface="Calibri"/>
              </a:rPr>
              <a:t>lens pit. The </a:t>
            </a:r>
            <a:r>
              <a:rPr sz="2700" i="1" spc="-5" dirty="0">
                <a:solidFill>
                  <a:srgbClr val="FFFFFF"/>
                </a:solidFill>
                <a:latin typeface="Calibri"/>
                <a:cs typeface="Calibri"/>
              </a:rPr>
              <a:t>ends of </a:t>
            </a:r>
            <a:r>
              <a:rPr sz="2700" i="1" dirty="0">
                <a:solidFill>
                  <a:srgbClr val="FFFFFF"/>
                </a:solidFill>
                <a:latin typeface="Calibri"/>
                <a:cs typeface="Calibri"/>
              </a:rPr>
              <a:t>lens pit </a:t>
            </a:r>
            <a:r>
              <a:rPr sz="2700" i="1" spc="-10" dirty="0">
                <a:solidFill>
                  <a:srgbClr val="FFFFFF"/>
                </a:solidFill>
                <a:latin typeface="Calibri"/>
                <a:cs typeface="Calibri"/>
              </a:rPr>
              <a:t>come </a:t>
            </a:r>
            <a:r>
              <a:rPr sz="2700" i="1" spc="-5" dirty="0">
                <a:solidFill>
                  <a:srgbClr val="FFFFFF"/>
                </a:solidFill>
                <a:latin typeface="Calibri"/>
                <a:cs typeface="Calibri"/>
              </a:rPr>
              <a:t>closer </a:t>
            </a:r>
            <a:r>
              <a:rPr sz="2700" i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i="1" spc="-15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2700" i="1" dirty="0">
                <a:solidFill>
                  <a:srgbClr val="FFFFFF"/>
                </a:solidFill>
                <a:latin typeface="Calibri"/>
                <a:cs typeface="Calibri"/>
              </a:rPr>
              <a:t>lens  vesicle.</a:t>
            </a:r>
            <a:endParaRPr sz="2700">
              <a:latin typeface="Calibri"/>
              <a:cs typeface="Calibri"/>
            </a:endParaRPr>
          </a:p>
          <a:p>
            <a:pPr marL="355600" marR="307340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vesicle becomes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completely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separated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from 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surface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ectoderm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by 33rd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day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development.</a:t>
            </a:r>
            <a:endParaRPr sz="2700">
              <a:latin typeface="Calibri"/>
              <a:cs typeface="Calibri"/>
            </a:endParaRPr>
          </a:p>
          <a:p>
            <a:pPr marL="355600" marR="601980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proximal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part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optic vesicle becomes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constricted,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elongated,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i="1" spc="-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27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i="1" spc="-20" dirty="0">
                <a:solidFill>
                  <a:srgbClr val="FFFFFF"/>
                </a:solidFill>
                <a:latin typeface="Calibri"/>
                <a:cs typeface="Calibri"/>
              </a:rPr>
              <a:t>stalk.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533400"/>
            <a:ext cx="6867144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5968695"/>
            <a:ext cx="840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(A) Formation of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placode; (B)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Deepening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placode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optic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cup; (C) Formation of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optic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stalk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its invagination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 optic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cup; (D) Lens vesicle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optic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cup, meningeal coverings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developing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optic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cup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lens</a:t>
            </a:r>
            <a:r>
              <a:rPr sz="12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vesicle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468" y="143255"/>
            <a:ext cx="8174735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731" y="3447110"/>
            <a:ext cx="16186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A.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Transverse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section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forebrain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22-day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embryo  showing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grooves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3367" y="3371215"/>
            <a:ext cx="229489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B.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Transverse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section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forebrain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27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day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embryo  showing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optic  vesicles in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contact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surface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ectoderm.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Note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slight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thickening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ectoderm (lens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placode).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6421" y="3371215"/>
            <a:ext cx="180086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C.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Transverse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section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through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forebrain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embryo showing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invagination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optic vesicle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 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lens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placode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234" y="461899"/>
            <a:ext cx="73215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45" dirty="0">
                <a:latin typeface="Calibri"/>
                <a:cs typeface="Calibri"/>
              </a:rPr>
              <a:t>FORMATION </a:t>
            </a:r>
            <a:r>
              <a:rPr b="1" spc="-5" dirty="0">
                <a:latin typeface="Calibri"/>
                <a:cs typeface="Calibri"/>
              </a:rPr>
              <a:t>OF THE OPTIC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81658"/>
            <a:ext cx="8071484" cy="42329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68300" marR="150495" indent="-342900">
              <a:lnSpc>
                <a:spcPct val="80000"/>
              </a:lnSpc>
              <a:spcBef>
                <a:spcPts val="459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During 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500" spc="-7" baseline="25000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week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gestation,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while the lens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vesicle is forming,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the optic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vesicle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becomes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converted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into a double-layered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optic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cup.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conversion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the optic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vesicle,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to the optic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cup, is</a:t>
            </a:r>
            <a:r>
              <a:rPr sz="1500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  result of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differential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growth of 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wall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15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vesicle.</a:t>
            </a:r>
            <a:endParaRPr sz="1500">
              <a:latin typeface="Times New Roman"/>
              <a:cs typeface="Times New Roman"/>
            </a:endParaRPr>
          </a:p>
          <a:p>
            <a:pPr marL="368300" marR="44450" indent="-342900">
              <a:lnSpc>
                <a:spcPts val="1440"/>
              </a:lnSpc>
              <a:spcBef>
                <a:spcPts val="35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margins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cup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grow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over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upper and lateral sides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the lens to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enclose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it.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However,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such  overgrowth does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not take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place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on the inferior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aspect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lens,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 result of which 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wall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the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cup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shows a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deficiency along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the inferior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surface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the optic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stalk and is called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choroidal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or 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fetal </a:t>
            </a:r>
            <a:r>
              <a:rPr sz="15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fissure.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fissure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closes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by 6</a:t>
            </a:r>
            <a:r>
              <a:rPr sz="1500" baseline="25000" dirty="0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week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5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gestation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 marL="368300" marR="74295" indent="-342900">
              <a:lnSpc>
                <a:spcPct val="80000"/>
              </a:lnSpc>
              <a:spcBef>
                <a:spcPts val="37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vascular mesoderm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choroidal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fissure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hyaloid vessels that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supply optic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cup and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lens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vesicle.</a:t>
            </a:r>
            <a:endParaRPr sz="1500">
              <a:latin typeface="Times New Roman"/>
              <a:cs typeface="Times New Roman"/>
            </a:endParaRPr>
          </a:p>
          <a:p>
            <a:pPr marL="368300" indent="-342900">
              <a:lnSpc>
                <a:spcPts val="162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distal part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hyaloid vessels degenerate whereas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proximal parts persists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central artery</a:t>
            </a:r>
            <a:r>
              <a:rPr sz="1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1500">
              <a:latin typeface="Times New Roman"/>
              <a:cs typeface="Times New Roman"/>
            </a:endParaRPr>
          </a:p>
          <a:p>
            <a:pPr marL="368300">
              <a:lnSpc>
                <a:spcPts val="1620"/>
              </a:lnSpc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vein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retina.</a:t>
            </a:r>
            <a:endParaRPr sz="1500">
              <a:latin typeface="Times New Roman"/>
              <a:cs typeface="Times New Roman"/>
            </a:endParaRPr>
          </a:p>
          <a:p>
            <a:pPr marL="368300" marR="131445" indent="-342900">
              <a:lnSpc>
                <a:spcPct val="80000"/>
              </a:lnSpc>
              <a:spcBef>
                <a:spcPts val="36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developing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neural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tube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is surrounded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mesoderm, which subsequently condenses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to form the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meninges. An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extension of this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mesoderm covers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the optic</a:t>
            </a:r>
            <a:r>
              <a:rPr sz="15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vesicle.</a:t>
            </a:r>
            <a:endParaRPr sz="1500">
              <a:latin typeface="Times New Roman"/>
              <a:cs typeface="Times New Roman"/>
            </a:endParaRPr>
          </a:p>
          <a:p>
            <a:pPr marL="368300" marR="387350" indent="-342900">
              <a:lnSpc>
                <a:spcPts val="1440"/>
              </a:lnSpc>
              <a:spcBef>
                <a:spcPts val="34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Later,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mesoderm differentiates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to form a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superficial </a:t>
            </a:r>
            <a:r>
              <a:rPr sz="15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fibrous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layer </a:t>
            </a:r>
            <a:r>
              <a:rPr sz="15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corresponding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to the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dura  </a:t>
            </a:r>
            <a:r>
              <a:rPr sz="15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mater,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deeper vascular layer </a:t>
            </a:r>
            <a:r>
              <a:rPr sz="15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corresponding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to the</a:t>
            </a:r>
            <a:r>
              <a:rPr sz="15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piaarachnoid.</a:t>
            </a:r>
            <a:endParaRPr sz="1500">
              <a:latin typeface="Times New Roman"/>
              <a:cs typeface="Times New Roman"/>
            </a:endParaRPr>
          </a:p>
          <a:p>
            <a:pPr marL="368300" marR="186690" indent="-342900">
              <a:lnSpc>
                <a:spcPts val="1440"/>
              </a:lnSpc>
              <a:spcBef>
                <a:spcPts val="36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formation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the optic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cup, part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inner vascular layer is carried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into 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cup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through  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choroidal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fissure.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the closure of fissure, the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mesenchyme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is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inside the optic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cup gives 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rise to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hyaloid system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vessels.</a:t>
            </a:r>
            <a:endParaRPr sz="1500">
              <a:latin typeface="Times New Roman"/>
              <a:cs typeface="Times New Roman"/>
            </a:endParaRPr>
          </a:p>
          <a:p>
            <a:pPr marL="368300" marR="264795" indent="-342900">
              <a:lnSpc>
                <a:spcPct val="80000"/>
              </a:lnSpc>
              <a:spcBef>
                <a:spcPts val="37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outer fibrous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layer surrounding anterior part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optic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cup forms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cornea. The </a:t>
            </a:r>
            <a:r>
              <a:rPr sz="15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corresponding  </a:t>
            </a:r>
            <a:r>
              <a:rPr sz="15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vascular layer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iridopupillary membrane which attaches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anterior part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of optic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cup and  forms </a:t>
            </a:r>
            <a:r>
              <a:rPr sz="1500" i="1" dirty="0">
                <a:solidFill>
                  <a:srgbClr val="FFFFFF"/>
                </a:solidFill>
                <a:latin typeface="Times New Roman"/>
                <a:cs typeface="Times New Roman"/>
              </a:rPr>
              <a:t>iris.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457200"/>
            <a:ext cx="2590800" cy="244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6575" y="1313434"/>
            <a:ext cx="26555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Fig. Optic cup </a:t>
            </a:r>
            <a:r>
              <a:rPr sz="1800" dirty="0"/>
              <a:t>and </a:t>
            </a:r>
            <a:r>
              <a:rPr sz="1800" spc="-10" dirty="0"/>
              <a:t>stalk </a:t>
            </a:r>
            <a:r>
              <a:rPr sz="1800" dirty="0"/>
              <a:t>seen  </a:t>
            </a:r>
            <a:r>
              <a:rPr sz="1800" spc="-10" dirty="0"/>
              <a:t>from </a:t>
            </a:r>
            <a:r>
              <a:rPr sz="1800" spc="-5" dirty="0"/>
              <a:t>below </a:t>
            </a:r>
            <a:r>
              <a:rPr sz="1800" spc="-10" dirty="0"/>
              <a:t>to </a:t>
            </a:r>
            <a:r>
              <a:rPr sz="1800" spc="-5" dirty="0"/>
              <a:t>show </a:t>
            </a:r>
            <a:r>
              <a:rPr sz="1800" dirty="0"/>
              <a:t>the  </a:t>
            </a:r>
            <a:r>
              <a:rPr sz="1800" spc="-10" dirty="0"/>
              <a:t>choroidal</a:t>
            </a:r>
            <a:r>
              <a:rPr sz="1800" spc="20" dirty="0"/>
              <a:t> </a:t>
            </a:r>
            <a:r>
              <a:rPr sz="1800" spc="-10" dirty="0"/>
              <a:t>fissure.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762000" y="3429000"/>
            <a:ext cx="7391400" cy="2244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5810199"/>
            <a:ext cx="7882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indent="-323215">
              <a:lnSpc>
                <a:spcPct val="100000"/>
              </a:lnSpc>
              <a:spcBef>
                <a:spcPts val="100"/>
              </a:spcBef>
              <a:buAutoNum type="alphaUcParenBoth"/>
              <a:tabLst>
                <a:tab pos="33591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Developing optic cup surrounded by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extensions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pia-arachnoid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dura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mater;</a:t>
            </a:r>
            <a:endParaRPr sz="1800">
              <a:latin typeface="Calibri"/>
              <a:cs typeface="Calibri"/>
            </a:endParaRPr>
          </a:p>
          <a:p>
            <a:pPr marL="327660" indent="-315595">
              <a:lnSpc>
                <a:spcPct val="100000"/>
              </a:lnSpc>
              <a:buAutoNum type="alphaUcParenBoth"/>
              <a:tabLst>
                <a:tab pos="32829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Subdivisions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optic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cup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2572</Words>
  <Application>Microsoft Office PowerPoint</Application>
  <PresentationFormat>On-screen Show (4:3)</PresentationFormat>
  <Paragraphs>167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INTRODUCTION</vt:lpstr>
      <vt:lpstr>FORMATION OF THE OPTIC VESICLE</vt:lpstr>
      <vt:lpstr>Slide 4</vt:lpstr>
      <vt:lpstr>FORMATION OF LENS VESICLE</vt:lpstr>
      <vt:lpstr>Slide 6</vt:lpstr>
      <vt:lpstr>Slide 7</vt:lpstr>
      <vt:lpstr>FORMATION OF THE OPTIC CUP</vt:lpstr>
      <vt:lpstr>Fig. Optic cup and stalk seen  from below to show the  choroidal fissure.</vt:lpstr>
      <vt:lpstr>Lens</vt:lpstr>
      <vt:lpstr>Slide 11</vt:lpstr>
      <vt:lpstr>Retina</vt:lpstr>
      <vt:lpstr>Slide 13</vt:lpstr>
      <vt:lpstr>Vitreous</vt:lpstr>
      <vt:lpstr>Slide 15</vt:lpstr>
      <vt:lpstr>Ciliary Body and Iris</vt:lpstr>
      <vt:lpstr>Cornea</vt:lpstr>
      <vt:lpstr>Sclera</vt:lpstr>
      <vt:lpstr>Anterior and Posterior Chambers of Eye</vt:lpstr>
      <vt:lpstr>Blood Vessels</vt:lpstr>
      <vt:lpstr>Eyelids</vt:lpstr>
      <vt:lpstr>Lacrimal Apparatus</vt:lpstr>
      <vt:lpstr>Extraocular Muscles of Eyeball</vt:lpstr>
      <vt:lpstr>Orbit</vt:lpstr>
      <vt:lpstr>Summary of derivation of various parts of the eyeball</vt:lpstr>
      <vt:lpstr>Slide 26</vt:lpstr>
      <vt:lpstr>Slide 27</vt:lpstr>
      <vt:lpstr>Primordial Tissue and its Derivatives</vt:lpstr>
      <vt:lpstr>Slide 29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NAVY SEALs</dc:creator>
  <cp:lastModifiedBy>DELL</cp:lastModifiedBy>
  <cp:revision>1</cp:revision>
  <dcterms:created xsi:type="dcterms:W3CDTF">2020-08-15T06:56:40Z</dcterms:created>
  <dcterms:modified xsi:type="dcterms:W3CDTF">2020-08-15T06:57:58Z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2020-08-15T00:00:00Z</vt:filetime>
  </property>
</Properties>
</file>