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6226" y="461899"/>
            <a:ext cx="551154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0613"/>
            <a:ext cx="8072119" cy="2244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ranaykumarshinde/conjunctiva-anatomy-and-physiology?qid=5cf7b98a-e6f5-4369-bccd-0b1168d7d77e&amp;amp;v&amp;amp;b&amp;amp;from_search=6" TargetMode="External"/><Relationship Id="rId2" Type="http://schemas.openxmlformats.org/officeDocument/2006/relationships/hyperlink" Target="https://en.wikipedia.org/wiki/Conjunctiva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30" y="243966"/>
            <a:ext cx="729424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7490" marR="5080" indent="-1495425">
              <a:lnSpc>
                <a:spcPct val="100000"/>
              </a:lnSpc>
              <a:spcBef>
                <a:spcPts val="100"/>
              </a:spcBef>
            </a:pPr>
            <a:r>
              <a:rPr b="0" i="0" spc="-70" dirty="0">
                <a:latin typeface="Calibri"/>
                <a:cs typeface="Calibri"/>
              </a:rPr>
              <a:t>ANATOMY </a:t>
            </a:r>
            <a:r>
              <a:rPr b="0" i="0" dirty="0">
                <a:latin typeface="Calibri"/>
                <a:cs typeface="Calibri"/>
              </a:rPr>
              <a:t>AND </a:t>
            </a:r>
            <a:r>
              <a:rPr b="0" i="0" spc="-20" dirty="0">
                <a:latin typeface="Calibri"/>
                <a:cs typeface="Calibri"/>
              </a:rPr>
              <a:t>PHYSIOLOGY </a:t>
            </a:r>
            <a:r>
              <a:rPr b="0" i="0" spc="-5" dirty="0">
                <a:latin typeface="Calibri"/>
                <a:cs typeface="Calibri"/>
              </a:rPr>
              <a:t>OF  </a:t>
            </a:r>
            <a:r>
              <a:rPr b="0" i="0" dirty="0">
                <a:latin typeface="Calibri"/>
                <a:cs typeface="Calibri"/>
              </a:rPr>
              <a:t>THE</a:t>
            </a:r>
            <a:r>
              <a:rPr b="0" i="0" spc="-10" dirty="0">
                <a:latin typeface="Calibri"/>
                <a:cs typeface="Calibri"/>
              </a:rPr>
              <a:t> </a:t>
            </a:r>
            <a:r>
              <a:rPr b="0" i="0" spc="-25" dirty="0">
                <a:latin typeface="Calibri"/>
                <a:cs typeface="Calibri"/>
              </a:rPr>
              <a:t>CONJUNCTIVA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1808" y="5061280"/>
            <a:ext cx="360743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0450">
              <a:lnSpc>
                <a:spcPct val="100000"/>
              </a:lnSpc>
              <a:spcBef>
                <a:spcPts val="95"/>
              </a:spcBef>
            </a:pPr>
            <a:r>
              <a:rPr lang="en-US" sz="2200" spc="-10" dirty="0" smtClean="0">
                <a:solidFill>
                  <a:srgbClr val="888888"/>
                </a:solidFill>
                <a:latin typeface="Calibri"/>
                <a:cs typeface="Calibri"/>
              </a:rPr>
              <a:t>By-Dr. DIPAK PATEL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1918842"/>
            <a:ext cx="4607052" cy="3186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6226"/>
            <a:ext cx="7569200" cy="343407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90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0" dirty="0">
                <a:latin typeface="Calibri"/>
                <a:cs typeface="Calibri"/>
              </a:rPr>
              <a:t>Tarsal-</a:t>
            </a:r>
            <a:endParaRPr sz="32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Thin, </a:t>
            </a:r>
            <a:r>
              <a:rPr sz="2800" spc="-15" dirty="0">
                <a:latin typeface="Calibri"/>
                <a:cs typeface="Calibri"/>
              </a:rPr>
              <a:t>transparent </a:t>
            </a:r>
            <a:r>
              <a:rPr sz="2800" spc="-5" dirty="0">
                <a:latin typeface="Calibri"/>
                <a:cs typeface="Calibri"/>
              </a:rPr>
              <a:t>and highly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vascular</a:t>
            </a:r>
            <a:endParaRPr sz="28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Firmly </a:t>
            </a:r>
            <a:r>
              <a:rPr sz="2800" spc="-15" dirty="0">
                <a:latin typeface="Calibri"/>
                <a:cs typeface="Calibri"/>
              </a:rPr>
              <a:t>adherent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whole </a:t>
            </a:r>
            <a:r>
              <a:rPr sz="2800" spc="-20" dirty="0">
                <a:latin typeface="Calibri"/>
                <a:cs typeface="Calibri"/>
              </a:rPr>
              <a:t>tarsal plate </a:t>
            </a:r>
            <a:r>
              <a:rPr sz="2800" spc="-15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upper lid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only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half </a:t>
            </a:r>
            <a:r>
              <a:rPr sz="2800" spc="-5" dirty="0">
                <a:latin typeface="Calibri"/>
                <a:cs typeface="Calibri"/>
              </a:rPr>
              <a:t>width of the </a:t>
            </a:r>
            <a:r>
              <a:rPr sz="2800" spc="-20" dirty="0">
                <a:latin typeface="Calibri"/>
                <a:cs typeface="Calibri"/>
              </a:rPr>
              <a:t>tarsus </a:t>
            </a:r>
            <a:r>
              <a:rPr sz="2800" spc="-5" dirty="0">
                <a:latin typeface="Calibri"/>
                <a:cs typeface="Calibri"/>
              </a:rPr>
              <a:t>in  the </a:t>
            </a:r>
            <a:r>
              <a:rPr sz="2800" spc="-10" dirty="0">
                <a:latin typeface="Calibri"/>
                <a:cs typeface="Calibri"/>
              </a:rPr>
              <a:t>lower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lid</a:t>
            </a:r>
            <a:endParaRPr sz="2800">
              <a:latin typeface="Calibri"/>
              <a:cs typeface="Calibri"/>
            </a:endParaRPr>
          </a:p>
          <a:p>
            <a:pPr marL="756285" marR="156210" lvl="1" indent="-287020" algn="just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tarsal </a:t>
            </a:r>
            <a:r>
              <a:rPr sz="2800" spc="-5" dirty="0">
                <a:latin typeface="Calibri"/>
                <a:cs typeface="Calibri"/>
              </a:rPr>
              <a:t>glands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seen </a:t>
            </a:r>
            <a:r>
              <a:rPr sz="2800" spc="-15" dirty="0">
                <a:latin typeface="Calibri"/>
                <a:cs typeface="Calibri"/>
              </a:rPr>
              <a:t>through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yellow  </a:t>
            </a:r>
            <a:r>
              <a:rPr sz="2800" spc="-20" dirty="0">
                <a:latin typeface="Calibri"/>
                <a:cs typeface="Calibri"/>
              </a:rPr>
              <a:t>streaks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6226"/>
            <a:ext cx="8009890" cy="24955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90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10" dirty="0">
                <a:latin typeface="Calibri"/>
                <a:cs typeface="Calibri"/>
              </a:rPr>
              <a:t>Orbital-</a:t>
            </a:r>
            <a:endParaRPr sz="3200">
              <a:latin typeface="Calibri"/>
              <a:cs typeface="Calibri"/>
            </a:endParaRPr>
          </a:p>
          <a:p>
            <a:pPr marL="756285" marR="841375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It lies loose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tarsal plate </a:t>
            </a:r>
            <a:r>
              <a:rPr sz="2800" spc="-5" dirty="0">
                <a:latin typeface="Calibri"/>
                <a:cs typeface="Calibri"/>
              </a:rPr>
              <a:t>and the  </a:t>
            </a:r>
            <a:r>
              <a:rPr sz="2800" spc="-20" dirty="0">
                <a:latin typeface="Calibri"/>
                <a:cs typeface="Calibri"/>
              </a:rPr>
              <a:t>fornix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Orbital </a:t>
            </a:r>
            <a:r>
              <a:rPr sz="2800" spc="-10" dirty="0">
                <a:latin typeface="Calibri"/>
                <a:cs typeface="Calibri"/>
              </a:rPr>
              <a:t>margin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upper </a:t>
            </a:r>
            <a:r>
              <a:rPr sz="2800" spc="-15" dirty="0">
                <a:latin typeface="Calibri"/>
                <a:cs typeface="Calibri"/>
              </a:rPr>
              <a:t>eyelid </a:t>
            </a:r>
            <a:r>
              <a:rPr sz="2800" spc="-5" dirty="0">
                <a:latin typeface="Calibri"/>
                <a:cs typeface="Calibri"/>
              </a:rPr>
              <a:t>is loose and </a:t>
            </a:r>
            <a:r>
              <a:rPr sz="2800" spc="-10" dirty="0">
                <a:latin typeface="Calibri"/>
                <a:cs typeface="Calibri"/>
              </a:rPr>
              <a:t>lies  </a:t>
            </a:r>
            <a:r>
              <a:rPr sz="2800" spc="-15" dirty="0">
                <a:latin typeface="Calibri"/>
                <a:cs typeface="Calibri"/>
              </a:rPr>
              <a:t>over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muller’s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muscle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0686"/>
            <a:ext cx="3737610" cy="3984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Bulbar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conjunctiva-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0" dirty="0">
                <a:latin typeface="Calibri"/>
                <a:cs typeface="Calibri"/>
              </a:rPr>
              <a:t>transparent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lies  </a:t>
            </a:r>
            <a:r>
              <a:rPr sz="2400" spc="-5" dirty="0">
                <a:latin typeface="Calibri"/>
                <a:cs typeface="Calibri"/>
              </a:rPr>
              <a:t>loose </a:t>
            </a:r>
            <a:r>
              <a:rPr sz="2400" spc="-15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underlying </a:t>
            </a:r>
            <a:r>
              <a:rPr sz="2400" spc="-10" dirty="0">
                <a:latin typeface="Calibri"/>
                <a:cs typeface="Calibri"/>
              </a:rPr>
              <a:t>structures  </a:t>
            </a:r>
            <a:r>
              <a:rPr sz="2400" dirty="0">
                <a:latin typeface="Calibri"/>
                <a:cs typeface="Calibri"/>
              </a:rPr>
              <a:t>and thus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moved  </a:t>
            </a:r>
            <a:r>
              <a:rPr sz="2400" spc="-5" dirty="0">
                <a:latin typeface="Calibri"/>
                <a:cs typeface="Calibri"/>
              </a:rPr>
              <a:t>easily</a:t>
            </a:r>
            <a:endParaRPr sz="2400">
              <a:latin typeface="Calibri"/>
              <a:cs typeface="Calibri"/>
            </a:endParaRPr>
          </a:p>
          <a:p>
            <a:pPr marL="756285" marR="87630" lvl="1" indent="-287020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5" dirty="0">
                <a:latin typeface="Calibri"/>
                <a:cs typeface="Calibri"/>
              </a:rPr>
              <a:t>separated from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anterior sclera by  </a:t>
            </a:r>
            <a:r>
              <a:rPr sz="2400" spc="-5" dirty="0">
                <a:latin typeface="Calibri"/>
                <a:cs typeface="Calibri"/>
              </a:rPr>
              <a:t>episcleral </a:t>
            </a:r>
            <a:r>
              <a:rPr sz="2400" dirty="0">
                <a:latin typeface="Calibri"/>
                <a:cs typeface="Calibri"/>
              </a:rPr>
              <a:t>tissue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tenon’s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capsule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1524000"/>
            <a:ext cx="4724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524279"/>
            <a:ext cx="5644515" cy="15627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5"/>
              </a:spcBef>
              <a:buFont typeface="Courier New"/>
              <a:buChar char="o"/>
              <a:tabLst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average </a:t>
            </a:r>
            <a:r>
              <a:rPr sz="2800" spc="-5" dirty="0">
                <a:latin typeface="Calibri"/>
                <a:cs typeface="Calibri"/>
              </a:rPr>
              <a:t>thickness is 33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microns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It is also </a:t>
            </a:r>
            <a:r>
              <a:rPr sz="2800" spc="-10" dirty="0">
                <a:latin typeface="Calibri"/>
                <a:cs typeface="Calibri"/>
              </a:rPr>
              <a:t>known </a:t>
            </a:r>
            <a:r>
              <a:rPr sz="2800" spc="-5" dirty="0">
                <a:latin typeface="Calibri"/>
                <a:cs typeface="Calibri"/>
              </a:rPr>
              <a:t>as ocular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It is </a:t>
            </a:r>
            <a:r>
              <a:rPr sz="2800" spc="-10" dirty="0">
                <a:latin typeface="Calibri"/>
                <a:cs typeface="Calibri"/>
              </a:rPr>
              <a:t>further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types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8561" y="4039361"/>
            <a:ext cx="6096000" cy="2438400"/>
          </a:xfrm>
          <a:custGeom>
            <a:avLst/>
            <a:gdLst/>
            <a:ahLst/>
            <a:cxnLst/>
            <a:rect l="l" t="t" r="r" b="b"/>
            <a:pathLst>
              <a:path w="6096000" h="2438400">
                <a:moveTo>
                  <a:pt x="5852175" y="1625587"/>
                </a:moveTo>
                <a:lnTo>
                  <a:pt x="2857500" y="1625587"/>
                </a:lnTo>
                <a:lnTo>
                  <a:pt x="2857500" y="1930400"/>
                </a:lnTo>
                <a:lnTo>
                  <a:pt x="2894271" y="1990407"/>
                </a:lnTo>
                <a:lnTo>
                  <a:pt x="2935516" y="2012399"/>
                </a:lnTo>
                <a:lnTo>
                  <a:pt x="2987808" y="2026821"/>
                </a:lnTo>
                <a:lnTo>
                  <a:pt x="3048000" y="2032000"/>
                </a:lnTo>
                <a:lnTo>
                  <a:pt x="4876800" y="2032000"/>
                </a:lnTo>
                <a:lnTo>
                  <a:pt x="4876800" y="2438400"/>
                </a:lnTo>
                <a:lnTo>
                  <a:pt x="5852175" y="1625587"/>
                </a:lnTo>
                <a:close/>
              </a:path>
              <a:path w="6096000" h="2438400">
                <a:moveTo>
                  <a:pt x="1219200" y="0"/>
                </a:moveTo>
                <a:lnTo>
                  <a:pt x="0" y="1016000"/>
                </a:lnTo>
                <a:lnTo>
                  <a:pt x="1219200" y="2031987"/>
                </a:lnTo>
                <a:lnTo>
                  <a:pt x="1219200" y="1625587"/>
                </a:lnTo>
                <a:lnTo>
                  <a:pt x="5852175" y="1625587"/>
                </a:lnTo>
                <a:lnTo>
                  <a:pt x="6095999" y="1422400"/>
                </a:lnTo>
                <a:lnTo>
                  <a:pt x="5364480" y="812800"/>
                </a:lnTo>
                <a:lnTo>
                  <a:pt x="3048000" y="812800"/>
                </a:lnTo>
                <a:lnTo>
                  <a:pt x="2987808" y="807622"/>
                </a:lnTo>
                <a:lnTo>
                  <a:pt x="2935516" y="793203"/>
                </a:lnTo>
                <a:lnTo>
                  <a:pt x="2894271" y="771213"/>
                </a:lnTo>
                <a:lnTo>
                  <a:pt x="2867217" y="743321"/>
                </a:lnTo>
                <a:lnTo>
                  <a:pt x="2857500" y="711200"/>
                </a:lnTo>
                <a:lnTo>
                  <a:pt x="2867217" y="679078"/>
                </a:lnTo>
                <a:lnTo>
                  <a:pt x="2894271" y="651186"/>
                </a:lnTo>
                <a:lnTo>
                  <a:pt x="2935516" y="629196"/>
                </a:lnTo>
                <a:lnTo>
                  <a:pt x="2987808" y="614777"/>
                </a:lnTo>
                <a:lnTo>
                  <a:pt x="3108191" y="604422"/>
                </a:lnTo>
                <a:lnTo>
                  <a:pt x="3160483" y="590003"/>
                </a:lnTo>
                <a:lnTo>
                  <a:pt x="3201728" y="568013"/>
                </a:lnTo>
                <a:lnTo>
                  <a:pt x="3228782" y="540121"/>
                </a:lnTo>
                <a:lnTo>
                  <a:pt x="3238500" y="508000"/>
                </a:lnTo>
                <a:lnTo>
                  <a:pt x="3228782" y="475878"/>
                </a:lnTo>
                <a:lnTo>
                  <a:pt x="3201728" y="447986"/>
                </a:lnTo>
                <a:lnTo>
                  <a:pt x="3160483" y="425996"/>
                </a:lnTo>
                <a:lnTo>
                  <a:pt x="3108191" y="411577"/>
                </a:lnTo>
                <a:lnTo>
                  <a:pt x="3048000" y="406400"/>
                </a:lnTo>
                <a:lnTo>
                  <a:pt x="1219200" y="406400"/>
                </a:lnTo>
                <a:lnTo>
                  <a:pt x="1219200" y="0"/>
                </a:lnTo>
                <a:close/>
              </a:path>
              <a:path w="6096000" h="2438400">
                <a:moveTo>
                  <a:pt x="4876800" y="406400"/>
                </a:moveTo>
                <a:lnTo>
                  <a:pt x="4876800" y="812800"/>
                </a:lnTo>
                <a:lnTo>
                  <a:pt x="5364480" y="812800"/>
                </a:lnTo>
                <a:lnTo>
                  <a:pt x="4876800" y="406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6061" y="4547361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381000" y="0"/>
                </a:moveTo>
                <a:lnTo>
                  <a:pt x="344228" y="60013"/>
                </a:lnTo>
                <a:lnTo>
                  <a:pt x="302983" y="82003"/>
                </a:lnTo>
                <a:lnTo>
                  <a:pt x="250691" y="96422"/>
                </a:lnTo>
                <a:lnTo>
                  <a:pt x="130308" y="106777"/>
                </a:lnTo>
                <a:lnTo>
                  <a:pt x="78016" y="121196"/>
                </a:lnTo>
                <a:lnTo>
                  <a:pt x="36771" y="143186"/>
                </a:lnTo>
                <a:lnTo>
                  <a:pt x="9717" y="171078"/>
                </a:lnTo>
                <a:lnTo>
                  <a:pt x="0" y="203200"/>
                </a:lnTo>
                <a:lnTo>
                  <a:pt x="9717" y="235321"/>
                </a:lnTo>
                <a:lnTo>
                  <a:pt x="36771" y="263213"/>
                </a:lnTo>
                <a:lnTo>
                  <a:pt x="78016" y="285203"/>
                </a:lnTo>
                <a:lnTo>
                  <a:pt x="130308" y="299622"/>
                </a:lnTo>
                <a:lnTo>
                  <a:pt x="190500" y="304800"/>
                </a:lnTo>
                <a:lnTo>
                  <a:pt x="381000" y="304800"/>
                </a:lnTo>
                <a:lnTo>
                  <a:pt x="381000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8561" y="4039361"/>
            <a:ext cx="6096000" cy="2438400"/>
          </a:xfrm>
          <a:custGeom>
            <a:avLst/>
            <a:gdLst/>
            <a:ahLst/>
            <a:cxnLst/>
            <a:rect l="l" t="t" r="r" b="b"/>
            <a:pathLst>
              <a:path w="6096000" h="2438400">
                <a:moveTo>
                  <a:pt x="0" y="1016000"/>
                </a:moveTo>
                <a:lnTo>
                  <a:pt x="1219200" y="0"/>
                </a:lnTo>
                <a:lnTo>
                  <a:pt x="1219200" y="406400"/>
                </a:lnTo>
                <a:lnTo>
                  <a:pt x="3048000" y="406400"/>
                </a:lnTo>
                <a:lnTo>
                  <a:pt x="3108191" y="411577"/>
                </a:lnTo>
                <a:lnTo>
                  <a:pt x="3160483" y="425996"/>
                </a:lnTo>
                <a:lnTo>
                  <a:pt x="3201728" y="447986"/>
                </a:lnTo>
                <a:lnTo>
                  <a:pt x="3228782" y="475878"/>
                </a:lnTo>
                <a:lnTo>
                  <a:pt x="3238500" y="508000"/>
                </a:lnTo>
                <a:lnTo>
                  <a:pt x="3228782" y="540121"/>
                </a:lnTo>
                <a:lnTo>
                  <a:pt x="3201728" y="568013"/>
                </a:lnTo>
                <a:lnTo>
                  <a:pt x="3160483" y="590003"/>
                </a:lnTo>
                <a:lnTo>
                  <a:pt x="3108191" y="604422"/>
                </a:lnTo>
                <a:lnTo>
                  <a:pt x="3048000" y="609600"/>
                </a:lnTo>
                <a:lnTo>
                  <a:pt x="2987808" y="614777"/>
                </a:lnTo>
                <a:lnTo>
                  <a:pt x="2935516" y="629196"/>
                </a:lnTo>
                <a:lnTo>
                  <a:pt x="2894271" y="651186"/>
                </a:lnTo>
                <a:lnTo>
                  <a:pt x="2867217" y="679078"/>
                </a:lnTo>
                <a:lnTo>
                  <a:pt x="2857500" y="711200"/>
                </a:lnTo>
                <a:lnTo>
                  <a:pt x="2867217" y="743321"/>
                </a:lnTo>
                <a:lnTo>
                  <a:pt x="2894271" y="771213"/>
                </a:lnTo>
                <a:lnTo>
                  <a:pt x="2935516" y="793203"/>
                </a:lnTo>
                <a:lnTo>
                  <a:pt x="2987808" y="807622"/>
                </a:lnTo>
                <a:lnTo>
                  <a:pt x="3048000" y="812800"/>
                </a:lnTo>
                <a:lnTo>
                  <a:pt x="4876800" y="812800"/>
                </a:lnTo>
                <a:lnTo>
                  <a:pt x="4876800" y="406400"/>
                </a:lnTo>
                <a:lnTo>
                  <a:pt x="6095999" y="1422400"/>
                </a:lnTo>
                <a:lnTo>
                  <a:pt x="4876800" y="2438400"/>
                </a:lnTo>
                <a:lnTo>
                  <a:pt x="4876800" y="2032000"/>
                </a:lnTo>
                <a:lnTo>
                  <a:pt x="3048000" y="2032000"/>
                </a:lnTo>
                <a:lnTo>
                  <a:pt x="2987808" y="2026821"/>
                </a:lnTo>
                <a:lnTo>
                  <a:pt x="2935516" y="2012399"/>
                </a:lnTo>
                <a:lnTo>
                  <a:pt x="2894271" y="1990407"/>
                </a:lnTo>
                <a:lnTo>
                  <a:pt x="2867217" y="1962516"/>
                </a:lnTo>
                <a:lnTo>
                  <a:pt x="2857500" y="1930400"/>
                </a:lnTo>
                <a:lnTo>
                  <a:pt x="2857500" y="1625587"/>
                </a:lnTo>
                <a:lnTo>
                  <a:pt x="1219200" y="1625587"/>
                </a:lnTo>
                <a:lnTo>
                  <a:pt x="1219200" y="2031987"/>
                </a:lnTo>
                <a:lnTo>
                  <a:pt x="0" y="10160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7061" y="454736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6061" y="4750561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387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91485" y="4656201"/>
            <a:ext cx="1385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Limbal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0371" y="5046345"/>
            <a:ext cx="1367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Scleral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92574"/>
            <a:ext cx="8067675" cy="546989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894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Limbal-</a:t>
            </a:r>
            <a:endParaRPr sz="3200">
              <a:latin typeface="Calibri"/>
              <a:cs typeface="Calibri"/>
            </a:endParaRPr>
          </a:p>
          <a:p>
            <a:pPr marL="756285" marR="641985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 3mm </a:t>
            </a:r>
            <a:r>
              <a:rPr sz="2800" spc="-15" dirty="0">
                <a:latin typeface="Calibri"/>
                <a:cs typeface="Calibri"/>
              </a:rPr>
              <a:t>ridge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bulbar </a:t>
            </a:r>
            <a:r>
              <a:rPr sz="2800" spc="-15" dirty="0">
                <a:latin typeface="Calibri"/>
                <a:cs typeface="Calibri"/>
              </a:rPr>
              <a:t>conjunctiva around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cornea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5" dirty="0">
                <a:latin typeface="Calibri"/>
                <a:cs typeface="Calibri"/>
              </a:rPr>
              <a:t>limbal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Strongly adherent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sclero-corneal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junction</a:t>
            </a:r>
            <a:endParaRPr sz="2800">
              <a:latin typeface="Calibri"/>
              <a:cs typeface="Calibri"/>
            </a:endParaRPr>
          </a:p>
          <a:p>
            <a:pPr marL="375920" indent="-363855">
              <a:lnSpc>
                <a:spcPct val="100000"/>
              </a:lnSpc>
              <a:spcBef>
                <a:spcPts val="75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10" dirty="0">
                <a:latin typeface="Calibri"/>
                <a:cs typeface="Calibri"/>
              </a:rPr>
              <a:t>Scleral-</a:t>
            </a:r>
            <a:endParaRPr sz="3200">
              <a:latin typeface="Calibri"/>
              <a:cs typeface="Calibri"/>
            </a:endParaRPr>
          </a:p>
          <a:p>
            <a:pPr marL="756285" marR="366395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Covers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eyeball above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anterior </a:t>
            </a:r>
            <a:r>
              <a:rPr sz="2800" spc="-20" dirty="0">
                <a:latin typeface="Calibri"/>
                <a:cs typeface="Calibri"/>
              </a:rPr>
              <a:t>sclera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hence known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scleral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  <a:p>
            <a:pPr marL="756285" marR="53975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Thin, </a:t>
            </a:r>
            <a:r>
              <a:rPr sz="2800" spc="-15" dirty="0">
                <a:latin typeface="Calibri"/>
                <a:cs typeface="Calibri"/>
              </a:rPr>
              <a:t>transparent </a:t>
            </a:r>
            <a:r>
              <a:rPr sz="2800" spc="-5" dirty="0">
                <a:latin typeface="Calibri"/>
                <a:cs typeface="Calibri"/>
              </a:rPr>
              <a:t>&amp; loosely </a:t>
            </a:r>
            <a:r>
              <a:rPr sz="2800" spc="-15" dirty="0">
                <a:latin typeface="Calibri"/>
                <a:cs typeface="Calibri"/>
              </a:rPr>
              <a:t>attached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underlying  </a:t>
            </a:r>
            <a:r>
              <a:rPr sz="2800" spc="-20" dirty="0">
                <a:latin typeface="Calibri"/>
                <a:cs typeface="Calibri"/>
              </a:rPr>
              <a:t>sclera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Separated 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sclera </a:t>
            </a:r>
            <a:r>
              <a:rPr sz="2800" spc="-15" dirty="0">
                <a:latin typeface="Calibri"/>
                <a:cs typeface="Calibri"/>
              </a:rPr>
              <a:t>by episcleral </a:t>
            </a:r>
            <a:r>
              <a:rPr sz="2800" spc="-10" dirty="0">
                <a:latin typeface="Calibri"/>
                <a:cs typeface="Calibri"/>
              </a:rPr>
              <a:t>vessels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65" dirty="0">
                <a:latin typeface="Calibri"/>
                <a:cs typeface="Calibri"/>
              </a:rPr>
              <a:t>Tenon’s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capsule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6226"/>
            <a:ext cx="7874634" cy="343407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90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10" dirty="0">
                <a:latin typeface="Calibri"/>
                <a:cs typeface="Calibri"/>
              </a:rPr>
              <a:t>Conjunctival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fornix:</a:t>
            </a:r>
            <a:endParaRPr sz="32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It is thin, </a:t>
            </a:r>
            <a:r>
              <a:rPr sz="2800" spc="-15" dirty="0">
                <a:latin typeface="Calibri"/>
                <a:cs typeface="Calibri"/>
              </a:rPr>
              <a:t>transparent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5" dirty="0">
                <a:latin typeface="Calibri"/>
                <a:cs typeface="Calibri"/>
              </a:rPr>
              <a:t>continuous </a:t>
            </a:r>
            <a:r>
              <a:rPr sz="2800" spc="-10" dirty="0">
                <a:latin typeface="Calibri"/>
                <a:cs typeface="Calibri"/>
              </a:rPr>
              <a:t>circular </a:t>
            </a:r>
            <a:r>
              <a:rPr sz="2800" spc="-5" dirty="0">
                <a:latin typeface="Calibri"/>
                <a:cs typeface="Calibri"/>
              </a:rPr>
              <a:t>cul-de-  </a:t>
            </a:r>
            <a:r>
              <a:rPr sz="2800" spc="-10" dirty="0">
                <a:latin typeface="Calibri"/>
                <a:cs typeface="Calibri"/>
              </a:rPr>
              <a:t>sac</a:t>
            </a:r>
            <a:endParaRPr sz="2800">
              <a:latin typeface="Calibri"/>
              <a:cs typeface="Calibri"/>
            </a:endParaRPr>
          </a:p>
          <a:p>
            <a:pPr marL="756285" marR="33972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It is </a:t>
            </a:r>
            <a:r>
              <a:rPr sz="2800" spc="-30" dirty="0">
                <a:latin typeface="Calibri"/>
                <a:cs typeface="Calibri"/>
              </a:rPr>
              <a:t>broken </a:t>
            </a:r>
            <a:r>
              <a:rPr sz="2800" spc="-10" dirty="0">
                <a:latin typeface="Calibri"/>
                <a:cs typeface="Calibri"/>
              </a:rPr>
              <a:t>only </a:t>
            </a:r>
            <a:r>
              <a:rPr sz="2800" spc="-5" dirty="0">
                <a:latin typeface="Calibri"/>
                <a:cs typeface="Calibri"/>
              </a:rPr>
              <a:t>on the medial </a:t>
            </a:r>
            <a:r>
              <a:rPr sz="2800" spc="-10" dirty="0">
                <a:latin typeface="Calibri"/>
                <a:cs typeface="Calibri"/>
              </a:rPr>
              <a:t>side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caruncle 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15" dirty="0">
                <a:latin typeface="Calibri"/>
                <a:cs typeface="Calibri"/>
              </a:rPr>
              <a:t>plica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semilunaris</a:t>
            </a:r>
            <a:endParaRPr sz="2800">
              <a:latin typeface="Calibri"/>
              <a:cs typeface="Calibri"/>
            </a:endParaRPr>
          </a:p>
          <a:p>
            <a:pPr marL="756285" marR="101600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It joins the </a:t>
            </a:r>
            <a:r>
              <a:rPr sz="2800" spc="-10" dirty="0">
                <a:latin typeface="Calibri"/>
                <a:cs typeface="Calibri"/>
              </a:rPr>
              <a:t>bulbar </a:t>
            </a:r>
            <a:r>
              <a:rPr sz="2800" spc="-15" dirty="0">
                <a:latin typeface="Calibri"/>
                <a:cs typeface="Calibri"/>
              </a:rPr>
              <a:t>conjunctiva </a:t>
            </a:r>
            <a:r>
              <a:rPr sz="2800" spc="-5" dirty="0">
                <a:latin typeface="Calibri"/>
                <a:cs typeface="Calibri"/>
              </a:rPr>
              <a:t>with the </a:t>
            </a:r>
            <a:r>
              <a:rPr sz="2800" spc="-15" dirty="0">
                <a:latin typeface="Calibri"/>
                <a:cs typeface="Calibri"/>
              </a:rPr>
              <a:t>palpebral  conjunctiva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1433" y="1753361"/>
            <a:ext cx="2962910" cy="1089660"/>
          </a:xfrm>
          <a:custGeom>
            <a:avLst/>
            <a:gdLst/>
            <a:ahLst/>
            <a:cxnLst/>
            <a:rect l="l" t="t" r="r" b="b"/>
            <a:pathLst>
              <a:path w="2962910" h="1089660">
                <a:moveTo>
                  <a:pt x="2781046" y="0"/>
                </a:moveTo>
                <a:lnTo>
                  <a:pt x="181610" y="0"/>
                </a:lnTo>
                <a:lnTo>
                  <a:pt x="133320" y="6485"/>
                </a:lnTo>
                <a:lnTo>
                  <a:pt x="89934" y="24788"/>
                </a:lnTo>
                <a:lnTo>
                  <a:pt x="53181" y="53181"/>
                </a:lnTo>
                <a:lnTo>
                  <a:pt x="24788" y="89934"/>
                </a:lnTo>
                <a:lnTo>
                  <a:pt x="6485" y="133320"/>
                </a:lnTo>
                <a:lnTo>
                  <a:pt x="0" y="181610"/>
                </a:lnTo>
                <a:lnTo>
                  <a:pt x="0" y="908050"/>
                </a:lnTo>
                <a:lnTo>
                  <a:pt x="6485" y="956339"/>
                </a:lnTo>
                <a:lnTo>
                  <a:pt x="24788" y="999725"/>
                </a:lnTo>
                <a:lnTo>
                  <a:pt x="53181" y="1036478"/>
                </a:lnTo>
                <a:lnTo>
                  <a:pt x="89934" y="1064871"/>
                </a:lnTo>
                <a:lnTo>
                  <a:pt x="133320" y="1083174"/>
                </a:lnTo>
                <a:lnTo>
                  <a:pt x="181610" y="1089660"/>
                </a:lnTo>
                <a:lnTo>
                  <a:pt x="2781046" y="1089660"/>
                </a:lnTo>
                <a:lnTo>
                  <a:pt x="2829335" y="1083174"/>
                </a:lnTo>
                <a:lnTo>
                  <a:pt x="2872721" y="1064871"/>
                </a:lnTo>
                <a:lnTo>
                  <a:pt x="2909474" y="1036478"/>
                </a:lnTo>
                <a:lnTo>
                  <a:pt x="2937867" y="999725"/>
                </a:lnTo>
                <a:lnTo>
                  <a:pt x="2956170" y="956339"/>
                </a:lnTo>
                <a:lnTo>
                  <a:pt x="2962656" y="908050"/>
                </a:lnTo>
                <a:lnTo>
                  <a:pt x="2962656" y="181610"/>
                </a:lnTo>
                <a:lnTo>
                  <a:pt x="2956170" y="133320"/>
                </a:lnTo>
                <a:lnTo>
                  <a:pt x="2937867" y="89934"/>
                </a:lnTo>
                <a:lnTo>
                  <a:pt x="2909474" y="53181"/>
                </a:lnTo>
                <a:lnTo>
                  <a:pt x="2872721" y="24788"/>
                </a:lnTo>
                <a:lnTo>
                  <a:pt x="2829335" y="6485"/>
                </a:lnTo>
                <a:lnTo>
                  <a:pt x="27810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1433" y="1753361"/>
            <a:ext cx="2962910" cy="1089660"/>
          </a:xfrm>
          <a:custGeom>
            <a:avLst/>
            <a:gdLst/>
            <a:ahLst/>
            <a:cxnLst/>
            <a:rect l="l" t="t" r="r" b="b"/>
            <a:pathLst>
              <a:path w="2962910" h="1089660">
                <a:moveTo>
                  <a:pt x="0" y="181610"/>
                </a:moveTo>
                <a:lnTo>
                  <a:pt x="6485" y="133320"/>
                </a:lnTo>
                <a:lnTo>
                  <a:pt x="24788" y="89934"/>
                </a:lnTo>
                <a:lnTo>
                  <a:pt x="53181" y="53181"/>
                </a:lnTo>
                <a:lnTo>
                  <a:pt x="89934" y="24788"/>
                </a:lnTo>
                <a:lnTo>
                  <a:pt x="133320" y="6485"/>
                </a:lnTo>
                <a:lnTo>
                  <a:pt x="181610" y="0"/>
                </a:lnTo>
                <a:lnTo>
                  <a:pt x="2781046" y="0"/>
                </a:lnTo>
                <a:lnTo>
                  <a:pt x="2829335" y="6485"/>
                </a:lnTo>
                <a:lnTo>
                  <a:pt x="2872721" y="24788"/>
                </a:lnTo>
                <a:lnTo>
                  <a:pt x="2909474" y="53181"/>
                </a:lnTo>
                <a:lnTo>
                  <a:pt x="2937867" y="89934"/>
                </a:lnTo>
                <a:lnTo>
                  <a:pt x="2956170" y="133320"/>
                </a:lnTo>
                <a:lnTo>
                  <a:pt x="2962656" y="181610"/>
                </a:lnTo>
                <a:lnTo>
                  <a:pt x="2962656" y="908050"/>
                </a:lnTo>
                <a:lnTo>
                  <a:pt x="2956170" y="956339"/>
                </a:lnTo>
                <a:lnTo>
                  <a:pt x="2937867" y="999725"/>
                </a:lnTo>
                <a:lnTo>
                  <a:pt x="2909474" y="1036478"/>
                </a:lnTo>
                <a:lnTo>
                  <a:pt x="2872721" y="1064871"/>
                </a:lnTo>
                <a:lnTo>
                  <a:pt x="2829335" y="1083174"/>
                </a:lnTo>
                <a:lnTo>
                  <a:pt x="2781046" y="1089660"/>
                </a:lnTo>
                <a:lnTo>
                  <a:pt x="181610" y="1089660"/>
                </a:lnTo>
                <a:lnTo>
                  <a:pt x="133320" y="1083174"/>
                </a:lnTo>
                <a:lnTo>
                  <a:pt x="89934" y="1064871"/>
                </a:lnTo>
                <a:lnTo>
                  <a:pt x="53181" y="1036478"/>
                </a:lnTo>
                <a:lnTo>
                  <a:pt x="24788" y="999725"/>
                </a:lnTo>
                <a:lnTo>
                  <a:pt x="6485" y="956339"/>
                </a:lnTo>
                <a:lnTo>
                  <a:pt x="0" y="908050"/>
                </a:lnTo>
                <a:lnTo>
                  <a:pt x="0" y="1816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1433" y="2899410"/>
            <a:ext cx="2962910" cy="1089660"/>
          </a:xfrm>
          <a:custGeom>
            <a:avLst/>
            <a:gdLst/>
            <a:ahLst/>
            <a:cxnLst/>
            <a:rect l="l" t="t" r="r" b="b"/>
            <a:pathLst>
              <a:path w="2962910" h="1089660">
                <a:moveTo>
                  <a:pt x="2781046" y="0"/>
                </a:moveTo>
                <a:lnTo>
                  <a:pt x="181610" y="0"/>
                </a:lnTo>
                <a:lnTo>
                  <a:pt x="133320" y="6485"/>
                </a:lnTo>
                <a:lnTo>
                  <a:pt x="89934" y="24788"/>
                </a:lnTo>
                <a:lnTo>
                  <a:pt x="53181" y="53181"/>
                </a:lnTo>
                <a:lnTo>
                  <a:pt x="24788" y="89934"/>
                </a:lnTo>
                <a:lnTo>
                  <a:pt x="6485" y="133320"/>
                </a:lnTo>
                <a:lnTo>
                  <a:pt x="0" y="181610"/>
                </a:lnTo>
                <a:lnTo>
                  <a:pt x="0" y="908050"/>
                </a:lnTo>
                <a:lnTo>
                  <a:pt x="6485" y="956339"/>
                </a:lnTo>
                <a:lnTo>
                  <a:pt x="24788" y="999725"/>
                </a:lnTo>
                <a:lnTo>
                  <a:pt x="53181" y="1036478"/>
                </a:lnTo>
                <a:lnTo>
                  <a:pt x="89934" y="1064871"/>
                </a:lnTo>
                <a:lnTo>
                  <a:pt x="133320" y="1083174"/>
                </a:lnTo>
                <a:lnTo>
                  <a:pt x="181610" y="1089659"/>
                </a:lnTo>
                <a:lnTo>
                  <a:pt x="2781046" y="1089659"/>
                </a:lnTo>
                <a:lnTo>
                  <a:pt x="2829335" y="1083174"/>
                </a:lnTo>
                <a:lnTo>
                  <a:pt x="2872721" y="1064871"/>
                </a:lnTo>
                <a:lnTo>
                  <a:pt x="2909474" y="1036478"/>
                </a:lnTo>
                <a:lnTo>
                  <a:pt x="2937867" y="999725"/>
                </a:lnTo>
                <a:lnTo>
                  <a:pt x="2956170" y="956339"/>
                </a:lnTo>
                <a:lnTo>
                  <a:pt x="2962656" y="908050"/>
                </a:lnTo>
                <a:lnTo>
                  <a:pt x="2962656" y="181610"/>
                </a:lnTo>
                <a:lnTo>
                  <a:pt x="2956170" y="133320"/>
                </a:lnTo>
                <a:lnTo>
                  <a:pt x="2937867" y="89934"/>
                </a:lnTo>
                <a:lnTo>
                  <a:pt x="2909474" y="53181"/>
                </a:lnTo>
                <a:lnTo>
                  <a:pt x="2872721" y="24788"/>
                </a:lnTo>
                <a:lnTo>
                  <a:pt x="2829335" y="6485"/>
                </a:lnTo>
                <a:lnTo>
                  <a:pt x="27810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433" y="2899410"/>
            <a:ext cx="2962910" cy="1089660"/>
          </a:xfrm>
          <a:custGeom>
            <a:avLst/>
            <a:gdLst/>
            <a:ahLst/>
            <a:cxnLst/>
            <a:rect l="l" t="t" r="r" b="b"/>
            <a:pathLst>
              <a:path w="2962910" h="1089660">
                <a:moveTo>
                  <a:pt x="0" y="181610"/>
                </a:moveTo>
                <a:lnTo>
                  <a:pt x="6485" y="133320"/>
                </a:lnTo>
                <a:lnTo>
                  <a:pt x="24788" y="89934"/>
                </a:lnTo>
                <a:lnTo>
                  <a:pt x="53181" y="53181"/>
                </a:lnTo>
                <a:lnTo>
                  <a:pt x="89934" y="24788"/>
                </a:lnTo>
                <a:lnTo>
                  <a:pt x="133320" y="6485"/>
                </a:lnTo>
                <a:lnTo>
                  <a:pt x="181610" y="0"/>
                </a:lnTo>
                <a:lnTo>
                  <a:pt x="2781046" y="0"/>
                </a:lnTo>
                <a:lnTo>
                  <a:pt x="2829335" y="6485"/>
                </a:lnTo>
                <a:lnTo>
                  <a:pt x="2872721" y="24788"/>
                </a:lnTo>
                <a:lnTo>
                  <a:pt x="2909474" y="53181"/>
                </a:lnTo>
                <a:lnTo>
                  <a:pt x="2937867" y="89934"/>
                </a:lnTo>
                <a:lnTo>
                  <a:pt x="2956170" y="133320"/>
                </a:lnTo>
                <a:lnTo>
                  <a:pt x="2962656" y="181610"/>
                </a:lnTo>
                <a:lnTo>
                  <a:pt x="2962656" y="908050"/>
                </a:lnTo>
                <a:lnTo>
                  <a:pt x="2956170" y="956339"/>
                </a:lnTo>
                <a:lnTo>
                  <a:pt x="2937867" y="999725"/>
                </a:lnTo>
                <a:lnTo>
                  <a:pt x="2909474" y="1036478"/>
                </a:lnTo>
                <a:lnTo>
                  <a:pt x="2872721" y="1064871"/>
                </a:lnTo>
                <a:lnTo>
                  <a:pt x="2829335" y="1083174"/>
                </a:lnTo>
                <a:lnTo>
                  <a:pt x="2781046" y="1089659"/>
                </a:lnTo>
                <a:lnTo>
                  <a:pt x="181610" y="1089659"/>
                </a:lnTo>
                <a:lnTo>
                  <a:pt x="133320" y="1083174"/>
                </a:lnTo>
                <a:lnTo>
                  <a:pt x="89934" y="1064871"/>
                </a:lnTo>
                <a:lnTo>
                  <a:pt x="53181" y="1036478"/>
                </a:lnTo>
                <a:lnTo>
                  <a:pt x="24788" y="999725"/>
                </a:lnTo>
                <a:lnTo>
                  <a:pt x="6485" y="956339"/>
                </a:lnTo>
                <a:lnTo>
                  <a:pt x="0" y="908050"/>
                </a:lnTo>
                <a:lnTo>
                  <a:pt x="0" y="18161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1433" y="4043934"/>
            <a:ext cx="2962910" cy="1089660"/>
          </a:xfrm>
          <a:custGeom>
            <a:avLst/>
            <a:gdLst/>
            <a:ahLst/>
            <a:cxnLst/>
            <a:rect l="l" t="t" r="r" b="b"/>
            <a:pathLst>
              <a:path w="2962910" h="1089660">
                <a:moveTo>
                  <a:pt x="2781046" y="0"/>
                </a:moveTo>
                <a:lnTo>
                  <a:pt x="181610" y="0"/>
                </a:lnTo>
                <a:lnTo>
                  <a:pt x="133320" y="6485"/>
                </a:lnTo>
                <a:lnTo>
                  <a:pt x="89934" y="24788"/>
                </a:lnTo>
                <a:lnTo>
                  <a:pt x="53181" y="53181"/>
                </a:lnTo>
                <a:lnTo>
                  <a:pt x="24788" y="89934"/>
                </a:lnTo>
                <a:lnTo>
                  <a:pt x="6485" y="133320"/>
                </a:lnTo>
                <a:lnTo>
                  <a:pt x="0" y="181610"/>
                </a:lnTo>
                <a:lnTo>
                  <a:pt x="0" y="908050"/>
                </a:lnTo>
                <a:lnTo>
                  <a:pt x="6485" y="956339"/>
                </a:lnTo>
                <a:lnTo>
                  <a:pt x="24788" y="999725"/>
                </a:lnTo>
                <a:lnTo>
                  <a:pt x="53181" y="1036478"/>
                </a:lnTo>
                <a:lnTo>
                  <a:pt x="89934" y="1064871"/>
                </a:lnTo>
                <a:lnTo>
                  <a:pt x="133320" y="1083174"/>
                </a:lnTo>
                <a:lnTo>
                  <a:pt x="181610" y="1089660"/>
                </a:lnTo>
                <a:lnTo>
                  <a:pt x="2781046" y="1089660"/>
                </a:lnTo>
                <a:lnTo>
                  <a:pt x="2829335" y="1083174"/>
                </a:lnTo>
                <a:lnTo>
                  <a:pt x="2872721" y="1064871"/>
                </a:lnTo>
                <a:lnTo>
                  <a:pt x="2909474" y="1036478"/>
                </a:lnTo>
                <a:lnTo>
                  <a:pt x="2937867" y="999725"/>
                </a:lnTo>
                <a:lnTo>
                  <a:pt x="2956170" y="956339"/>
                </a:lnTo>
                <a:lnTo>
                  <a:pt x="2962656" y="908050"/>
                </a:lnTo>
                <a:lnTo>
                  <a:pt x="2962656" y="181610"/>
                </a:lnTo>
                <a:lnTo>
                  <a:pt x="2956170" y="133320"/>
                </a:lnTo>
                <a:lnTo>
                  <a:pt x="2937867" y="89934"/>
                </a:lnTo>
                <a:lnTo>
                  <a:pt x="2909474" y="53181"/>
                </a:lnTo>
                <a:lnTo>
                  <a:pt x="2872721" y="24788"/>
                </a:lnTo>
                <a:lnTo>
                  <a:pt x="2829335" y="6485"/>
                </a:lnTo>
                <a:lnTo>
                  <a:pt x="27810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1433" y="4043934"/>
            <a:ext cx="2962910" cy="1089660"/>
          </a:xfrm>
          <a:custGeom>
            <a:avLst/>
            <a:gdLst/>
            <a:ahLst/>
            <a:cxnLst/>
            <a:rect l="l" t="t" r="r" b="b"/>
            <a:pathLst>
              <a:path w="2962910" h="1089660">
                <a:moveTo>
                  <a:pt x="0" y="181610"/>
                </a:moveTo>
                <a:lnTo>
                  <a:pt x="6485" y="133320"/>
                </a:lnTo>
                <a:lnTo>
                  <a:pt x="24788" y="89934"/>
                </a:lnTo>
                <a:lnTo>
                  <a:pt x="53181" y="53181"/>
                </a:lnTo>
                <a:lnTo>
                  <a:pt x="89934" y="24788"/>
                </a:lnTo>
                <a:lnTo>
                  <a:pt x="133320" y="6485"/>
                </a:lnTo>
                <a:lnTo>
                  <a:pt x="181610" y="0"/>
                </a:lnTo>
                <a:lnTo>
                  <a:pt x="2781046" y="0"/>
                </a:lnTo>
                <a:lnTo>
                  <a:pt x="2829335" y="6485"/>
                </a:lnTo>
                <a:lnTo>
                  <a:pt x="2872721" y="24788"/>
                </a:lnTo>
                <a:lnTo>
                  <a:pt x="2909474" y="53181"/>
                </a:lnTo>
                <a:lnTo>
                  <a:pt x="2937867" y="89934"/>
                </a:lnTo>
                <a:lnTo>
                  <a:pt x="2956170" y="133320"/>
                </a:lnTo>
                <a:lnTo>
                  <a:pt x="2962656" y="181610"/>
                </a:lnTo>
                <a:lnTo>
                  <a:pt x="2962656" y="908050"/>
                </a:lnTo>
                <a:lnTo>
                  <a:pt x="2956170" y="956339"/>
                </a:lnTo>
                <a:lnTo>
                  <a:pt x="2937867" y="999725"/>
                </a:lnTo>
                <a:lnTo>
                  <a:pt x="2909474" y="1036478"/>
                </a:lnTo>
                <a:lnTo>
                  <a:pt x="2872721" y="1064871"/>
                </a:lnTo>
                <a:lnTo>
                  <a:pt x="2829335" y="1083174"/>
                </a:lnTo>
                <a:lnTo>
                  <a:pt x="2781046" y="1089660"/>
                </a:lnTo>
                <a:lnTo>
                  <a:pt x="181610" y="1089660"/>
                </a:lnTo>
                <a:lnTo>
                  <a:pt x="133320" y="1083174"/>
                </a:lnTo>
                <a:lnTo>
                  <a:pt x="89934" y="1064871"/>
                </a:lnTo>
                <a:lnTo>
                  <a:pt x="53181" y="1036478"/>
                </a:lnTo>
                <a:lnTo>
                  <a:pt x="24788" y="999725"/>
                </a:lnTo>
                <a:lnTo>
                  <a:pt x="6485" y="956339"/>
                </a:lnTo>
                <a:lnTo>
                  <a:pt x="0" y="908050"/>
                </a:lnTo>
                <a:lnTo>
                  <a:pt x="0" y="1816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1433" y="5186934"/>
            <a:ext cx="2962910" cy="1089660"/>
          </a:xfrm>
          <a:custGeom>
            <a:avLst/>
            <a:gdLst/>
            <a:ahLst/>
            <a:cxnLst/>
            <a:rect l="l" t="t" r="r" b="b"/>
            <a:pathLst>
              <a:path w="2962910" h="1089660">
                <a:moveTo>
                  <a:pt x="2781046" y="0"/>
                </a:moveTo>
                <a:lnTo>
                  <a:pt x="181610" y="0"/>
                </a:lnTo>
                <a:lnTo>
                  <a:pt x="133320" y="6485"/>
                </a:lnTo>
                <a:lnTo>
                  <a:pt x="89934" y="24788"/>
                </a:lnTo>
                <a:lnTo>
                  <a:pt x="53181" y="53181"/>
                </a:lnTo>
                <a:lnTo>
                  <a:pt x="24788" y="89934"/>
                </a:lnTo>
                <a:lnTo>
                  <a:pt x="6485" y="133320"/>
                </a:lnTo>
                <a:lnTo>
                  <a:pt x="0" y="181610"/>
                </a:lnTo>
                <a:lnTo>
                  <a:pt x="0" y="908050"/>
                </a:lnTo>
                <a:lnTo>
                  <a:pt x="6485" y="956330"/>
                </a:lnTo>
                <a:lnTo>
                  <a:pt x="24788" y="999713"/>
                </a:lnTo>
                <a:lnTo>
                  <a:pt x="53181" y="1036469"/>
                </a:lnTo>
                <a:lnTo>
                  <a:pt x="89934" y="1064865"/>
                </a:lnTo>
                <a:lnTo>
                  <a:pt x="133320" y="1083173"/>
                </a:lnTo>
                <a:lnTo>
                  <a:pt x="181610" y="1089660"/>
                </a:lnTo>
                <a:lnTo>
                  <a:pt x="2781046" y="1089660"/>
                </a:lnTo>
                <a:lnTo>
                  <a:pt x="2829335" y="1083173"/>
                </a:lnTo>
                <a:lnTo>
                  <a:pt x="2872721" y="1064865"/>
                </a:lnTo>
                <a:lnTo>
                  <a:pt x="2909474" y="1036469"/>
                </a:lnTo>
                <a:lnTo>
                  <a:pt x="2937867" y="999713"/>
                </a:lnTo>
                <a:lnTo>
                  <a:pt x="2956170" y="956330"/>
                </a:lnTo>
                <a:lnTo>
                  <a:pt x="2962656" y="908050"/>
                </a:lnTo>
                <a:lnTo>
                  <a:pt x="2962656" y="181610"/>
                </a:lnTo>
                <a:lnTo>
                  <a:pt x="2956170" y="133320"/>
                </a:lnTo>
                <a:lnTo>
                  <a:pt x="2937867" y="89934"/>
                </a:lnTo>
                <a:lnTo>
                  <a:pt x="2909474" y="53181"/>
                </a:lnTo>
                <a:lnTo>
                  <a:pt x="2872721" y="24788"/>
                </a:lnTo>
                <a:lnTo>
                  <a:pt x="2829335" y="6485"/>
                </a:lnTo>
                <a:lnTo>
                  <a:pt x="27810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1433" y="5186934"/>
            <a:ext cx="2962910" cy="1089660"/>
          </a:xfrm>
          <a:custGeom>
            <a:avLst/>
            <a:gdLst/>
            <a:ahLst/>
            <a:cxnLst/>
            <a:rect l="l" t="t" r="r" b="b"/>
            <a:pathLst>
              <a:path w="2962910" h="1089660">
                <a:moveTo>
                  <a:pt x="0" y="181610"/>
                </a:moveTo>
                <a:lnTo>
                  <a:pt x="6485" y="133320"/>
                </a:lnTo>
                <a:lnTo>
                  <a:pt x="24788" y="89934"/>
                </a:lnTo>
                <a:lnTo>
                  <a:pt x="53181" y="53181"/>
                </a:lnTo>
                <a:lnTo>
                  <a:pt x="89934" y="24788"/>
                </a:lnTo>
                <a:lnTo>
                  <a:pt x="133320" y="6485"/>
                </a:lnTo>
                <a:lnTo>
                  <a:pt x="181610" y="0"/>
                </a:lnTo>
                <a:lnTo>
                  <a:pt x="2781046" y="0"/>
                </a:lnTo>
                <a:lnTo>
                  <a:pt x="2829335" y="6485"/>
                </a:lnTo>
                <a:lnTo>
                  <a:pt x="2872721" y="24788"/>
                </a:lnTo>
                <a:lnTo>
                  <a:pt x="2909474" y="53181"/>
                </a:lnTo>
                <a:lnTo>
                  <a:pt x="2937867" y="89934"/>
                </a:lnTo>
                <a:lnTo>
                  <a:pt x="2956170" y="133320"/>
                </a:lnTo>
                <a:lnTo>
                  <a:pt x="2962656" y="181610"/>
                </a:lnTo>
                <a:lnTo>
                  <a:pt x="2962656" y="908050"/>
                </a:lnTo>
                <a:lnTo>
                  <a:pt x="2956170" y="956330"/>
                </a:lnTo>
                <a:lnTo>
                  <a:pt x="2937867" y="999713"/>
                </a:lnTo>
                <a:lnTo>
                  <a:pt x="2909474" y="1036469"/>
                </a:lnTo>
                <a:lnTo>
                  <a:pt x="2872721" y="1064865"/>
                </a:lnTo>
                <a:lnTo>
                  <a:pt x="2829335" y="1083173"/>
                </a:lnTo>
                <a:lnTo>
                  <a:pt x="2781046" y="1089660"/>
                </a:lnTo>
                <a:lnTo>
                  <a:pt x="181610" y="1089660"/>
                </a:lnTo>
                <a:lnTo>
                  <a:pt x="133320" y="1083173"/>
                </a:lnTo>
                <a:lnTo>
                  <a:pt x="89934" y="1064865"/>
                </a:lnTo>
                <a:lnTo>
                  <a:pt x="53181" y="1036469"/>
                </a:lnTo>
                <a:lnTo>
                  <a:pt x="24788" y="999713"/>
                </a:lnTo>
                <a:lnTo>
                  <a:pt x="6485" y="956330"/>
                </a:lnTo>
                <a:lnTo>
                  <a:pt x="0" y="908050"/>
                </a:lnTo>
                <a:lnTo>
                  <a:pt x="0" y="1816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30141" y="3102609"/>
            <a:ext cx="1282065" cy="283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3600">
              <a:latin typeface="Calibri"/>
              <a:cs typeface="Calibri"/>
            </a:endParaRPr>
          </a:p>
          <a:p>
            <a:pPr marL="37465" marR="25400" indent="31115">
              <a:lnSpc>
                <a:spcPts val="9010"/>
              </a:lnSpc>
              <a:spcBef>
                <a:spcPts val="96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Medial  i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9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erior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960831"/>
            <a:ext cx="4675505" cy="1544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It is </a:t>
            </a:r>
            <a:r>
              <a:rPr sz="3200" spc="-5" dirty="0">
                <a:latin typeface="Calibri"/>
                <a:cs typeface="Calibri"/>
              </a:rPr>
              <a:t>further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5" dirty="0">
                <a:latin typeface="Calibri"/>
                <a:cs typeface="Calibri"/>
              </a:rPr>
              <a:t>four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Super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6226"/>
            <a:ext cx="7637145" cy="343407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90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Superior</a:t>
            </a:r>
            <a:endParaRPr sz="32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Located 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level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superior </a:t>
            </a:r>
            <a:r>
              <a:rPr sz="2800" spc="-15" dirty="0">
                <a:latin typeface="Calibri"/>
                <a:cs typeface="Calibri"/>
              </a:rPr>
              <a:t>orbital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margin</a:t>
            </a:r>
            <a:endParaRPr sz="28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Extends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slightly upper </a:t>
            </a:r>
            <a:r>
              <a:rPr sz="2800" spc="-15" dirty="0">
                <a:latin typeface="Calibri"/>
                <a:cs typeface="Calibri"/>
              </a:rPr>
              <a:t>border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20" dirty="0">
                <a:latin typeface="Calibri"/>
                <a:cs typeface="Calibri"/>
              </a:rPr>
              <a:t>tarsal  plate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distance </a:t>
            </a:r>
            <a:r>
              <a:rPr sz="2800" spc="-5" dirty="0">
                <a:latin typeface="Calibri"/>
                <a:cs typeface="Calibri"/>
              </a:rPr>
              <a:t>about 10mm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upper  limbus</a:t>
            </a:r>
            <a:endParaRPr sz="28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Here </a:t>
            </a:r>
            <a:r>
              <a:rPr sz="2800" spc="-15" dirty="0">
                <a:latin typeface="Calibri"/>
                <a:cs typeface="Calibri"/>
              </a:rPr>
              <a:t>we </a:t>
            </a:r>
            <a:r>
              <a:rPr sz="2800" spc="-10" dirty="0">
                <a:latin typeface="Calibri"/>
                <a:cs typeface="Calibri"/>
              </a:rPr>
              <a:t>can find </a:t>
            </a:r>
            <a:r>
              <a:rPr sz="2800" spc="-5" dirty="0">
                <a:latin typeface="Calibri"/>
                <a:cs typeface="Calibri"/>
              </a:rPr>
              <a:t>the glands of </a:t>
            </a:r>
            <a:r>
              <a:rPr sz="2800" spc="-25" dirty="0">
                <a:latin typeface="Calibri"/>
                <a:cs typeface="Calibri"/>
              </a:rPr>
              <a:t>Krause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756285" algn="just">
              <a:lnSpc>
                <a:spcPct val="100000"/>
              </a:lnSpc>
            </a:pPr>
            <a:r>
              <a:rPr sz="2800" spc="-30" dirty="0">
                <a:latin typeface="Calibri"/>
                <a:cs typeface="Calibri"/>
              </a:rPr>
              <a:t>Mullers’s </a:t>
            </a:r>
            <a:r>
              <a:rPr sz="2800" spc="-5" dirty="0">
                <a:latin typeface="Calibri"/>
                <a:cs typeface="Calibri"/>
              </a:rPr>
              <a:t>muscle in the </a:t>
            </a:r>
            <a:r>
              <a:rPr sz="2800" spc="-10" dirty="0">
                <a:latin typeface="Calibri"/>
                <a:cs typeface="Calibri"/>
              </a:rPr>
              <a:t>subconjunctival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tissue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6226"/>
            <a:ext cx="7719059" cy="343407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90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15" dirty="0">
                <a:latin typeface="Calibri"/>
                <a:cs typeface="Calibri"/>
              </a:rPr>
              <a:t>Inferior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fornix</a:t>
            </a:r>
            <a:endParaRPr sz="32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  <a:tab pos="2051050" algn="l"/>
              </a:tabLst>
            </a:pPr>
            <a:r>
              <a:rPr sz="2800" spc="-10" dirty="0">
                <a:latin typeface="Calibri"/>
                <a:cs typeface="Calibri"/>
              </a:rPr>
              <a:t>Extends	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slightly below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lower </a:t>
            </a:r>
            <a:r>
              <a:rPr sz="2800" spc="-15" dirty="0">
                <a:latin typeface="Calibri"/>
                <a:cs typeface="Calibri"/>
              </a:rPr>
              <a:t>border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lower </a:t>
            </a:r>
            <a:r>
              <a:rPr sz="2800" spc="-20" dirty="0">
                <a:latin typeface="Calibri"/>
                <a:cs typeface="Calibri"/>
              </a:rPr>
              <a:t>tarsal plate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distance </a:t>
            </a:r>
            <a:r>
              <a:rPr sz="2800" spc="-5" dirty="0">
                <a:latin typeface="Calibri"/>
                <a:cs typeface="Calibri"/>
              </a:rPr>
              <a:t>about 8mm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lower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limbus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Located </a:t>
            </a:r>
            <a:r>
              <a:rPr sz="2800" spc="-10" dirty="0">
                <a:latin typeface="Calibri"/>
                <a:cs typeface="Calibri"/>
              </a:rPr>
              <a:t>near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inferior </a:t>
            </a:r>
            <a:r>
              <a:rPr sz="2800" spc="-15" dirty="0">
                <a:latin typeface="Calibri"/>
                <a:cs typeface="Calibri"/>
              </a:rPr>
              <a:t>orbital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margin</a:t>
            </a:r>
            <a:endParaRPr sz="2800">
              <a:latin typeface="Calibri"/>
              <a:cs typeface="Calibri"/>
            </a:endParaRPr>
          </a:p>
          <a:p>
            <a:pPr marL="756285" marR="390525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Helps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maintaining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recess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20" dirty="0">
                <a:latin typeface="Calibri"/>
                <a:cs typeface="Calibri"/>
              </a:rPr>
              <a:t>inferior  fornix </a:t>
            </a:r>
            <a:r>
              <a:rPr sz="2800" spc="-10" dirty="0">
                <a:latin typeface="Calibri"/>
                <a:cs typeface="Calibri"/>
              </a:rPr>
              <a:t>during </a:t>
            </a:r>
            <a:r>
              <a:rPr sz="2800" spc="-15" dirty="0">
                <a:latin typeface="Calibri"/>
                <a:cs typeface="Calibri"/>
              </a:rPr>
              <a:t>movements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lower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21174"/>
            <a:ext cx="8048625" cy="45307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894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20" dirty="0">
                <a:latin typeface="Calibri"/>
                <a:cs typeface="Calibri"/>
              </a:rPr>
              <a:t>Lateral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Small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25" dirty="0">
                <a:latin typeface="Calibri"/>
                <a:cs typeface="Calibri"/>
              </a:rPr>
              <a:t>size </a:t>
            </a: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spc="-5" dirty="0">
                <a:latin typeface="Calibri"/>
                <a:cs typeface="Calibri"/>
              </a:rPr>
              <a:t>a cul de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sac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Extends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just </a:t>
            </a:r>
            <a:r>
              <a:rPr sz="2800" spc="-10" dirty="0">
                <a:latin typeface="Calibri"/>
                <a:cs typeface="Calibri"/>
              </a:rPr>
              <a:t>behind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equator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eyeball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It is 14mm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lateral </a:t>
            </a:r>
            <a:r>
              <a:rPr sz="2800" spc="-10" dirty="0">
                <a:latin typeface="Calibri"/>
                <a:cs typeface="Calibri"/>
              </a:rPr>
              <a:t>limbus </a:t>
            </a:r>
            <a:r>
              <a:rPr sz="2800" spc="-5" dirty="0">
                <a:latin typeface="Calibri"/>
                <a:cs typeface="Calibri"/>
              </a:rPr>
              <a:t>and about 5mm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lateral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canthus</a:t>
            </a:r>
            <a:endParaRPr sz="2800">
              <a:latin typeface="Calibri"/>
              <a:cs typeface="Calibri"/>
            </a:endParaRPr>
          </a:p>
          <a:p>
            <a:pPr marL="375920" indent="-363855">
              <a:lnSpc>
                <a:spcPct val="100000"/>
              </a:lnSpc>
              <a:spcBef>
                <a:spcPts val="75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dirty="0">
                <a:latin typeface="Calibri"/>
                <a:cs typeface="Calibri"/>
              </a:rPr>
              <a:t>Medial</a:t>
            </a:r>
            <a:endParaRPr sz="3200">
              <a:latin typeface="Calibri"/>
              <a:cs typeface="Calibri"/>
            </a:endParaRPr>
          </a:p>
          <a:p>
            <a:pPr marL="756285" marR="278765" lvl="1" indent="-287020">
              <a:lnSpc>
                <a:spcPct val="100000"/>
              </a:lnSpc>
              <a:spcBef>
                <a:spcPts val="68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It is a </a:t>
            </a:r>
            <a:r>
              <a:rPr sz="2800" spc="-10" dirty="0">
                <a:latin typeface="Calibri"/>
                <a:cs typeface="Calibri"/>
              </a:rPr>
              <a:t>shallow </a:t>
            </a:r>
            <a:r>
              <a:rPr sz="2800" spc="-5" dirty="0">
                <a:latin typeface="Calibri"/>
                <a:cs typeface="Calibri"/>
              </a:rPr>
              <a:t>cul de </a:t>
            </a:r>
            <a:r>
              <a:rPr sz="2800" spc="-10" dirty="0">
                <a:latin typeface="Calibri"/>
                <a:cs typeface="Calibri"/>
              </a:rPr>
              <a:t>sac </a:t>
            </a:r>
            <a:r>
              <a:rPr sz="2800" spc="-5" dirty="0">
                <a:latin typeface="Calibri"/>
                <a:cs typeface="Calibri"/>
              </a:rPr>
              <a:t>in which </a:t>
            </a:r>
            <a:r>
              <a:rPr sz="2800" spc="-10" dirty="0">
                <a:latin typeface="Calibri"/>
                <a:cs typeface="Calibri"/>
              </a:rPr>
              <a:t>lie </a:t>
            </a:r>
            <a:r>
              <a:rPr sz="2800" spc="-5" dirty="0">
                <a:latin typeface="Calibri"/>
                <a:cs typeface="Calibri"/>
              </a:rPr>
              <a:t>the caruncle  and </a:t>
            </a:r>
            <a:r>
              <a:rPr sz="2800" spc="-15" dirty="0">
                <a:latin typeface="Calibri"/>
                <a:cs typeface="Calibri"/>
              </a:rPr>
              <a:t>plica </a:t>
            </a:r>
            <a:r>
              <a:rPr sz="2800" spc="-10" dirty="0">
                <a:latin typeface="Calibri"/>
                <a:cs typeface="Calibri"/>
              </a:rPr>
              <a:t>seminlunaris dipped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pool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tears 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tear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lake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961" y="339597"/>
            <a:ext cx="28956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96438"/>
            <a:ext cx="4474845" cy="49764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Conjoin </a:t>
            </a:r>
            <a:r>
              <a:rPr sz="2800" spc="-5" dirty="0">
                <a:latin typeface="Calibri"/>
                <a:cs typeface="Calibri"/>
              </a:rPr>
              <a:t>=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join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So the name </a:t>
            </a:r>
            <a:r>
              <a:rPr sz="2800" spc="-15" dirty="0">
                <a:latin typeface="Calibri"/>
                <a:cs typeface="Calibri"/>
              </a:rPr>
              <a:t>conjuctiva </a:t>
            </a:r>
            <a:r>
              <a:rPr sz="2800" spc="-10" dirty="0">
                <a:latin typeface="Calibri"/>
                <a:cs typeface="Calibri"/>
              </a:rPr>
              <a:t>has  been given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mucous  </a:t>
            </a:r>
            <a:r>
              <a:rPr sz="2800" spc="-15" dirty="0">
                <a:latin typeface="Calibri"/>
                <a:cs typeface="Calibri"/>
              </a:rPr>
              <a:t>membrane </a:t>
            </a:r>
            <a:r>
              <a:rPr sz="2800" spc="-5" dirty="0">
                <a:latin typeface="Calibri"/>
                <a:cs typeface="Calibri"/>
              </a:rPr>
              <a:t>owing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fact 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joins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eyeball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lids</a:t>
            </a:r>
            <a:endParaRPr sz="2800">
              <a:latin typeface="Calibri"/>
              <a:cs typeface="Calibri"/>
            </a:endParaRPr>
          </a:p>
          <a:p>
            <a:pPr marL="355600" marR="226695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It is a </a:t>
            </a:r>
            <a:r>
              <a:rPr sz="2800" spc="-15" dirty="0">
                <a:latin typeface="Calibri"/>
                <a:cs typeface="Calibri"/>
              </a:rPr>
              <a:t>translucent </a:t>
            </a:r>
            <a:r>
              <a:rPr sz="2800" spc="-10" dirty="0">
                <a:latin typeface="Calibri"/>
                <a:cs typeface="Calibri"/>
              </a:rPr>
              <a:t>mucous  </a:t>
            </a:r>
            <a:r>
              <a:rPr sz="2800" spc="-15" dirty="0">
                <a:latin typeface="Calibri"/>
                <a:cs typeface="Calibri"/>
              </a:rPr>
              <a:t>membrane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lines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posterior surface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15" dirty="0">
                <a:latin typeface="Calibri"/>
                <a:cs typeface="Calibri"/>
              </a:rPr>
              <a:t>eyelids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anterior </a:t>
            </a:r>
            <a:r>
              <a:rPr sz="2800" spc="-5" dirty="0">
                <a:latin typeface="Calibri"/>
                <a:cs typeface="Calibri"/>
              </a:rPr>
              <a:t>aspect  of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eyeball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1981200"/>
            <a:ext cx="3546348" cy="387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555" y="128015"/>
            <a:ext cx="7866888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52400"/>
            <a:ext cx="77724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22098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98145" rIns="0" bIns="0" rtlCol="0">
            <a:spAutoFit/>
          </a:bodyPr>
          <a:lstStyle/>
          <a:p>
            <a:pPr marL="2259330" marR="1699260" indent="-552450">
              <a:lnSpc>
                <a:spcPct val="100000"/>
              </a:lnSpc>
              <a:spcBef>
                <a:spcPts val="3135"/>
              </a:spcBef>
            </a:pPr>
            <a:r>
              <a:rPr b="0" i="0" spc="-35" dirty="0">
                <a:solidFill>
                  <a:srgbClr val="FFFFFF"/>
                </a:solidFill>
                <a:latin typeface="Calibri"/>
                <a:cs typeface="Calibri"/>
              </a:rPr>
              <a:t>HISTOLOGY </a:t>
            </a:r>
            <a:r>
              <a:rPr b="0" i="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b="0" i="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b="0" i="0" spc="-25" dirty="0">
                <a:solidFill>
                  <a:srgbClr val="FFFFFF"/>
                </a:solidFill>
                <a:latin typeface="Calibri"/>
                <a:cs typeface="Calibri"/>
              </a:rPr>
              <a:t>CONJUNCTIVA</a:t>
            </a:r>
          </a:p>
        </p:txBody>
      </p:sp>
      <p:sp>
        <p:nvSpPr>
          <p:cNvPr id="5" name="object 5"/>
          <p:cNvSpPr/>
          <p:nvPr/>
        </p:nvSpPr>
        <p:spPr>
          <a:xfrm>
            <a:off x="2590800" y="2474974"/>
            <a:ext cx="3534862" cy="430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801" y="461899"/>
            <a:ext cx="5466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i="0" spc="-10" dirty="0">
                <a:latin typeface="Calibri"/>
                <a:cs typeface="Calibri"/>
              </a:rPr>
              <a:t>Structure </a:t>
            </a:r>
            <a:r>
              <a:rPr b="0" i="0" spc="-5" dirty="0">
                <a:latin typeface="Calibri"/>
                <a:cs typeface="Calibri"/>
              </a:rPr>
              <a:t>of</a:t>
            </a:r>
            <a:r>
              <a:rPr b="0" i="0" spc="-20" dirty="0">
                <a:latin typeface="Calibri"/>
                <a:cs typeface="Calibri"/>
              </a:rPr>
              <a:t> </a:t>
            </a:r>
            <a:r>
              <a:rPr b="0" i="0" spc="-15" dirty="0">
                <a:latin typeface="Calibri"/>
                <a:cs typeface="Calibri"/>
              </a:rPr>
              <a:t>conjunctiva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6114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Histologically </a:t>
            </a:r>
            <a:r>
              <a:rPr sz="2800" spc="-10" dirty="0">
                <a:latin typeface="Calibri"/>
                <a:cs typeface="Calibri"/>
              </a:rPr>
              <a:t>cornea </a:t>
            </a:r>
            <a:r>
              <a:rPr sz="2800" spc="-15" dirty="0">
                <a:latin typeface="Calibri"/>
                <a:cs typeface="Calibri"/>
              </a:rPr>
              <a:t>consists </a:t>
            </a:r>
            <a:r>
              <a:rPr sz="2800" spc="-5" dirty="0">
                <a:latin typeface="Calibri"/>
                <a:cs typeface="Calibri"/>
              </a:rPr>
              <a:t>of 3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layers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6729" y="4470653"/>
            <a:ext cx="664845" cy="1428750"/>
          </a:xfrm>
          <a:custGeom>
            <a:avLst/>
            <a:gdLst/>
            <a:ahLst/>
            <a:cxnLst/>
            <a:rect l="l" t="t" r="r" b="b"/>
            <a:pathLst>
              <a:path w="664845" h="1428750">
                <a:moveTo>
                  <a:pt x="0" y="0"/>
                </a:moveTo>
                <a:lnTo>
                  <a:pt x="332232" y="0"/>
                </a:lnTo>
                <a:lnTo>
                  <a:pt x="332232" y="1428394"/>
                </a:lnTo>
                <a:lnTo>
                  <a:pt x="664337" y="1428394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6729" y="4470653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337" y="0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6729" y="3042666"/>
            <a:ext cx="664845" cy="1428750"/>
          </a:xfrm>
          <a:custGeom>
            <a:avLst/>
            <a:gdLst/>
            <a:ahLst/>
            <a:cxnLst/>
            <a:rect l="l" t="t" r="r" b="b"/>
            <a:pathLst>
              <a:path w="664845" h="1428750">
                <a:moveTo>
                  <a:pt x="0" y="1428369"/>
                </a:moveTo>
                <a:lnTo>
                  <a:pt x="332232" y="1428369"/>
                </a:lnTo>
                <a:lnTo>
                  <a:pt x="332232" y="0"/>
                </a:lnTo>
                <a:lnTo>
                  <a:pt x="664337" y="0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2688" y="3922776"/>
            <a:ext cx="3445764" cy="113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4211" y="3901440"/>
            <a:ext cx="3442716" cy="1280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4410" y="3964685"/>
            <a:ext cx="3322320" cy="1013460"/>
          </a:xfrm>
          <a:custGeom>
            <a:avLst/>
            <a:gdLst/>
            <a:ahLst/>
            <a:cxnLst/>
            <a:rect l="l" t="t" r="r" b="b"/>
            <a:pathLst>
              <a:path w="3322320" h="1013460">
                <a:moveTo>
                  <a:pt x="0" y="1013459"/>
                </a:moveTo>
                <a:lnTo>
                  <a:pt x="3322320" y="1013459"/>
                </a:lnTo>
                <a:lnTo>
                  <a:pt x="3322320" y="0"/>
                </a:lnTo>
                <a:lnTo>
                  <a:pt x="0" y="0"/>
                </a:lnTo>
                <a:lnTo>
                  <a:pt x="0" y="101345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4410" y="3964685"/>
            <a:ext cx="3322320" cy="1013460"/>
          </a:xfrm>
          <a:custGeom>
            <a:avLst/>
            <a:gdLst/>
            <a:ahLst/>
            <a:cxnLst/>
            <a:rect l="l" t="t" r="r" b="b"/>
            <a:pathLst>
              <a:path w="3322320" h="1013460">
                <a:moveTo>
                  <a:pt x="0" y="1013459"/>
                </a:moveTo>
                <a:lnTo>
                  <a:pt x="3322320" y="1013459"/>
                </a:lnTo>
                <a:lnTo>
                  <a:pt x="3322320" y="0"/>
                </a:lnTo>
                <a:lnTo>
                  <a:pt x="0" y="0"/>
                </a:lnTo>
                <a:lnTo>
                  <a:pt x="0" y="10134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4410" y="4055745"/>
            <a:ext cx="3322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Conjunctiva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19471" y="2494788"/>
            <a:ext cx="3445764" cy="1135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15711" y="2572511"/>
            <a:ext cx="2650236" cy="1063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1194" y="2536698"/>
            <a:ext cx="3322320" cy="1012190"/>
          </a:xfrm>
          <a:custGeom>
            <a:avLst/>
            <a:gdLst/>
            <a:ahLst/>
            <a:cxnLst/>
            <a:rect l="l" t="t" r="r" b="b"/>
            <a:pathLst>
              <a:path w="3322320" h="1012189">
                <a:moveTo>
                  <a:pt x="0" y="1011936"/>
                </a:moveTo>
                <a:lnTo>
                  <a:pt x="3322320" y="1011936"/>
                </a:lnTo>
                <a:lnTo>
                  <a:pt x="3322320" y="0"/>
                </a:lnTo>
                <a:lnTo>
                  <a:pt x="0" y="0"/>
                </a:lnTo>
                <a:lnTo>
                  <a:pt x="0" y="101193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1194" y="2536698"/>
            <a:ext cx="3322320" cy="1012190"/>
          </a:xfrm>
          <a:custGeom>
            <a:avLst/>
            <a:gdLst/>
            <a:ahLst/>
            <a:cxnLst/>
            <a:rect l="l" t="t" r="r" b="b"/>
            <a:pathLst>
              <a:path w="3322320" h="1012189">
                <a:moveTo>
                  <a:pt x="0" y="1011936"/>
                </a:moveTo>
                <a:lnTo>
                  <a:pt x="3322320" y="1011936"/>
                </a:lnTo>
                <a:lnTo>
                  <a:pt x="3322320" y="0"/>
                </a:lnTo>
                <a:lnTo>
                  <a:pt x="0" y="0"/>
                </a:lnTo>
                <a:lnTo>
                  <a:pt x="0" y="101193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81194" y="2700604"/>
            <a:ext cx="3322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8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Epithelium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9471" y="3922776"/>
            <a:ext cx="3445764" cy="113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5296" y="4000500"/>
            <a:ext cx="3211068" cy="1063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81194" y="3964685"/>
            <a:ext cx="3322320" cy="1013460"/>
          </a:xfrm>
          <a:custGeom>
            <a:avLst/>
            <a:gdLst/>
            <a:ahLst/>
            <a:cxnLst/>
            <a:rect l="l" t="t" r="r" b="b"/>
            <a:pathLst>
              <a:path w="3322320" h="1013460">
                <a:moveTo>
                  <a:pt x="0" y="1013459"/>
                </a:moveTo>
                <a:lnTo>
                  <a:pt x="3322320" y="1013459"/>
                </a:lnTo>
                <a:lnTo>
                  <a:pt x="3322320" y="0"/>
                </a:lnTo>
                <a:lnTo>
                  <a:pt x="0" y="0"/>
                </a:lnTo>
                <a:lnTo>
                  <a:pt x="0" y="101345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81194" y="3964685"/>
            <a:ext cx="3322320" cy="1013460"/>
          </a:xfrm>
          <a:custGeom>
            <a:avLst/>
            <a:gdLst/>
            <a:ahLst/>
            <a:cxnLst/>
            <a:rect l="l" t="t" r="r" b="b"/>
            <a:pathLst>
              <a:path w="3322320" h="1013460">
                <a:moveTo>
                  <a:pt x="0" y="1013459"/>
                </a:moveTo>
                <a:lnTo>
                  <a:pt x="3322320" y="1013459"/>
                </a:lnTo>
                <a:lnTo>
                  <a:pt x="3322320" y="0"/>
                </a:lnTo>
                <a:lnTo>
                  <a:pt x="0" y="0"/>
                </a:lnTo>
                <a:lnTo>
                  <a:pt x="0" y="101345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81194" y="4129785"/>
            <a:ext cx="3322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Adenoid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19471" y="5350764"/>
            <a:ext cx="3445764" cy="113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31308" y="5428488"/>
            <a:ext cx="3019043" cy="1063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81194" y="5392673"/>
            <a:ext cx="3322320" cy="1013460"/>
          </a:xfrm>
          <a:custGeom>
            <a:avLst/>
            <a:gdLst/>
            <a:ahLst/>
            <a:cxnLst/>
            <a:rect l="l" t="t" r="r" b="b"/>
            <a:pathLst>
              <a:path w="3322320" h="1013460">
                <a:moveTo>
                  <a:pt x="0" y="1013460"/>
                </a:moveTo>
                <a:lnTo>
                  <a:pt x="3322320" y="1013460"/>
                </a:lnTo>
                <a:lnTo>
                  <a:pt x="3322320" y="0"/>
                </a:lnTo>
                <a:lnTo>
                  <a:pt x="0" y="0"/>
                </a:lnTo>
                <a:lnTo>
                  <a:pt x="0" y="10134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81194" y="5392673"/>
            <a:ext cx="3322320" cy="1013460"/>
          </a:xfrm>
          <a:custGeom>
            <a:avLst/>
            <a:gdLst/>
            <a:ahLst/>
            <a:cxnLst/>
            <a:rect l="l" t="t" r="r" b="b"/>
            <a:pathLst>
              <a:path w="3322320" h="1013460">
                <a:moveTo>
                  <a:pt x="0" y="1013460"/>
                </a:moveTo>
                <a:lnTo>
                  <a:pt x="3322320" y="1013460"/>
                </a:lnTo>
                <a:lnTo>
                  <a:pt x="3322320" y="0"/>
                </a:lnTo>
                <a:lnTo>
                  <a:pt x="0" y="0"/>
                </a:lnTo>
                <a:lnTo>
                  <a:pt x="0" y="101346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81194" y="5558434"/>
            <a:ext cx="3322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Fibrous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layer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0886"/>
            <a:ext cx="7973695" cy="61239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51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Epithelium</a:t>
            </a:r>
            <a:endParaRPr sz="3200">
              <a:latin typeface="Calibri"/>
              <a:cs typeface="Calibri"/>
            </a:endParaRPr>
          </a:p>
          <a:p>
            <a:pPr marL="984885" marR="15875" lvl="1" indent="-515620">
              <a:lnSpc>
                <a:spcPts val="3020"/>
              </a:lnSpc>
              <a:spcBef>
                <a:spcPts val="735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sz="2800" i="1" spc="-5" dirty="0">
                <a:latin typeface="Calibri"/>
                <a:cs typeface="Calibri"/>
              </a:rPr>
              <a:t>The layers of epithelial </a:t>
            </a:r>
            <a:r>
              <a:rPr sz="2800" i="1" spc="-10" dirty="0">
                <a:latin typeface="Calibri"/>
                <a:cs typeface="Calibri"/>
              </a:rPr>
              <a:t>cells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conjunctiva  </a:t>
            </a:r>
            <a:r>
              <a:rPr sz="2800" spc="-10" dirty="0">
                <a:latin typeface="Calibri"/>
                <a:cs typeface="Calibri"/>
              </a:rPr>
              <a:t>vary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region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region </a:t>
            </a:r>
            <a:r>
              <a:rPr sz="2800" spc="-5" dirty="0">
                <a:latin typeface="Calibri"/>
                <a:cs typeface="Calibri"/>
              </a:rPr>
              <a:t>and its </a:t>
            </a:r>
            <a:r>
              <a:rPr sz="2800" spc="-25" dirty="0">
                <a:latin typeface="Calibri"/>
                <a:cs typeface="Calibri"/>
              </a:rPr>
              <a:t>different </a:t>
            </a:r>
            <a:r>
              <a:rPr sz="2800" spc="-10" dirty="0">
                <a:latin typeface="Calibri"/>
                <a:cs typeface="Calibri"/>
              </a:rPr>
              <a:t>parts  </a:t>
            </a:r>
            <a:r>
              <a:rPr sz="2800" spc="-20" dirty="0">
                <a:latin typeface="Calibri"/>
                <a:cs typeface="Calibri"/>
              </a:rPr>
              <a:t>are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85"/>
              </a:spcBef>
              <a:buFont typeface="Courier New"/>
              <a:buChar char="o"/>
              <a:tabLst>
                <a:tab pos="1156335" algn="l"/>
              </a:tabLst>
            </a:pPr>
            <a:r>
              <a:rPr sz="2400" i="1" spc="-5" dirty="0">
                <a:latin typeface="Calibri"/>
                <a:cs typeface="Calibri"/>
              </a:rPr>
              <a:t>Marginal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conjunctiva-</a:t>
            </a:r>
            <a:endParaRPr sz="2400">
              <a:latin typeface="Calibri"/>
              <a:cs typeface="Calibri"/>
            </a:endParaRPr>
          </a:p>
          <a:p>
            <a:pPr marL="1612900" marR="457200" lvl="3" indent="-228600">
              <a:lnSpc>
                <a:spcPts val="2160"/>
              </a:lnSpc>
              <a:spcBef>
                <a:spcPts val="540"/>
              </a:spcBef>
              <a:buFont typeface="Courier New"/>
              <a:buChar char="o"/>
              <a:tabLst>
                <a:tab pos="1613535" algn="l"/>
              </a:tabLst>
            </a:pP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5 </a:t>
            </a:r>
            <a:r>
              <a:rPr sz="2000" spc="-20" dirty="0">
                <a:latin typeface="Calibri"/>
                <a:cs typeface="Calibri"/>
              </a:rPr>
              <a:t>layers </a:t>
            </a:r>
            <a:r>
              <a:rPr sz="2000" spc="-5" dirty="0">
                <a:latin typeface="Calibri"/>
                <a:cs typeface="Calibri"/>
              </a:rPr>
              <a:t>non </a:t>
            </a:r>
            <a:r>
              <a:rPr sz="2000" spc="-15" dirty="0">
                <a:latin typeface="Calibri"/>
                <a:cs typeface="Calibri"/>
              </a:rPr>
              <a:t>keratinised </a:t>
            </a:r>
            <a:r>
              <a:rPr sz="2000" spc="-10" dirty="0">
                <a:latin typeface="Calibri"/>
                <a:cs typeface="Calibri"/>
              </a:rPr>
              <a:t>stratified </a:t>
            </a:r>
            <a:r>
              <a:rPr sz="2000" spc="-5" dirty="0">
                <a:latin typeface="Calibri"/>
                <a:cs typeface="Calibri"/>
              </a:rPr>
              <a:t>squamous </a:t>
            </a:r>
            <a:r>
              <a:rPr sz="2000" dirty="0">
                <a:latin typeface="Calibri"/>
                <a:cs typeface="Calibri"/>
              </a:rPr>
              <a:t>type </a:t>
            </a:r>
            <a:r>
              <a:rPr sz="2000" spc="-5" dirty="0">
                <a:latin typeface="Calibri"/>
                <a:cs typeface="Calibri"/>
              </a:rPr>
              <a:t>of  epithelium</a:t>
            </a:r>
            <a:endParaRPr sz="2000">
              <a:latin typeface="Calibri"/>
              <a:cs typeface="Calibri"/>
            </a:endParaRPr>
          </a:p>
          <a:p>
            <a:pPr marL="1612900" lvl="3" indent="-229235">
              <a:lnSpc>
                <a:spcPct val="100000"/>
              </a:lnSpc>
              <a:spcBef>
                <a:spcPts val="209"/>
              </a:spcBef>
              <a:buFont typeface="Courier New"/>
              <a:buChar char="o"/>
              <a:tabLst>
                <a:tab pos="1613535" algn="l"/>
              </a:tabLst>
            </a:pPr>
            <a:r>
              <a:rPr sz="2000" spc="-5" dirty="0">
                <a:latin typeface="Calibri"/>
                <a:cs typeface="Calibri"/>
              </a:rPr>
              <a:t>Superficial </a:t>
            </a:r>
            <a:r>
              <a:rPr sz="2000" spc="-10" dirty="0">
                <a:latin typeface="Calibri"/>
                <a:cs typeface="Calibri"/>
              </a:rPr>
              <a:t>layer- </a:t>
            </a:r>
            <a:r>
              <a:rPr sz="2000" spc="-5" dirty="0">
                <a:latin typeface="Calibri"/>
                <a:cs typeface="Calibri"/>
              </a:rPr>
              <a:t>squamous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cell</a:t>
            </a:r>
            <a:endParaRPr sz="2000">
              <a:latin typeface="Calibri"/>
              <a:cs typeface="Calibri"/>
            </a:endParaRPr>
          </a:p>
          <a:p>
            <a:pPr marL="1612900" lvl="3" indent="-229235">
              <a:lnSpc>
                <a:spcPct val="100000"/>
              </a:lnSpc>
              <a:spcBef>
                <a:spcPts val="240"/>
              </a:spcBef>
              <a:buFont typeface="Courier New"/>
              <a:buChar char="o"/>
              <a:tabLst>
                <a:tab pos="1613535" algn="l"/>
              </a:tabLst>
            </a:pPr>
            <a:r>
              <a:rPr sz="2000" spc="-10" dirty="0">
                <a:latin typeface="Calibri"/>
                <a:cs typeface="Calibri"/>
              </a:rPr>
              <a:t>Intermediate </a:t>
            </a:r>
            <a:r>
              <a:rPr sz="2000" dirty="0">
                <a:latin typeface="Calibri"/>
                <a:cs typeface="Calibri"/>
              </a:rPr>
              <a:t>3 </a:t>
            </a:r>
            <a:r>
              <a:rPr sz="2000" spc="-20" dirty="0">
                <a:latin typeface="Calibri"/>
                <a:cs typeface="Calibri"/>
              </a:rPr>
              <a:t>layers- </a:t>
            </a:r>
            <a:r>
              <a:rPr sz="2000" spc="-5" dirty="0">
                <a:latin typeface="Calibri"/>
                <a:cs typeface="Calibri"/>
              </a:rPr>
              <a:t>polyhedral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cells</a:t>
            </a:r>
            <a:endParaRPr sz="2000">
              <a:latin typeface="Calibri"/>
              <a:cs typeface="Calibri"/>
            </a:endParaRPr>
          </a:p>
          <a:p>
            <a:pPr marL="1612900" lvl="3" indent="-229235">
              <a:lnSpc>
                <a:spcPct val="100000"/>
              </a:lnSpc>
              <a:spcBef>
                <a:spcPts val="240"/>
              </a:spcBef>
              <a:buFont typeface="Courier New"/>
              <a:buChar char="o"/>
              <a:tabLst>
                <a:tab pos="1613535" algn="l"/>
              </a:tabLst>
            </a:pPr>
            <a:r>
              <a:rPr sz="2000" spc="-10" dirty="0">
                <a:latin typeface="Calibri"/>
                <a:cs typeface="Calibri"/>
              </a:rPr>
              <a:t>Deepest layer- goblet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cells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60"/>
              </a:spcBef>
              <a:buFont typeface="Courier New"/>
              <a:buChar char="o"/>
              <a:tabLst>
                <a:tab pos="1156335" algn="l"/>
              </a:tabLst>
            </a:pPr>
            <a:r>
              <a:rPr sz="2400" i="1" spc="-40" dirty="0">
                <a:latin typeface="Calibri"/>
                <a:cs typeface="Calibri"/>
              </a:rPr>
              <a:t>Tarsal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conjunctiva-</a:t>
            </a:r>
            <a:endParaRPr sz="2400">
              <a:latin typeface="Calibri"/>
              <a:cs typeface="Calibri"/>
            </a:endParaRPr>
          </a:p>
          <a:p>
            <a:pPr marL="1612900" lvl="3" indent="-229235">
              <a:lnSpc>
                <a:spcPct val="100000"/>
              </a:lnSpc>
              <a:spcBef>
                <a:spcPts val="270"/>
              </a:spcBef>
              <a:buFont typeface="Courier New"/>
              <a:buChar char="o"/>
              <a:tabLst>
                <a:tab pos="1613535" algn="l"/>
              </a:tabLst>
            </a:pPr>
            <a:r>
              <a:rPr sz="2000" spc="-5" dirty="0">
                <a:latin typeface="Calibri"/>
                <a:cs typeface="Calibri"/>
              </a:rPr>
              <a:t>Has </a:t>
            </a:r>
            <a:r>
              <a:rPr sz="2000" dirty="0">
                <a:latin typeface="Calibri"/>
                <a:cs typeface="Calibri"/>
              </a:rPr>
              <a:t>2 </a:t>
            </a:r>
            <a:r>
              <a:rPr sz="2000" spc="-15" dirty="0">
                <a:latin typeface="Calibri"/>
                <a:cs typeface="Calibri"/>
              </a:rPr>
              <a:t>layer </a:t>
            </a:r>
            <a:r>
              <a:rPr sz="2000" dirty="0">
                <a:latin typeface="Calibri"/>
                <a:cs typeface="Calibri"/>
              </a:rPr>
              <a:t>epithelium in the </a:t>
            </a:r>
            <a:r>
              <a:rPr sz="2000" spc="-5" dirty="0">
                <a:latin typeface="Calibri"/>
                <a:cs typeface="Calibri"/>
              </a:rPr>
              <a:t>upper </a:t>
            </a:r>
            <a:r>
              <a:rPr sz="2000" spc="-10" dirty="0">
                <a:latin typeface="Calibri"/>
                <a:cs typeface="Calibri"/>
              </a:rPr>
              <a:t>eyelid</a:t>
            </a:r>
            <a:endParaRPr sz="2000">
              <a:latin typeface="Calibri"/>
              <a:cs typeface="Calibri"/>
            </a:endParaRPr>
          </a:p>
          <a:p>
            <a:pPr marL="1612900" lvl="3" indent="-229235">
              <a:lnSpc>
                <a:spcPct val="100000"/>
              </a:lnSpc>
              <a:spcBef>
                <a:spcPts val="240"/>
              </a:spcBef>
              <a:buFont typeface="Courier New"/>
              <a:buChar char="o"/>
              <a:tabLst>
                <a:tab pos="1613535" algn="l"/>
              </a:tabLst>
            </a:pPr>
            <a:r>
              <a:rPr sz="2000" spc="-5" dirty="0">
                <a:latin typeface="Calibri"/>
                <a:cs typeface="Calibri"/>
              </a:rPr>
              <a:t>Superficial </a:t>
            </a:r>
            <a:r>
              <a:rPr sz="2000" spc="-10" dirty="0">
                <a:latin typeface="Calibri"/>
                <a:cs typeface="Calibri"/>
              </a:rPr>
              <a:t>layer- </a:t>
            </a:r>
            <a:r>
              <a:rPr sz="2000" spc="-5" dirty="0">
                <a:latin typeface="Calibri"/>
                <a:cs typeface="Calibri"/>
              </a:rPr>
              <a:t>cylindrical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cells</a:t>
            </a:r>
            <a:endParaRPr sz="2000">
              <a:latin typeface="Calibri"/>
              <a:cs typeface="Calibri"/>
            </a:endParaRPr>
          </a:p>
          <a:p>
            <a:pPr marL="1612900" lvl="3" indent="-229235">
              <a:lnSpc>
                <a:spcPct val="100000"/>
              </a:lnSpc>
              <a:spcBef>
                <a:spcPts val="240"/>
              </a:spcBef>
              <a:buFont typeface="Courier New"/>
              <a:buChar char="o"/>
              <a:tabLst>
                <a:tab pos="1613535" algn="l"/>
              </a:tabLst>
            </a:pPr>
            <a:r>
              <a:rPr sz="2000" spc="-5" dirty="0">
                <a:latin typeface="Calibri"/>
                <a:cs typeface="Calibri"/>
              </a:rPr>
              <a:t>Deep </a:t>
            </a:r>
            <a:r>
              <a:rPr sz="2000" spc="-15" dirty="0">
                <a:latin typeface="Calibri"/>
                <a:cs typeface="Calibri"/>
              </a:rPr>
              <a:t>layers- </a:t>
            </a:r>
            <a:r>
              <a:rPr sz="2000" dirty="0">
                <a:latin typeface="Calibri"/>
                <a:cs typeface="Calibri"/>
              </a:rPr>
              <a:t>cubical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cells</a:t>
            </a:r>
            <a:endParaRPr sz="2000">
              <a:latin typeface="Calibri"/>
              <a:cs typeface="Calibri"/>
            </a:endParaRPr>
          </a:p>
          <a:p>
            <a:pPr marL="1612900" marR="5080" lvl="3" indent="-228600">
              <a:lnSpc>
                <a:spcPts val="2160"/>
              </a:lnSpc>
              <a:spcBef>
                <a:spcPts val="515"/>
              </a:spcBef>
              <a:buFont typeface="Courier New"/>
              <a:buChar char="o"/>
              <a:tabLst>
                <a:tab pos="1613535" algn="l"/>
              </a:tabLst>
            </a:pPr>
            <a:r>
              <a:rPr sz="2000" spc="-10" dirty="0">
                <a:latin typeface="Calibri"/>
                <a:cs typeface="Calibri"/>
              </a:rPr>
              <a:t>Lower </a:t>
            </a:r>
            <a:r>
              <a:rPr sz="2000" spc="-15" dirty="0">
                <a:latin typeface="Calibri"/>
                <a:cs typeface="Calibri"/>
              </a:rPr>
              <a:t>tarsal </a:t>
            </a:r>
            <a:r>
              <a:rPr sz="2000" spc="-5" dirty="0">
                <a:latin typeface="Calibri"/>
                <a:cs typeface="Calibri"/>
              </a:rPr>
              <a:t>conjunctiva </a:t>
            </a:r>
            <a:r>
              <a:rPr sz="2000" dirty="0">
                <a:latin typeface="Calibri"/>
                <a:cs typeface="Calibri"/>
              </a:rPr>
              <a:t>is made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3-4 </a:t>
            </a:r>
            <a:r>
              <a:rPr sz="2000" spc="-20" dirty="0">
                <a:latin typeface="Calibri"/>
                <a:cs typeface="Calibri"/>
              </a:rPr>
              <a:t>layers </a:t>
            </a:r>
            <a:r>
              <a:rPr sz="2000" spc="-5" dirty="0">
                <a:latin typeface="Calibri"/>
                <a:cs typeface="Calibri"/>
              </a:rPr>
              <a:t>of cells </a:t>
            </a:r>
            <a:r>
              <a:rPr sz="2000" spc="-20" dirty="0">
                <a:latin typeface="Calibri"/>
                <a:cs typeface="Calibri"/>
              </a:rPr>
              <a:t>like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cubical, polygonal, </a:t>
            </a:r>
            <a:r>
              <a:rPr sz="2000" spc="-10" dirty="0">
                <a:latin typeface="Calibri"/>
                <a:cs typeface="Calibri"/>
              </a:rPr>
              <a:t>elongated </a:t>
            </a:r>
            <a:r>
              <a:rPr sz="2000" spc="-5" dirty="0">
                <a:latin typeface="Calibri"/>
                <a:cs typeface="Calibri"/>
              </a:rPr>
              <a:t>wedge shaped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cone shaped  cells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935" y="228600"/>
            <a:ext cx="5197602" cy="4518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5029200"/>
            <a:ext cx="5730240" cy="139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4470" y="642366"/>
            <a:ext cx="1117600" cy="386080"/>
          </a:xfrm>
          <a:custGeom>
            <a:avLst/>
            <a:gdLst/>
            <a:ahLst/>
            <a:cxnLst/>
            <a:rect l="l" t="t" r="r" b="b"/>
            <a:pathLst>
              <a:path w="1117600" h="386080">
                <a:moveTo>
                  <a:pt x="924305" y="0"/>
                </a:moveTo>
                <a:lnTo>
                  <a:pt x="924305" y="96393"/>
                </a:lnTo>
                <a:lnTo>
                  <a:pt x="0" y="96393"/>
                </a:lnTo>
                <a:lnTo>
                  <a:pt x="0" y="289179"/>
                </a:lnTo>
                <a:lnTo>
                  <a:pt x="924305" y="289179"/>
                </a:lnTo>
                <a:lnTo>
                  <a:pt x="924305" y="385572"/>
                </a:lnTo>
                <a:lnTo>
                  <a:pt x="1117091" y="192786"/>
                </a:lnTo>
                <a:lnTo>
                  <a:pt x="924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84470" y="642366"/>
            <a:ext cx="1117600" cy="386080"/>
          </a:xfrm>
          <a:custGeom>
            <a:avLst/>
            <a:gdLst/>
            <a:ahLst/>
            <a:cxnLst/>
            <a:rect l="l" t="t" r="r" b="b"/>
            <a:pathLst>
              <a:path w="1117600" h="386080">
                <a:moveTo>
                  <a:pt x="0" y="96393"/>
                </a:moveTo>
                <a:lnTo>
                  <a:pt x="924305" y="96393"/>
                </a:lnTo>
                <a:lnTo>
                  <a:pt x="924305" y="0"/>
                </a:lnTo>
                <a:lnTo>
                  <a:pt x="1117091" y="192786"/>
                </a:lnTo>
                <a:lnTo>
                  <a:pt x="924305" y="385572"/>
                </a:lnTo>
                <a:lnTo>
                  <a:pt x="924305" y="289179"/>
                </a:lnTo>
                <a:lnTo>
                  <a:pt x="0" y="289179"/>
                </a:lnTo>
                <a:lnTo>
                  <a:pt x="0" y="96393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85229" y="654558"/>
            <a:ext cx="1907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The</a:t>
            </a:r>
            <a:r>
              <a:rPr sz="2400" spc="-90" dirty="0"/>
              <a:t> </a:t>
            </a:r>
            <a:r>
              <a:rPr sz="2400" spc="-5" dirty="0"/>
              <a:t>Epithelium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5308853" y="2116073"/>
            <a:ext cx="1321435" cy="457200"/>
          </a:xfrm>
          <a:custGeom>
            <a:avLst/>
            <a:gdLst/>
            <a:ahLst/>
            <a:cxnLst/>
            <a:rect l="l" t="t" r="r" b="b"/>
            <a:pathLst>
              <a:path w="1321434" h="457200">
                <a:moveTo>
                  <a:pt x="1092708" y="0"/>
                </a:moveTo>
                <a:lnTo>
                  <a:pt x="1092708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092708" y="342900"/>
                </a:lnTo>
                <a:lnTo>
                  <a:pt x="1092708" y="457200"/>
                </a:lnTo>
                <a:lnTo>
                  <a:pt x="1321307" y="228600"/>
                </a:lnTo>
                <a:lnTo>
                  <a:pt x="1092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08853" y="2116073"/>
            <a:ext cx="1321435" cy="457200"/>
          </a:xfrm>
          <a:custGeom>
            <a:avLst/>
            <a:gdLst/>
            <a:ahLst/>
            <a:cxnLst/>
            <a:rect l="l" t="t" r="r" b="b"/>
            <a:pathLst>
              <a:path w="1321434" h="457200">
                <a:moveTo>
                  <a:pt x="0" y="114300"/>
                </a:moveTo>
                <a:lnTo>
                  <a:pt x="1092708" y="114300"/>
                </a:lnTo>
                <a:lnTo>
                  <a:pt x="1092708" y="0"/>
                </a:lnTo>
                <a:lnTo>
                  <a:pt x="1321307" y="228600"/>
                </a:lnTo>
                <a:lnTo>
                  <a:pt x="1092708" y="457200"/>
                </a:lnTo>
                <a:lnTo>
                  <a:pt x="1092708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8853" y="3734561"/>
            <a:ext cx="1397635" cy="457200"/>
          </a:xfrm>
          <a:custGeom>
            <a:avLst/>
            <a:gdLst/>
            <a:ahLst/>
            <a:cxnLst/>
            <a:rect l="l" t="t" r="r" b="b"/>
            <a:pathLst>
              <a:path w="1397634" h="457200">
                <a:moveTo>
                  <a:pt x="1168908" y="0"/>
                </a:moveTo>
                <a:lnTo>
                  <a:pt x="1168908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168908" y="342900"/>
                </a:lnTo>
                <a:lnTo>
                  <a:pt x="1168908" y="457200"/>
                </a:lnTo>
                <a:lnTo>
                  <a:pt x="1397507" y="228600"/>
                </a:lnTo>
                <a:lnTo>
                  <a:pt x="1168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08853" y="3734561"/>
            <a:ext cx="1397635" cy="457200"/>
          </a:xfrm>
          <a:custGeom>
            <a:avLst/>
            <a:gdLst/>
            <a:ahLst/>
            <a:cxnLst/>
            <a:rect l="l" t="t" r="r" b="b"/>
            <a:pathLst>
              <a:path w="1397634" h="457200">
                <a:moveTo>
                  <a:pt x="0" y="114300"/>
                </a:moveTo>
                <a:lnTo>
                  <a:pt x="1168908" y="114300"/>
                </a:lnTo>
                <a:lnTo>
                  <a:pt x="1168908" y="0"/>
                </a:lnTo>
                <a:lnTo>
                  <a:pt x="1397507" y="228600"/>
                </a:lnTo>
                <a:lnTo>
                  <a:pt x="1168908" y="457200"/>
                </a:lnTo>
                <a:lnTo>
                  <a:pt x="1168908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85229" y="2217165"/>
            <a:ext cx="1605280" cy="230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-9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Adenoid  Layer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Fibrous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1429" y="5586476"/>
            <a:ext cx="1907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-9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Epithelium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26785" y="5572505"/>
            <a:ext cx="1295400" cy="370840"/>
          </a:xfrm>
          <a:custGeom>
            <a:avLst/>
            <a:gdLst/>
            <a:ahLst/>
            <a:cxnLst/>
            <a:rect l="l" t="t" r="r" b="b"/>
            <a:pathLst>
              <a:path w="1295400" h="370839">
                <a:moveTo>
                  <a:pt x="1110234" y="0"/>
                </a:moveTo>
                <a:lnTo>
                  <a:pt x="1110234" y="92583"/>
                </a:lnTo>
                <a:lnTo>
                  <a:pt x="0" y="92583"/>
                </a:lnTo>
                <a:lnTo>
                  <a:pt x="0" y="277749"/>
                </a:lnTo>
                <a:lnTo>
                  <a:pt x="1110234" y="277749"/>
                </a:lnTo>
                <a:lnTo>
                  <a:pt x="1110234" y="370332"/>
                </a:lnTo>
                <a:lnTo>
                  <a:pt x="1295399" y="185166"/>
                </a:lnTo>
                <a:lnTo>
                  <a:pt x="1110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6785" y="5572505"/>
            <a:ext cx="1295400" cy="370840"/>
          </a:xfrm>
          <a:custGeom>
            <a:avLst/>
            <a:gdLst/>
            <a:ahLst/>
            <a:cxnLst/>
            <a:rect l="l" t="t" r="r" b="b"/>
            <a:pathLst>
              <a:path w="1295400" h="370839">
                <a:moveTo>
                  <a:pt x="0" y="92583"/>
                </a:moveTo>
                <a:lnTo>
                  <a:pt x="1110234" y="92583"/>
                </a:lnTo>
                <a:lnTo>
                  <a:pt x="1110234" y="0"/>
                </a:lnTo>
                <a:lnTo>
                  <a:pt x="1295399" y="185166"/>
                </a:lnTo>
                <a:lnTo>
                  <a:pt x="1110234" y="370332"/>
                </a:lnTo>
                <a:lnTo>
                  <a:pt x="1110234" y="277749"/>
                </a:lnTo>
                <a:lnTo>
                  <a:pt x="0" y="277749"/>
                </a:lnTo>
                <a:lnTo>
                  <a:pt x="0" y="9258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40174"/>
            <a:ext cx="7284720" cy="52990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Courier New"/>
              <a:buChar char="o"/>
              <a:tabLst>
                <a:tab pos="355600" algn="l"/>
              </a:tabLst>
            </a:pPr>
            <a:r>
              <a:rPr sz="3200" i="1" spc="-10" dirty="0">
                <a:latin typeface="Calibri"/>
                <a:cs typeface="Calibri"/>
              </a:rPr>
              <a:t>Fornix </a:t>
            </a:r>
            <a:r>
              <a:rPr sz="3200" i="1" spc="-5" dirty="0">
                <a:latin typeface="Calibri"/>
                <a:cs typeface="Calibri"/>
              </a:rPr>
              <a:t>and bulbar</a:t>
            </a:r>
            <a:r>
              <a:rPr sz="3200" i="1" spc="3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conjunctiva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3 </a:t>
            </a:r>
            <a:r>
              <a:rPr sz="2800" spc="-25" dirty="0">
                <a:latin typeface="Calibri"/>
                <a:cs typeface="Calibri"/>
              </a:rPr>
              <a:t>layered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epithelium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Superficial </a:t>
            </a:r>
            <a:r>
              <a:rPr sz="2800" spc="-20" dirty="0">
                <a:latin typeface="Calibri"/>
                <a:cs typeface="Calibri"/>
              </a:rPr>
              <a:t>layer- </a:t>
            </a:r>
            <a:r>
              <a:rPr sz="2800" spc="-10" dirty="0">
                <a:latin typeface="Calibri"/>
                <a:cs typeface="Calibri"/>
              </a:rPr>
              <a:t>cylindrical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ells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Middle </a:t>
            </a:r>
            <a:r>
              <a:rPr sz="2800" spc="-20" dirty="0">
                <a:latin typeface="Calibri"/>
                <a:cs typeface="Calibri"/>
              </a:rPr>
              <a:t>layer- </a:t>
            </a:r>
            <a:r>
              <a:rPr sz="2800" spc="-15" dirty="0">
                <a:latin typeface="Calibri"/>
                <a:cs typeface="Calibri"/>
              </a:rPr>
              <a:t>polyhedral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Deep </a:t>
            </a:r>
            <a:r>
              <a:rPr sz="2800" spc="-20" dirty="0">
                <a:latin typeface="Calibri"/>
                <a:cs typeface="Calibri"/>
              </a:rPr>
              <a:t>layer- </a:t>
            </a:r>
            <a:r>
              <a:rPr sz="2800" spc="-5" dirty="0">
                <a:latin typeface="Calibri"/>
                <a:cs typeface="Calibri"/>
              </a:rPr>
              <a:t>cuboidal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Courier New"/>
              <a:buChar char="o"/>
              <a:tabLst>
                <a:tab pos="355600" algn="l"/>
              </a:tabLst>
            </a:pPr>
            <a:r>
              <a:rPr sz="3200" i="1" spc="-5" dirty="0">
                <a:latin typeface="Calibri"/>
                <a:cs typeface="Calibri"/>
              </a:rPr>
              <a:t>Limbal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conjunctiva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8-10 </a:t>
            </a:r>
            <a:r>
              <a:rPr sz="2800" spc="-30" dirty="0">
                <a:latin typeface="Calibri"/>
                <a:cs typeface="Calibri"/>
              </a:rPr>
              <a:t>layers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stratified </a:t>
            </a:r>
            <a:r>
              <a:rPr sz="2800" spc="-5" dirty="0">
                <a:latin typeface="Calibri"/>
                <a:cs typeface="Calibri"/>
              </a:rPr>
              <a:t>squamous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epithelium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5" dirty="0">
                <a:latin typeface="Calibri"/>
                <a:cs typeface="Calibri"/>
              </a:rPr>
              <a:t>superficial </a:t>
            </a:r>
            <a:r>
              <a:rPr sz="2800" spc="-10" dirty="0">
                <a:latin typeface="Calibri"/>
                <a:cs typeface="Calibri"/>
              </a:rPr>
              <a:t>1-2 </a:t>
            </a:r>
            <a:r>
              <a:rPr sz="2800" spc="-25" dirty="0">
                <a:latin typeface="Calibri"/>
                <a:cs typeface="Calibri"/>
              </a:rPr>
              <a:t>layers- </a:t>
            </a:r>
            <a:r>
              <a:rPr sz="2800" spc="-5" dirty="0">
                <a:latin typeface="Calibri"/>
                <a:cs typeface="Calibri"/>
              </a:rPr>
              <a:t>squamous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Intermediate </a:t>
            </a:r>
            <a:r>
              <a:rPr sz="2800" spc="-20" dirty="0">
                <a:latin typeface="Calibri"/>
                <a:cs typeface="Calibri"/>
              </a:rPr>
              <a:t>several </a:t>
            </a:r>
            <a:r>
              <a:rPr sz="2800" spc="-25" dirty="0">
                <a:latin typeface="Calibri"/>
                <a:cs typeface="Calibri"/>
              </a:rPr>
              <a:t>layers- </a:t>
            </a:r>
            <a:r>
              <a:rPr sz="2800" spc="-15" dirty="0">
                <a:latin typeface="Calibri"/>
                <a:cs typeface="Calibri"/>
              </a:rPr>
              <a:t>polygonal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  <a:tab pos="5573395" algn="l"/>
              </a:tabLst>
            </a:pPr>
            <a:r>
              <a:rPr sz="2800" spc="-5" dirty="0">
                <a:latin typeface="Calibri"/>
                <a:cs typeface="Calibri"/>
              </a:rPr>
              <a:t>Basal </a:t>
            </a:r>
            <a:r>
              <a:rPr sz="2800" spc="-20" dirty="0">
                <a:latin typeface="Calibri"/>
                <a:cs typeface="Calibri"/>
              </a:rPr>
              <a:t>layer- </a:t>
            </a:r>
            <a:r>
              <a:rPr sz="2800" spc="-10" dirty="0">
                <a:latin typeface="Calibri"/>
                <a:cs typeface="Calibri"/>
              </a:rPr>
              <a:t>cylindrical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cubical	</a:t>
            </a:r>
            <a:r>
              <a:rPr sz="2800" spc="-5" dirty="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3866" y="461899"/>
            <a:ext cx="71189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Cells </a:t>
            </a:r>
            <a:r>
              <a:rPr spc="-10" dirty="0"/>
              <a:t>Present </a:t>
            </a:r>
            <a:r>
              <a:rPr dirty="0"/>
              <a:t>In The</a:t>
            </a:r>
            <a:r>
              <a:rPr spc="5" dirty="0"/>
              <a:t> </a:t>
            </a:r>
            <a:r>
              <a:rPr spc="-5" dirty="0"/>
              <a:t>Epithelium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279"/>
            <a:ext cx="7815580" cy="49072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Calibri"/>
                <a:cs typeface="Calibri"/>
              </a:rPr>
              <a:t>Goblet</a:t>
            </a:r>
            <a:r>
              <a:rPr sz="2800" i="1" spc="-10" dirty="0">
                <a:latin typeface="Calibri"/>
                <a:cs typeface="Calibri"/>
              </a:rPr>
              <a:t> cells-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5" dirty="0">
                <a:latin typeface="Calibri"/>
                <a:cs typeface="Calibri"/>
              </a:rPr>
              <a:t>the epithelial cells in all </a:t>
            </a:r>
            <a:r>
              <a:rPr sz="2800" spc="-10" dirty="0">
                <a:latin typeface="Calibri"/>
                <a:cs typeface="Calibri"/>
              </a:rPr>
              <a:t>regions 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800" i="1" spc="-10" dirty="0">
                <a:latin typeface="Calibri"/>
                <a:cs typeface="Calibri"/>
              </a:rPr>
              <a:t>Melanocytes-</a:t>
            </a:r>
            <a:endParaRPr sz="2800">
              <a:latin typeface="Calibri"/>
              <a:cs typeface="Calibri"/>
            </a:endParaRPr>
          </a:p>
          <a:p>
            <a:pPr marL="756285" marR="121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conjunctiva at </a:t>
            </a:r>
            <a:r>
              <a:rPr sz="2800" spc="-10" dirty="0">
                <a:latin typeface="Calibri"/>
                <a:cs typeface="Calibri"/>
              </a:rPr>
              <a:t>limbus, </a:t>
            </a:r>
            <a:r>
              <a:rPr sz="2800" spc="-20" dirty="0">
                <a:latin typeface="Calibri"/>
                <a:cs typeface="Calibri"/>
              </a:rPr>
              <a:t>fornix, </a:t>
            </a:r>
            <a:r>
              <a:rPr sz="2800" spc="-10" dirty="0">
                <a:latin typeface="Calibri"/>
                <a:cs typeface="Calibri"/>
              </a:rPr>
              <a:t>crancule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site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entry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anterior </a:t>
            </a:r>
            <a:r>
              <a:rPr sz="2800" spc="-5" dirty="0">
                <a:latin typeface="Calibri"/>
                <a:cs typeface="Calibri"/>
              </a:rPr>
              <a:t>ciliary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vessels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Calibri"/>
                <a:cs typeface="Calibri"/>
              </a:rPr>
              <a:t>Langerhans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cells-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spc="-5" dirty="0">
                <a:latin typeface="Calibri"/>
                <a:cs typeface="Calibri"/>
              </a:rPr>
              <a:t>in all parts of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800" i="1" spc="-5" dirty="0">
                <a:latin typeface="Calibri"/>
                <a:cs typeface="Calibri"/>
              </a:rPr>
              <a:t>Conjunctival associated lymphoid </a:t>
            </a:r>
            <a:r>
              <a:rPr sz="2800" i="1" dirty="0">
                <a:latin typeface="Calibri"/>
                <a:cs typeface="Calibri"/>
              </a:rPr>
              <a:t>tissue </a:t>
            </a:r>
            <a:r>
              <a:rPr sz="2800" i="1" spc="-5" dirty="0">
                <a:latin typeface="Calibri"/>
                <a:cs typeface="Calibri"/>
              </a:rPr>
              <a:t>(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-45" dirty="0">
                <a:latin typeface="Calibri"/>
                <a:cs typeface="Calibri"/>
              </a:rPr>
              <a:t>CALT</a:t>
            </a:r>
            <a:r>
              <a:rPr sz="2800" spc="-45" dirty="0">
                <a:latin typeface="Calibri"/>
                <a:cs typeface="Calibri"/>
              </a:rPr>
              <a:t>)-</a:t>
            </a:r>
            <a:endParaRPr sz="2800">
              <a:latin typeface="Calibri"/>
              <a:cs typeface="Calibri"/>
            </a:endParaRPr>
          </a:p>
          <a:p>
            <a:pPr marL="927100" lvl="1" indent="-514350">
              <a:lnSpc>
                <a:spcPct val="100000"/>
              </a:lnSpc>
              <a:spcBef>
                <a:spcPts val="605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sz="2400" spc="-10" dirty="0">
                <a:latin typeface="Calibri"/>
                <a:cs typeface="Calibri"/>
              </a:rPr>
              <a:t>Consists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 and B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lymphocytes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07261"/>
            <a:ext cx="751585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latin typeface="Calibri"/>
                <a:cs typeface="Calibri"/>
              </a:rPr>
              <a:t>d. </a:t>
            </a:r>
            <a:r>
              <a:rPr sz="3200" b="0" i="0" spc="-5" dirty="0">
                <a:latin typeface="Calibri"/>
                <a:cs typeface="Calibri"/>
              </a:rPr>
              <a:t>Mucosal </a:t>
            </a:r>
            <a:r>
              <a:rPr sz="3200" b="0" i="0" spc="-10" dirty="0">
                <a:latin typeface="Calibri"/>
                <a:cs typeface="Calibri"/>
              </a:rPr>
              <a:t>associated </a:t>
            </a:r>
            <a:r>
              <a:rPr sz="3200" b="0" i="0" spc="-5" dirty="0">
                <a:latin typeface="Calibri"/>
                <a:cs typeface="Calibri"/>
              </a:rPr>
              <a:t>lymphoid</a:t>
            </a:r>
            <a:r>
              <a:rPr sz="3200" b="0" i="0" spc="55" dirty="0">
                <a:latin typeface="Calibri"/>
                <a:cs typeface="Calibri"/>
              </a:rPr>
              <a:t> </a:t>
            </a:r>
            <a:r>
              <a:rPr sz="3200" b="0" i="0" spc="-30" dirty="0">
                <a:latin typeface="Calibri"/>
                <a:cs typeface="Calibri"/>
              </a:rPr>
              <a:t>tissue(MALT)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2184018"/>
            <a:ext cx="74631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-875" dirty="0">
                <a:latin typeface="Courier New"/>
                <a:cs typeface="Courier New"/>
              </a:rPr>
              <a:t> </a:t>
            </a:r>
            <a:r>
              <a:rPr sz="2800" spc="-55" dirty="0">
                <a:latin typeface="Calibri"/>
                <a:cs typeface="Calibri"/>
              </a:rPr>
              <a:t>MALT </a:t>
            </a:r>
            <a:r>
              <a:rPr sz="2800" spc="-5" dirty="0">
                <a:latin typeface="Calibri"/>
                <a:cs typeface="Calibri"/>
              </a:rPr>
              <a:t>of the gut and </a:t>
            </a:r>
            <a:r>
              <a:rPr sz="2800" spc="-15" dirty="0">
                <a:latin typeface="Calibri"/>
                <a:cs typeface="Calibri"/>
              </a:rPr>
              <a:t>bronchi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also </a:t>
            </a:r>
            <a:r>
              <a:rPr sz="2800" spc="-20" dirty="0">
                <a:latin typeface="Calibri"/>
                <a:cs typeface="Calibri"/>
              </a:rPr>
              <a:t>found </a:t>
            </a:r>
            <a:r>
              <a:rPr sz="2800" spc="-5" dirty="0">
                <a:latin typeface="Calibri"/>
                <a:cs typeface="Calibri"/>
              </a:rPr>
              <a:t>in the  </a:t>
            </a:r>
            <a:r>
              <a:rPr sz="2800" spc="-15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24870"/>
            <a:ext cx="3754120" cy="52279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Adenoid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layer</a:t>
            </a:r>
            <a:endParaRPr sz="2800">
              <a:latin typeface="Calibri"/>
              <a:cs typeface="Calibri"/>
            </a:endParaRPr>
          </a:p>
          <a:p>
            <a:pPr marL="756285" marR="103505" lvl="1" indent="-287020">
              <a:lnSpc>
                <a:spcPct val="100000"/>
              </a:lnSpc>
              <a:spcBef>
                <a:spcPts val="605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called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lymphoid  </a:t>
            </a:r>
            <a:r>
              <a:rPr sz="2400" spc="-15" dirty="0"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Consists </a:t>
            </a:r>
            <a:r>
              <a:rPr sz="2400" spc="-5" dirty="0">
                <a:latin typeface="Calibri"/>
                <a:cs typeface="Calibri"/>
              </a:rPr>
              <a:t>of fine  </a:t>
            </a:r>
            <a:r>
              <a:rPr sz="2400" spc="-10" dirty="0">
                <a:latin typeface="Calibri"/>
                <a:cs typeface="Calibri"/>
              </a:rPr>
              <a:t>connective </a:t>
            </a:r>
            <a:r>
              <a:rPr sz="2400" dirty="0">
                <a:latin typeface="Calibri"/>
                <a:cs typeface="Calibri"/>
              </a:rPr>
              <a:t>tissue  </a:t>
            </a:r>
            <a:r>
              <a:rPr sz="2400" spc="-5" dirty="0">
                <a:latin typeface="Calibri"/>
                <a:cs typeface="Calibri"/>
              </a:rPr>
              <a:t>reticulum </a:t>
            </a:r>
            <a:r>
              <a:rPr sz="2400" dirty="0">
                <a:latin typeface="Calibri"/>
                <a:cs typeface="Calibri"/>
              </a:rPr>
              <a:t>in the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meshes  of </a:t>
            </a:r>
            <a:r>
              <a:rPr sz="2400" dirty="0">
                <a:latin typeface="Calibri"/>
                <a:cs typeface="Calibri"/>
              </a:rPr>
              <a:t>which lie the  </a:t>
            </a:r>
            <a:r>
              <a:rPr sz="2400" spc="-5" dirty="0">
                <a:latin typeface="Calibri"/>
                <a:cs typeface="Calibri"/>
              </a:rPr>
              <a:t>lymphocytes</a:t>
            </a:r>
            <a:endParaRPr sz="2400">
              <a:latin typeface="Calibri"/>
              <a:cs typeface="Calibri"/>
            </a:endParaRPr>
          </a:p>
          <a:p>
            <a:pPr marL="756285" marR="13335" lvl="1" indent="-287020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Most </a:t>
            </a:r>
            <a:r>
              <a:rPr sz="2400" spc="-5" dirty="0">
                <a:latin typeface="Calibri"/>
                <a:cs typeface="Calibri"/>
              </a:rPr>
              <a:t>developed </a:t>
            </a:r>
            <a:r>
              <a:rPr sz="2400" dirty="0">
                <a:latin typeface="Calibri"/>
                <a:cs typeface="Calibri"/>
              </a:rPr>
              <a:t>in the  </a:t>
            </a:r>
            <a:r>
              <a:rPr sz="2400" spc="-10" dirty="0">
                <a:latin typeface="Calibri"/>
                <a:cs typeface="Calibri"/>
              </a:rPr>
              <a:t>fornices </a:t>
            </a:r>
            <a:r>
              <a:rPr sz="2400" dirty="0">
                <a:latin typeface="Calibri"/>
                <a:cs typeface="Calibri"/>
              </a:rPr>
              <a:t>and ends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subtarsal</a:t>
            </a:r>
            <a:r>
              <a:rPr sz="2400" spc="-20" dirty="0">
                <a:latin typeface="Calibri"/>
                <a:cs typeface="Calibri"/>
              </a:rPr>
              <a:t> fold</a:t>
            </a:r>
            <a:endParaRPr sz="2400">
              <a:latin typeface="Calibri"/>
              <a:cs typeface="Calibri"/>
            </a:endParaRPr>
          </a:p>
          <a:p>
            <a:pPr marL="756285" marR="721995" lvl="1" indent="-287020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Develops after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2-3  months 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life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152400"/>
            <a:ext cx="4038600" cy="348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4724400"/>
            <a:ext cx="4451604" cy="142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8828" y="4049648"/>
            <a:ext cx="2757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latin typeface="Calibri"/>
                <a:cs typeface="Calibri"/>
              </a:rPr>
              <a:t>The </a:t>
            </a:r>
            <a:r>
              <a:rPr sz="2800" b="1" i="1" spc="-5" dirty="0">
                <a:latin typeface="Calibri"/>
                <a:cs typeface="Calibri"/>
              </a:rPr>
              <a:t>Adenoid</a:t>
            </a:r>
            <a:r>
              <a:rPr sz="2800" b="1" i="1" spc="-2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Layer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6374"/>
            <a:ext cx="7950200" cy="48844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66725" indent="-454659">
              <a:lnSpc>
                <a:spcPct val="100000"/>
              </a:lnSpc>
              <a:spcBef>
                <a:spcPts val="894"/>
              </a:spcBef>
              <a:buFont typeface="Wingdings"/>
              <a:buChar char=""/>
              <a:tabLst>
                <a:tab pos="467359" algn="l"/>
              </a:tabLst>
            </a:pPr>
            <a:r>
              <a:rPr sz="3200" spc="-10" dirty="0">
                <a:latin typeface="Calibri"/>
                <a:cs typeface="Calibri"/>
              </a:rPr>
              <a:t>Fibrous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layer</a:t>
            </a:r>
            <a:endParaRPr sz="32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Consists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10" dirty="0">
                <a:latin typeface="Calibri"/>
                <a:cs typeface="Calibri"/>
              </a:rPr>
              <a:t>meshwork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collagenous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elastic  </a:t>
            </a:r>
            <a:r>
              <a:rPr sz="2800" spc="-15" dirty="0">
                <a:latin typeface="Calibri"/>
                <a:cs typeface="Calibri"/>
              </a:rPr>
              <a:t>fibres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Thicker </a:t>
            </a:r>
            <a:r>
              <a:rPr sz="2800" spc="-5" dirty="0">
                <a:latin typeface="Calibri"/>
                <a:cs typeface="Calibri"/>
              </a:rPr>
              <a:t>than the adenoid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layer</a:t>
            </a:r>
            <a:endParaRPr sz="2800">
              <a:latin typeface="Calibri"/>
              <a:cs typeface="Calibri"/>
            </a:endParaRPr>
          </a:p>
          <a:p>
            <a:pPr marL="756285" marR="432434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Except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20" dirty="0">
                <a:latin typeface="Calibri"/>
                <a:cs typeface="Calibri"/>
              </a:rPr>
              <a:t>tarsal </a:t>
            </a:r>
            <a:r>
              <a:rPr sz="2800" spc="-15" dirty="0">
                <a:latin typeface="Calibri"/>
                <a:cs typeface="Calibri"/>
              </a:rPr>
              <a:t>conjunctiva where </a:t>
            </a:r>
            <a:r>
              <a:rPr sz="2800" spc="-5" dirty="0">
                <a:latin typeface="Calibri"/>
                <a:cs typeface="Calibri"/>
              </a:rPr>
              <a:t>it is </a:t>
            </a:r>
            <a:r>
              <a:rPr sz="2800" spc="-10" dirty="0">
                <a:latin typeface="Calibri"/>
                <a:cs typeface="Calibri"/>
              </a:rPr>
              <a:t>very  thin</a:t>
            </a:r>
            <a:endParaRPr sz="2800">
              <a:latin typeface="Calibri"/>
              <a:cs typeface="Calibri"/>
            </a:endParaRPr>
          </a:p>
          <a:p>
            <a:pPr marL="756285" marR="1047750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This </a:t>
            </a:r>
            <a:r>
              <a:rPr sz="2800" spc="-25" dirty="0">
                <a:latin typeface="Calibri"/>
                <a:cs typeface="Calibri"/>
              </a:rPr>
              <a:t>layer </a:t>
            </a:r>
            <a:r>
              <a:rPr sz="2800" spc="-15" dirty="0">
                <a:latin typeface="Calibri"/>
                <a:cs typeface="Calibri"/>
              </a:rPr>
              <a:t>consist </a:t>
            </a:r>
            <a:r>
              <a:rPr sz="2800" spc="-10" dirty="0">
                <a:latin typeface="Calibri"/>
                <a:cs typeface="Calibri"/>
              </a:rPr>
              <a:t>vessels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nerves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15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  <a:p>
            <a:pPr marL="756285" marR="924560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837565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The adenoid </a:t>
            </a:r>
            <a:r>
              <a:rPr sz="2800" spc="-25" dirty="0">
                <a:latin typeface="Calibri"/>
                <a:cs typeface="Calibri"/>
              </a:rPr>
              <a:t>layer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15" dirty="0">
                <a:latin typeface="Calibri"/>
                <a:cs typeface="Calibri"/>
              </a:rPr>
              <a:t>fibrous </a:t>
            </a:r>
            <a:r>
              <a:rPr sz="2800" spc="-25" dirty="0">
                <a:latin typeface="Calibri"/>
                <a:cs typeface="Calibri"/>
              </a:rPr>
              <a:t>layer </a:t>
            </a:r>
            <a:r>
              <a:rPr sz="2800" spc="-20" dirty="0">
                <a:latin typeface="Calibri"/>
                <a:cs typeface="Calibri"/>
              </a:rPr>
              <a:t>are  </a:t>
            </a:r>
            <a:r>
              <a:rPr sz="2800" spc="-10" dirty="0">
                <a:latin typeface="Calibri"/>
                <a:cs typeface="Calibri"/>
              </a:rPr>
              <a:t>collectively called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20" dirty="0">
                <a:latin typeface="Calibri"/>
                <a:cs typeface="Calibri"/>
              </a:rPr>
              <a:t>substantia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propia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935" y="228599"/>
            <a:ext cx="5197602" cy="435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4470" y="642366"/>
            <a:ext cx="1117600" cy="386080"/>
          </a:xfrm>
          <a:custGeom>
            <a:avLst/>
            <a:gdLst/>
            <a:ahLst/>
            <a:cxnLst/>
            <a:rect l="l" t="t" r="r" b="b"/>
            <a:pathLst>
              <a:path w="1117600" h="386080">
                <a:moveTo>
                  <a:pt x="924305" y="0"/>
                </a:moveTo>
                <a:lnTo>
                  <a:pt x="924305" y="96393"/>
                </a:lnTo>
                <a:lnTo>
                  <a:pt x="0" y="96393"/>
                </a:lnTo>
                <a:lnTo>
                  <a:pt x="0" y="289179"/>
                </a:lnTo>
                <a:lnTo>
                  <a:pt x="924305" y="289179"/>
                </a:lnTo>
                <a:lnTo>
                  <a:pt x="924305" y="385572"/>
                </a:lnTo>
                <a:lnTo>
                  <a:pt x="1117091" y="192786"/>
                </a:lnTo>
                <a:lnTo>
                  <a:pt x="924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4470" y="642366"/>
            <a:ext cx="1117600" cy="386080"/>
          </a:xfrm>
          <a:custGeom>
            <a:avLst/>
            <a:gdLst/>
            <a:ahLst/>
            <a:cxnLst/>
            <a:rect l="l" t="t" r="r" b="b"/>
            <a:pathLst>
              <a:path w="1117600" h="386080">
                <a:moveTo>
                  <a:pt x="0" y="96393"/>
                </a:moveTo>
                <a:lnTo>
                  <a:pt x="924305" y="96393"/>
                </a:lnTo>
                <a:lnTo>
                  <a:pt x="924305" y="0"/>
                </a:lnTo>
                <a:lnTo>
                  <a:pt x="1117091" y="192786"/>
                </a:lnTo>
                <a:lnTo>
                  <a:pt x="924305" y="385572"/>
                </a:lnTo>
                <a:lnTo>
                  <a:pt x="924305" y="289179"/>
                </a:lnTo>
                <a:lnTo>
                  <a:pt x="0" y="289179"/>
                </a:lnTo>
                <a:lnTo>
                  <a:pt x="0" y="96393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85229" y="654558"/>
            <a:ext cx="1907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The</a:t>
            </a:r>
            <a:r>
              <a:rPr sz="2400" spc="-90" dirty="0"/>
              <a:t> </a:t>
            </a:r>
            <a:r>
              <a:rPr sz="2400" spc="-5" dirty="0"/>
              <a:t>Epithelium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308853" y="2116073"/>
            <a:ext cx="1321435" cy="457200"/>
          </a:xfrm>
          <a:custGeom>
            <a:avLst/>
            <a:gdLst/>
            <a:ahLst/>
            <a:cxnLst/>
            <a:rect l="l" t="t" r="r" b="b"/>
            <a:pathLst>
              <a:path w="1321434" h="457200">
                <a:moveTo>
                  <a:pt x="1092708" y="0"/>
                </a:moveTo>
                <a:lnTo>
                  <a:pt x="1092708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092708" y="342900"/>
                </a:lnTo>
                <a:lnTo>
                  <a:pt x="1092708" y="457200"/>
                </a:lnTo>
                <a:lnTo>
                  <a:pt x="1321307" y="228600"/>
                </a:lnTo>
                <a:lnTo>
                  <a:pt x="1092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8853" y="2116073"/>
            <a:ext cx="1321435" cy="457200"/>
          </a:xfrm>
          <a:custGeom>
            <a:avLst/>
            <a:gdLst/>
            <a:ahLst/>
            <a:cxnLst/>
            <a:rect l="l" t="t" r="r" b="b"/>
            <a:pathLst>
              <a:path w="1321434" h="457200">
                <a:moveTo>
                  <a:pt x="0" y="114300"/>
                </a:moveTo>
                <a:lnTo>
                  <a:pt x="1092708" y="114300"/>
                </a:lnTo>
                <a:lnTo>
                  <a:pt x="1092708" y="0"/>
                </a:lnTo>
                <a:lnTo>
                  <a:pt x="1321307" y="228600"/>
                </a:lnTo>
                <a:lnTo>
                  <a:pt x="1092708" y="457200"/>
                </a:lnTo>
                <a:lnTo>
                  <a:pt x="1092708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08853" y="3734561"/>
            <a:ext cx="1397635" cy="457200"/>
          </a:xfrm>
          <a:custGeom>
            <a:avLst/>
            <a:gdLst/>
            <a:ahLst/>
            <a:cxnLst/>
            <a:rect l="l" t="t" r="r" b="b"/>
            <a:pathLst>
              <a:path w="1397634" h="457200">
                <a:moveTo>
                  <a:pt x="1168908" y="0"/>
                </a:moveTo>
                <a:lnTo>
                  <a:pt x="1168908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168908" y="342900"/>
                </a:lnTo>
                <a:lnTo>
                  <a:pt x="1168908" y="457200"/>
                </a:lnTo>
                <a:lnTo>
                  <a:pt x="1397507" y="228600"/>
                </a:lnTo>
                <a:lnTo>
                  <a:pt x="1168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8853" y="3734561"/>
            <a:ext cx="1397635" cy="457200"/>
          </a:xfrm>
          <a:custGeom>
            <a:avLst/>
            <a:gdLst/>
            <a:ahLst/>
            <a:cxnLst/>
            <a:rect l="l" t="t" r="r" b="b"/>
            <a:pathLst>
              <a:path w="1397634" h="457200">
                <a:moveTo>
                  <a:pt x="0" y="114300"/>
                </a:moveTo>
                <a:lnTo>
                  <a:pt x="1168908" y="114300"/>
                </a:lnTo>
                <a:lnTo>
                  <a:pt x="1168908" y="0"/>
                </a:lnTo>
                <a:lnTo>
                  <a:pt x="1397507" y="228600"/>
                </a:lnTo>
                <a:lnTo>
                  <a:pt x="1168908" y="457200"/>
                </a:lnTo>
                <a:lnTo>
                  <a:pt x="1168908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85229" y="2217165"/>
            <a:ext cx="1605280" cy="230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-9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Adenoid  Layer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Fibrous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6770" y="5586476"/>
            <a:ext cx="2139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The </a:t>
            </a:r>
            <a:r>
              <a:rPr sz="2400" b="1" i="1" spc="-10" dirty="0">
                <a:latin typeface="Calibri"/>
                <a:cs typeface="Calibri"/>
              </a:rPr>
              <a:t>fibrous</a:t>
            </a:r>
            <a:r>
              <a:rPr sz="2400" b="1" i="1" spc="-6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layer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9268" y="4876800"/>
            <a:ext cx="5286756" cy="185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8853" y="5572505"/>
            <a:ext cx="1321435" cy="462280"/>
          </a:xfrm>
          <a:custGeom>
            <a:avLst/>
            <a:gdLst/>
            <a:ahLst/>
            <a:cxnLst/>
            <a:rect l="l" t="t" r="r" b="b"/>
            <a:pathLst>
              <a:path w="1321434" h="462279">
                <a:moveTo>
                  <a:pt x="1090422" y="0"/>
                </a:moveTo>
                <a:lnTo>
                  <a:pt x="1090422" y="115443"/>
                </a:lnTo>
                <a:lnTo>
                  <a:pt x="0" y="115443"/>
                </a:lnTo>
                <a:lnTo>
                  <a:pt x="0" y="346329"/>
                </a:lnTo>
                <a:lnTo>
                  <a:pt x="1090422" y="346329"/>
                </a:lnTo>
                <a:lnTo>
                  <a:pt x="1090422" y="461772"/>
                </a:lnTo>
                <a:lnTo>
                  <a:pt x="1321307" y="230886"/>
                </a:lnTo>
                <a:lnTo>
                  <a:pt x="1090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853" y="5572505"/>
            <a:ext cx="1321435" cy="462280"/>
          </a:xfrm>
          <a:custGeom>
            <a:avLst/>
            <a:gdLst/>
            <a:ahLst/>
            <a:cxnLst/>
            <a:rect l="l" t="t" r="r" b="b"/>
            <a:pathLst>
              <a:path w="1321434" h="462279">
                <a:moveTo>
                  <a:pt x="0" y="115443"/>
                </a:moveTo>
                <a:lnTo>
                  <a:pt x="1090422" y="115443"/>
                </a:lnTo>
                <a:lnTo>
                  <a:pt x="1090422" y="0"/>
                </a:lnTo>
                <a:lnTo>
                  <a:pt x="1321307" y="230886"/>
                </a:lnTo>
                <a:lnTo>
                  <a:pt x="1090422" y="461772"/>
                </a:lnTo>
                <a:lnTo>
                  <a:pt x="1090422" y="346329"/>
                </a:lnTo>
                <a:lnTo>
                  <a:pt x="0" y="346329"/>
                </a:lnTo>
                <a:lnTo>
                  <a:pt x="0" y="11544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48079"/>
            <a:ext cx="3872229" cy="39528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normal </a:t>
            </a:r>
            <a:r>
              <a:rPr sz="2800" spc="-15" dirty="0">
                <a:latin typeface="Calibri"/>
                <a:cs typeface="Calibri"/>
              </a:rPr>
              <a:t>conjuctiva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Pink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Smooth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Thin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30" dirty="0">
                <a:latin typeface="Calibri"/>
                <a:cs typeface="Calibri"/>
              </a:rPr>
              <a:t>Transparent</a:t>
            </a:r>
            <a:endParaRPr sz="2800">
              <a:latin typeface="Calibri"/>
              <a:cs typeface="Calibri"/>
            </a:endParaRPr>
          </a:p>
          <a:p>
            <a:pPr marL="355600" marR="46990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There are </a:t>
            </a:r>
            <a:r>
              <a:rPr sz="2800" spc="-10" dirty="0">
                <a:latin typeface="Calibri"/>
                <a:cs typeface="Calibri"/>
              </a:rPr>
              <a:t>normally  </a:t>
            </a:r>
            <a:r>
              <a:rPr sz="2800" spc="-15" dirty="0">
                <a:latin typeface="Calibri"/>
                <a:cs typeface="Calibri"/>
              </a:rPr>
              <a:t>large </a:t>
            </a:r>
            <a:r>
              <a:rPr sz="2800" spc="-10" dirty="0">
                <a:latin typeface="Calibri"/>
                <a:cs typeface="Calibri"/>
              </a:rPr>
              <a:t>deep </a:t>
            </a:r>
            <a:r>
              <a:rPr sz="2800" spc="-5" dirty="0">
                <a:latin typeface="Calibri"/>
                <a:cs typeface="Calibri"/>
              </a:rPr>
              <a:t>blood </a:t>
            </a:r>
            <a:r>
              <a:rPr sz="2800" spc="-10" dirty="0">
                <a:latin typeface="Calibri"/>
                <a:cs typeface="Calibri"/>
              </a:rPr>
              <a:t>vesells  that </a:t>
            </a:r>
            <a:r>
              <a:rPr sz="2800" spc="-5" dirty="0">
                <a:latin typeface="Calibri"/>
                <a:cs typeface="Calibri"/>
              </a:rPr>
              <a:t>run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vertically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0" y="1524000"/>
            <a:ext cx="4041648" cy="412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952" y="461899"/>
            <a:ext cx="4561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Conjunctival</a:t>
            </a:r>
            <a:r>
              <a:rPr spc="-80" dirty="0"/>
              <a:t> </a:t>
            </a:r>
            <a:r>
              <a:rPr dirty="0"/>
              <a:t>glands</a:t>
            </a:r>
          </a:p>
        </p:txBody>
      </p:sp>
      <p:sp>
        <p:nvSpPr>
          <p:cNvPr id="3" name="object 3"/>
          <p:cNvSpPr/>
          <p:nvPr/>
        </p:nvSpPr>
        <p:spPr>
          <a:xfrm>
            <a:off x="474699" y="1597887"/>
            <a:ext cx="4575101" cy="457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3011" y="2271140"/>
            <a:ext cx="2538730" cy="30841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784860">
              <a:lnSpc>
                <a:spcPct val="91600"/>
              </a:lnSpc>
              <a:spcBef>
                <a:spcPts val="459"/>
              </a:spcBef>
            </a:pPr>
            <a:r>
              <a:rPr sz="3600" dirty="0">
                <a:latin typeface="Calibri"/>
                <a:cs typeface="Calibri"/>
              </a:rPr>
              <a:t>Mucin  </a:t>
            </a:r>
            <a:r>
              <a:rPr sz="3600" spc="-5" dirty="0">
                <a:latin typeface="Calibri"/>
                <a:cs typeface="Calibri"/>
              </a:rPr>
              <a:t>sec</a:t>
            </a:r>
            <a:r>
              <a:rPr sz="3600" spc="-55" dirty="0">
                <a:latin typeface="Calibri"/>
                <a:cs typeface="Calibri"/>
              </a:rPr>
              <a:t>r</a:t>
            </a:r>
            <a:r>
              <a:rPr sz="3600" spc="-30" dirty="0">
                <a:latin typeface="Calibri"/>
                <a:cs typeface="Calibri"/>
              </a:rPr>
              <a:t>e</a:t>
            </a:r>
            <a:r>
              <a:rPr sz="3600" spc="-45" dirty="0">
                <a:latin typeface="Calibri"/>
                <a:cs typeface="Calibri"/>
              </a:rPr>
              <a:t>t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y  glans</a:t>
            </a:r>
            <a:endParaRPr sz="3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315"/>
              </a:spcBef>
              <a:buChar char="•"/>
              <a:tabLst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Goblet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Crypts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henle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Glands 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manz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5176" y="1578863"/>
            <a:ext cx="4613148" cy="4613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28438" y="2303779"/>
            <a:ext cx="2707640" cy="30187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1033144">
              <a:lnSpc>
                <a:spcPct val="91500"/>
              </a:lnSpc>
              <a:spcBef>
                <a:spcPts val="465"/>
              </a:spcBef>
            </a:pPr>
            <a:r>
              <a:rPr sz="3600" dirty="0">
                <a:latin typeface="Calibri"/>
                <a:cs typeface="Calibri"/>
              </a:rPr>
              <a:t>Acessory  lacrimal  glands</a:t>
            </a:r>
            <a:endParaRPr sz="3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320"/>
              </a:spcBef>
              <a:buChar char="•"/>
              <a:tabLst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Glands 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krause</a:t>
            </a:r>
            <a:endParaRPr sz="2800">
              <a:latin typeface="Calibri"/>
              <a:cs typeface="Calibri"/>
            </a:endParaRPr>
          </a:p>
          <a:p>
            <a:pPr marL="299085" marR="1035050" indent="-287020">
              <a:lnSpc>
                <a:spcPts val="3070"/>
              </a:lnSpc>
              <a:spcBef>
                <a:spcPts val="570"/>
              </a:spcBef>
              <a:buChar char="•"/>
              <a:tabLst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Glands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  wolfring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1524000"/>
            <a:ext cx="40386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70311"/>
            <a:ext cx="3953510" cy="596709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14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i="1" spc="-10" dirty="0">
                <a:latin typeface="Calibri"/>
                <a:cs typeface="Calibri"/>
              </a:rPr>
              <a:t>Goblet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cells</a:t>
            </a:r>
            <a:endParaRPr sz="2400">
              <a:latin typeface="Calibri"/>
              <a:cs typeface="Calibri"/>
            </a:endParaRPr>
          </a:p>
          <a:p>
            <a:pPr marL="756285" marR="43815" lvl="1" indent="-287020">
              <a:lnSpc>
                <a:spcPts val="2380"/>
              </a:lnSpc>
              <a:spcBef>
                <a:spcPts val="58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20" dirty="0">
                <a:latin typeface="Calibri"/>
                <a:cs typeface="Calibri"/>
              </a:rPr>
              <a:t>Round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5" dirty="0">
                <a:latin typeface="Calibri"/>
                <a:cs typeface="Calibri"/>
              </a:rPr>
              <a:t>oval </a:t>
            </a:r>
            <a:r>
              <a:rPr sz="2200" spc="-5" dirty="0">
                <a:latin typeface="Calibri"/>
                <a:cs typeface="Calibri"/>
              </a:rPr>
              <a:t>in shape with  an </a:t>
            </a:r>
            <a:r>
              <a:rPr sz="2200" spc="-10" dirty="0">
                <a:latin typeface="Calibri"/>
                <a:cs typeface="Calibri"/>
              </a:rPr>
              <a:t>eccentric </a:t>
            </a:r>
            <a:r>
              <a:rPr sz="2200" spc="-15" dirty="0">
                <a:latin typeface="Calibri"/>
                <a:cs typeface="Calibri"/>
              </a:rPr>
              <a:t>flat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nucleus</a:t>
            </a:r>
            <a:endParaRPr sz="2200">
              <a:latin typeface="Calibri"/>
              <a:cs typeface="Calibri"/>
            </a:endParaRPr>
          </a:p>
          <a:p>
            <a:pPr marL="756285" marR="5080" lvl="1" indent="-287020">
              <a:lnSpc>
                <a:spcPct val="90000"/>
              </a:lnSpc>
              <a:spcBef>
                <a:spcPts val="484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Unicellular </a:t>
            </a:r>
            <a:r>
              <a:rPr sz="2200" spc="-10" dirty="0">
                <a:latin typeface="Calibri"/>
                <a:cs typeface="Calibri"/>
              </a:rPr>
              <a:t>mucous </a:t>
            </a:r>
            <a:r>
              <a:rPr sz="2200" spc="-5" dirty="0">
                <a:latin typeface="Calibri"/>
                <a:cs typeface="Calibri"/>
              </a:rPr>
              <a:t>cells  </a:t>
            </a:r>
            <a:r>
              <a:rPr sz="2200" spc="-15" dirty="0">
                <a:latin typeface="Calibri"/>
                <a:cs typeface="Calibri"/>
              </a:rPr>
              <a:t>located </a:t>
            </a:r>
            <a:r>
              <a:rPr sz="2200" spc="-5" dirty="0">
                <a:latin typeface="Calibri"/>
                <a:cs typeface="Calibri"/>
              </a:rPr>
              <a:t>abundantly within  the </a:t>
            </a:r>
            <a:r>
              <a:rPr sz="2200" spc="-10" dirty="0">
                <a:latin typeface="Calibri"/>
                <a:cs typeface="Calibri"/>
              </a:rPr>
              <a:t>epithelium </a:t>
            </a:r>
            <a:r>
              <a:rPr sz="2200" spc="-5" dirty="0">
                <a:latin typeface="Calibri"/>
                <a:cs typeface="Calibri"/>
              </a:rPr>
              <a:t>of all </a:t>
            </a:r>
            <a:r>
              <a:rPr sz="2200" spc="-10" dirty="0">
                <a:latin typeface="Calibri"/>
                <a:cs typeface="Calibri"/>
              </a:rPr>
              <a:t>regions 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conjunctiva</a:t>
            </a:r>
            <a:endParaRPr sz="2200">
              <a:latin typeface="Calibri"/>
              <a:cs typeface="Calibri"/>
            </a:endParaRPr>
          </a:p>
          <a:p>
            <a:pPr marL="756285" marR="21590" lvl="1" indent="-287020">
              <a:lnSpc>
                <a:spcPts val="2380"/>
              </a:lnSpc>
              <a:spcBef>
                <a:spcPts val="56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These </a:t>
            </a:r>
            <a:r>
              <a:rPr sz="2200" spc="-5" dirty="0">
                <a:latin typeface="Calibri"/>
                <a:cs typeface="Calibri"/>
              </a:rPr>
              <a:t>cells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15" dirty="0">
                <a:latin typeface="Calibri"/>
                <a:cs typeface="Calibri"/>
              </a:rPr>
              <a:t>formed from 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deepest </a:t>
            </a:r>
            <a:r>
              <a:rPr sz="2200" spc="-5" dirty="0">
                <a:latin typeface="Calibri"/>
                <a:cs typeface="Calibri"/>
              </a:rPr>
              <a:t>cells of the  </a:t>
            </a:r>
            <a:r>
              <a:rPr sz="2200" spc="-15" dirty="0">
                <a:latin typeface="Calibri"/>
                <a:cs typeface="Calibri"/>
              </a:rPr>
              <a:t>conjunctiva</a:t>
            </a:r>
            <a:endParaRPr sz="2200">
              <a:latin typeface="Calibri"/>
              <a:cs typeface="Calibri"/>
            </a:endParaRPr>
          </a:p>
          <a:p>
            <a:pPr marL="756285" marR="26034" lvl="1" indent="-287020">
              <a:lnSpc>
                <a:spcPts val="2380"/>
              </a:lnSpc>
              <a:spcBef>
                <a:spcPts val="52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Once discharging </a:t>
            </a:r>
            <a:r>
              <a:rPr sz="2200" spc="-5" dirty="0">
                <a:latin typeface="Calibri"/>
                <a:cs typeface="Calibri"/>
              </a:rPr>
              <a:t>their  </a:t>
            </a:r>
            <a:r>
              <a:rPr sz="2200" spc="-20" dirty="0">
                <a:latin typeface="Calibri"/>
                <a:cs typeface="Calibri"/>
              </a:rPr>
              <a:t>content- </a:t>
            </a:r>
            <a:r>
              <a:rPr sz="2200" spc="-5" dirty="0">
                <a:latin typeface="Calibri"/>
                <a:cs typeface="Calibri"/>
              </a:rPr>
              <a:t>the mucin </a:t>
            </a:r>
            <a:r>
              <a:rPr sz="2200" spc="-10" dirty="0">
                <a:latin typeface="Calibri"/>
                <a:cs typeface="Calibri"/>
              </a:rPr>
              <a:t>they are  </a:t>
            </a:r>
            <a:r>
              <a:rPr sz="2200" spc="-15" dirty="0">
                <a:latin typeface="Calibri"/>
                <a:cs typeface="Calibri"/>
              </a:rPr>
              <a:t>destroyed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ts val="2510"/>
              </a:lnSpc>
              <a:spcBef>
                <a:spcPts val="22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Density is </a:t>
            </a:r>
            <a:r>
              <a:rPr sz="2200" spc="-15" dirty="0">
                <a:latin typeface="Calibri"/>
                <a:cs typeface="Calibri"/>
              </a:rPr>
              <a:t>more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children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510"/>
              </a:lnSpc>
            </a:pPr>
            <a:r>
              <a:rPr sz="2200" spc="-5" dirty="0">
                <a:latin typeface="Calibri"/>
                <a:cs typeface="Calibri"/>
              </a:rPr>
              <a:t>than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adults</a:t>
            </a:r>
            <a:endParaRPr sz="2200">
              <a:latin typeface="Calibri"/>
              <a:cs typeface="Calibri"/>
            </a:endParaRPr>
          </a:p>
          <a:p>
            <a:pPr marL="756285" marR="507365" lvl="1" indent="-287020">
              <a:lnSpc>
                <a:spcPts val="2380"/>
              </a:lnSpc>
              <a:spcBef>
                <a:spcPts val="560"/>
              </a:spcBef>
              <a:buFont typeface="Courier New"/>
              <a:buChar char="o"/>
              <a:tabLst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More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0" dirty="0">
                <a:latin typeface="Calibri"/>
                <a:cs typeface="Calibri"/>
              </a:rPr>
              <a:t>bulbar  </a:t>
            </a:r>
            <a:r>
              <a:rPr sz="2200" spc="-15" dirty="0">
                <a:latin typeface="Calibri"/>
                <a:cs typeface="Calibri"/>
              </a:rPr>
              <a:t>conjunctiva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inferior  </a:t>
            </a:r>
            <a:r>
              <a:rPr sz="2200" spc="-10" dirty="0">
                <a:latin typeface="Calibri"/>
                <a:cs typeface="Calibri"/>
              </a:rPr>
              <a:t>fornix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1066800"/>
            <a:ext cx="39624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30311" y="5897879"/>
            <a:ext cx="1161288" cy="350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6226"/>
            <a:ext cx="7924165" cy="35928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90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b="1" i="1" spc="-20" dirty="0">
                <a:latin typeface="Calibri"/>
                <a:cs typeface="Calibri"/>
              </a:rPr>
              <a:t>Henle’s</a:t>
            </a:r>
            <a:r>
              <a:rPr sz="3200" b="1" i="1" spc="-1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glands</a:t>
            </a:r>
            <a:endParaRPr sz="3200">
              <a:latin typeface="Calibri"/>
              <a:cs typeface="Calibri"/>
            </a:endParaRPr>
          </a:p>
          <a:p>
            <a:pPr marL="756285" marR="320675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Not true glands </a:t>
            </a:r>
            <a:r>
              <a:rPr sz="2800" spc="-10" dirty="0">
                <a:latin typeface="Calibri"/>
                <a:cs typeface="Calibri"/>
              </a:rPr>
              <a:t>but </a:t>
            </a:r>
            <a:r>
              <a:rPr sz="2800" spc="-20" dirty="0">
                <a:latin typeface="Calibri"/>
                <a:cs typeface="Calibri"/>
              </a:rPr>
              <a:t>folds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mucous </a:t>
            </a:r>
            <a:r>
              <a:rPr sz="2800" spc="-15" dirty="0">
                <a:latin typeface="Calibri"/>
                <a:cs typeface="Calibri"/>
              </a:rPr>
              <a:t>membrane  present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palpebral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tubular </a:t>
            </a:r>
            <a:r>
              <a:rPr sz="2800" spc="-15" dirty="0">
                <a:latin typeface="Calibri"/>
                <a:cs typeface="Calibri"/>
              </a:rPr>
              <a:t>structures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lumina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15-30</a:t>
            </a:r>
            <a:endParaRPr sz="2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µm</a:t>
            </a:r>
            <a:endParaRPr sz="2800">
              <a:latin typeface="Calibri"/>
              <a:cs typeface="Calibri"/>
            </a:endParaRPr>
          </a:p>
          <a:p>
            <a:pPr marL="375920" indent="-363855">
              <a:lnSpc>
                <a:spcPct val="100000"/>
              </a:lnSpc>
              <a:spcBef>
                <a:spcPts val="75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b="1" i="1" dirty="0">
                <a:latin typeface="Calibri"/>
                <a:cs typeface="Calibri"/>
              </a:rPr>
              <a:t>Glands </a:t>
            </a:r>
            <a:r>
              <a:rPr sz="3200" b="1" i="1" spc="-5" dirty="0">
                <a:latin typeface="Calibri"/>
                <a:cs typeface="Calibri"/>
              </a:rPr>
              <a:t>of</a:t>
            </a:r>
            <a:r>
              <a:rPr sz="3200" b="1" i="1" spc="-3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manz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5" dirty="0">
                <a:latin typeface="Calibri"/>
                <a:cs typeface="Calibri"/>
              </a:rPr>
              <a:t>in limbal </a:t>
            </a:r>
            <a:r>
              <a:rPr sz="2800" spc="-15" dirty="0">
                <a:latin typeface="Calibri"/>
                <a:cs typeface="Calibri"/>
              </a:rPr>
              <a:t>conjunctiva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animals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44974"/>
            <a:ext cx="7889240" cy="495744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894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b="1" i="1" dirty="0">
                <a:latin typeface="Calibri"/>
                <a:cs typeface="Calibri"/>
              </a:rPr>
              <a:t>Glands </a:t>
            </a:r>
            <a:r>
              <a:rPr sz="3200" b="1" i="1" spc="-5" dirty="0">
                <a:latin typeface="Calibri"/>
                <a:cs typeface="Calibri"/>
              </a:rPr>
              <a:t>of</a:t>
            </a:r>
            <a:r>
              <a:rPr sz="3200" b="1" i="1" spc="-3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krause</a:t>
            </a:r>
            <a:endParaRPr sz="3200">
              <a:latin typeface="Calibri"/>
              <a:cs typeface="Calibri"/>
            </a:endParaRPr>
          </a:p>
          <a:p>
            <a:pPr marL="756285" marR="144780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Microscopic </a:t>
            </a:r>
            <a:r>
              <a:rPr sz="2800" spc="-5" dirty="0">
                <a:latin typeface="Calibri"/>
                <a:cs typeface="Calibri"/>
              </a:rPr>
              <a:t>glands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lie in the </a:t>
            </a:r>
            <a:r>
              <a:rPr sz="2800" spc="-10" dirty="0">
                <a:latin typeface="Calibri"/>
                <a:cs typeface="Calibri"/>
              </a:rPr>
              <a:t>sub </a:t>
            </a:r>
            <a:r>
              <a:rPr sz="2800" spc="-15" dirty="0">
                <a:latin typeface="Calibri"/>
                <a:cs typeface="Calibri"/>
              </a:rPr>
              <a:t>conjuctival  </a:t>
            </a:r>
            <a:r>
              <a:rPr sz="2800" spc="-10" dirty="0">
                <a:latin typeface="Calibri"/>
                <a:cs typeface="Calibri"/>
              </a:rPr>
              <a:t>tissue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fornices</a:t>
            </a:r>
            <a:endParaRPr sz="2800">
              <a:latin typeface="Calibri"/>
              <a:cs typeface="Calibri"/>
            </a:endParaRPr>
          </a:p>
          <a:p>
            <a:pPr marL="756285" marR="487045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about </a:t>
            </a:r>
            <a:r>
              <a:rPr sz="2800" dirty="0">
                <a:latin typeface="Calibri"/>
                <a:cs typeface="Calibri"/>
              </a:rPr>
              <a:t>40-42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upper </a:t>
            </a:r>
            <a:r>
              <a:rPr sz="2800" spc="-20" dirty="0">
                <a:latin typeface="Calibri"/>
                <a:cs typeface="Calibri"/>
              </a:rPr>
              <a:t>fornix </a:t>
            </a:r>
            <a:r>
              <a:rPr sz="2800" spc="-5" dirty="0">
                <a:latin typeface="Calibri"/>
                <a:cs typeface="Calibri"/>
              </a:rPr>
              <a:t>and  about </a:t>
            </a:r>
            <a:r>
              <a:rPr sz="2800" spc="-10" dirty="0">
                <a:latin typeface="Calibri"/>
                <a:cs typeface="Calibri"/>
              </a:rPr>
              <a:t>6-8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lower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fornix</a:t>
            </a:r>
            <a:endParaRPr sz="2800">
              <a:latin typeface="Calibri"/>
              <a:cs typeface="Calibri"/>
            </a:endParaRPr>
          </a:p>
          <a:p>
            <a:pPr marL="375920" indent="-363855">
              <a:lnSpc>
                <a:spcPct val="100000"/>
              </a:lnSpc>
              <a:spcBef>
                <a:spcPts val="750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b="1" i="1" dirty="0">
                <a:latin typeface="Calibri"/>
                <a:cs typeface="Calibri"/>
              </a:rPr>
              <a:t>Glands of</a:t>
            </a:r>
            <a:r>
              <a:rPr sz="3200" b="1" i="1" spc="-35" dirty="0">
                <a:latin typeface="Calibri"/>
                <a:cs typeface="Calibri"/>
              </a:rPr>
              <a:t> </a:t>
            </a:r>
            <a:r>
              <a:rPr sz="3200" b="1" i="1" spc="-5" dirty="0">
                <a:latin typeface="Calibri"/>
                <a:cs typeface="Calibri"/>
              </a:rPr>
              <a:t>wolfring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spc="-5" dirty="0">
                <a:latin typeface="Calibri"/>
                <a:cs typeface="Calibri"/>
              </a:rPr>
              <a:t>as the glands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Ciaccio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are microscopic </a:t>
            </a:r>
            <a:r>
              <a:rPr sz="2800" spc="-5" dirty="0">
                <a:latin typeface="Calibri"/>
                <a:cs typeface="Calibri"/>
              </a:rPr>
              <a:t>glands </a:t>
            </a: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spc="-5" dirty="0">
                <a:latin typeface="Calibri"/>
                <a:cs typeface="Calibri"/>
              </a:rPr>
              <a:t>along the  </a:t>
            </a:r>
            <a:r>
              <a:rPr sz="2800" spc="-10" dirty="0">
                <a:latin typeface="Calibri"/>
                <a:cs typeface="Calibri"/>
              </a:rPr>
              <a:t>upper </a:t>
            </a:r>
            <a:r>
              <a:rPr sz="2800" spc="-15" dirty="0">
                <a:latin typeface="Calibri"/>
                <a:cs typeface="Calibri"/>
              </a:rPr>
              <a:t>border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superior </a:t>
            </a:r>
            <a:r>
              <a:rPr sz="2800" spc="-20" dirty="0">
                <a:latin typeface="Calibri"/>
                <a:cs typeface="Calibri"/>
              </a:rPr>
              <a:t>tarsus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lower </a:t>
            </a:r>
            <a:r>
              <a:rPr sz="2800" spc="-15" dirty="0">
                <a:latin typeface="Calibri"/>
                <a:cs typeface="Calibri"/>
              </a:rPr>
              <a:t>border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inferior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tarsus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4670" y="461899"/>
            <a:ext cx="2995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Blood</a:t>
            </a:r>
            <a:r>
              <a:rPr spc="-90" dirty="0"/>
              <a:t> </a:t>
            </a:r>
            <a:r>
              <a:rPr dirty="0"/>
              <a:t>supply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72425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Arteries supplying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conjunctiva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derived 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3 </a:t>
            </a:r>
            <a:r>
              <a:rPr sz="3200" spc="-10" dirty="0">
                <a:latin typeface="Calibri"/>
                <a:cs typeface="Calibri"/>
              </a:rPr>
              <a:t>sources. They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are:</a:t>
            </a:r>
            <a:endParaRPr sz="3200">
              <a:latin typeface="Calibri"/>
              <a:cs typeface="Calibri"/>
            </a:endParaRPr>
          </a:p>
          <a:p>
            <a:pPr marL="1384300" lvl="1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1384300" algn="l"/>
                <a:tab pos="1384935" algn="l"/>
              </a:tabLst>
            </a:pPr>
            <a:r>
              <a:rPr sz="3200" i="1" spc="-5" dirty="0">
                <a:latin typeface="Calibri"/>
                <a:cs typeface="Calibri"/>
              </a:rPr>
              <a:t>Marginal </a:t>
            </a:r>
            <a:r>
              <a:rPr sz="3200" i="1" spc="-10" dirty="0">
                <a:latin typeface="Calibri"/>
                <a:cs typeface="Calibri"/>
              </a:rPr>
              <a:t>arcade </a:t>
            </a:r>
            <a:r>
              <a:rPr sz="3200" i="1" spc="-5" dirty="0">
                <a:latin typeface="Calibri"/>
                <a:cs typeface="Calibri"/>
              </a:rPr>
              <a:t>of the</a:t>
            </a:r>
            <a:r>
              <a:rPr sz="3200" i="1" spc="4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eyelid</a:t>
            </a:r>
            <a:endParaRPr sz="3200">
              <a:latin typeface="Calibri"/>
              <a:cs typeface="Calibri"/>
            </a:endParaRPr>
          </a:p>
          <a:p>
            <a:pPr marL="1384300" lvl="1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1384300" algn="l"/>
                <a:tab pos="1384935" algn="l"/>
              </a:tabLst>
            </a:pPr>
            <a:r>
              <a:rPr sz="3200" i="1" spc="-5" dirty="0">
                <a:latin typeface="Calibri"/>
                <a:cs typeface="Calibri"/>
              </a:rPr>
              <a:t>Peripheral arterial </a:t>
            </a:r>
            <a:r>
              <a:rPr sz="3200" i="1" spc="-10" dirty="0">
                <a:latin typeface="Calibri"/>
                <a:cs typeface="Calibri"/>
              </a:rPr>
              <a:t>arcade </a:t>
            </a:r>
            <a:r>
              <a:rPr sz="3200" i="1" dirty="0">
                <a:latin typeface="Calibri"/>
                <a:cs typeface="Calibri"/>
              </a:rPr>
              <a:t>of the</a:t>
            </a:r>
            <a:r>
              <a:rPr sz="3200" i="1" spc="-10" dirty="0">
                <a:latin typeface="Calibri"/>
                <a:cs typeface="Calibri"/>
              </a:rPr>
              <a:t> eyelid</a:t>
            </a:r>
            <a:endParaRPr sz="3200">
              <a:latin typeface="Calibri"/>
              <a:cs typeface="Calibri"/>
            </a:endParaRPr>
          </a:p>
          <a:p>
            <a:pPr marL="1384300" lvl="1" indent="-4578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1384300" algn="l"/>
                <a:tab pos="1384935" algn="l"/>
              </a:tabLst>
            </a:pPr>
            <a:r>
              <a:rPr sz="3200" i="1" spc="-10" dirty="0">
                <a:latin typeface="Calibri"/>
                <a:cs typeface="Calibri"/>
              </a:rPr>
              <a:t>Anterior </a:t>
            </a:r>
            <a:r>
              <a:rPr sz="3200" i="1" spc="-5" dirty="0">
                <a:latin typeface="Calibri"/>
                <a:cs typeface="Calibri"/>
              </a:rPr>
              <a:t>ciliary</a:t>
            </a:r>
            <a:r>
              <a:rPr sz="3200" i="1" spc="5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  <a:p>
            <a:pPr marL="698500" marR="83185" indent="-572135">
              <a:lnSpc>
                <a:spcPct val="100000"/>
              </a:lnSpc>
              <a:spcBef>
                <a:spcPts val="765"/>
              </a:spcBef>
              <a:buFont typeface="Wingdings"/>
              <a:buChar char=""/>
              <a:tabLst>
                <a:tab pos="698500" algn="l"/>
                <a:tab pos="699135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palpebral conjunctiva </a:t>
            </a:r>
            <a:r>
              <a:rPr sz="3200" dirty="0">
                <a:latin typeface="Calibri"/>
                <a:cs typeface="Calibri"/>
              </a:rPr>
              <a:t>and the </a:t>
            </a:r>
            <a:r>
              <a:rPr sz="3200" spc="-15" dirty="0">
                <a:latin typeface="Calibri"/>
                <a:cs typeface="Calibri"/>
              </a:rPr>
              <a:t>fornices  are </a:t>
            </a:r>
            <a:r>
              <a:rPr sz="3200" spc="-5" dirty="0">
                <a:latin typeface="Calibri"/>
                <a:cs typeface="Calibri"/>
              </a:rPr>
              <a:t>supplied </a:t>
            </a:r>
            <a:r>
              <a:rPr sz="3200" spc="-10" dirty="0">
                <a:latin typeface="Calibri"/>
                <a:cs typeface="Calibri"/>
              </a:rPr>
              <a:t>by branches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marginal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peripheral arcades </a:t>
            </a:r>
            <a:r>
              <a:rPr sz="3200" spc="-5" dirty="0">
                <a:latin typeface="Calibri"/>
                <a:cs typeface="Calibri"/>
              </a:rPr>
              <a:t>of 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613"/>
            <a:ext cx="343344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368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Bulbar </a:t>
            </a:r>
            <a:r>
              <a:rPr sz="2800" spc="-15" dirty="0">
                <a:latin typeface="Calibri"/>
                <a:cs typeface="Calibri"/>
              </a:rPr>
              <a:t>conjunctiva </a:t>
            </a:r>
            <a:r>
              <a:rPr sz="2800" spc="-5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supplied </a:t>
            </a:r>
            <a:r>
              <a:rPr sz="2800" spc="-15" dirty="0">
                <a:latin typeface="Calibri"/>
                <a:cs typeface="Calibri"/>
              </a:rPr>
              <a:t>by posterior  </a:t>
            </a:r>
            <a:r>
              <a:rPr sz="2800" spc="-10" dirty="0">
                <a:latin typeface="Calibri"/>
                <a:cs typeface="Calibri"/>
              </a:rPr>
              <a:t>conjunctival arteries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anterior  </a:t>
            </a:r>
            <a:r>
              <a:rPr sz="2800" spc="-10" dirty="0">
                <a:latin typeface="Calibri"/>
                <a:cs typeface="Calibri"/>
              </a:rPr>
              <a:t>conjunctival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arteries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3400" y="1828896"/>
            <a:ext cx="4572000" cy="426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2214" y="1524000"/>
            <a:ext cx="4821785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0992" y="461899"/>
            <a:ext cx="3921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Venous</a:t>
            </a:r>
            <a:r>
              <a:rPr spc="-60" dirty="0"/>
              <a:t> </a:t>
            </a:r>
            <a:r>
              <a:rPr dirty="0"/>
              <a:t>drainage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0613"/>
            <a:ext cx="3761740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veins </a:t>
            </a:r>
            <a:r>
              <a:rPr sz="2800" spc="-20" dirty="0">
                <a:latin typeface="Calibri"/>
                <a:cs typeface="Calibri"/>
              </a:rPr>
              <a:t>from  </a:t>
            </a:r>
            <a:r>
              <a:rPr sz="2800" spc="-10" dirty="0">
                <a:latin typeface="Calibri"/>
                <a:cs typeface="Calibri"/>
              </a:rPr>
              <a:t>conjunctiva </a:t>
            </a:r>
            <a:r>
              <a:rPr sz="2800" spc="-20" dirty="0">
                <a:latin typeface="Calibri"/>
                <a:cs typeface="Calibri"/>
              </a:rPr>
              <a:t>drain into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venous </a:t>
            </a:r>
            <a:r>
              <a:rPr sz="2800" spc="-20" dirty="0">
                <a:latin typeface="Calibri"/>
                <a:cs typeface="Calibri"/>
              </a:rPr>
              <a:t>plexus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eyelids </a:t>
            </a:r>
            <a:r>
              <a:rPr sz="2800" spc="-5" dirty="0">
                <a:latin typeface="Calibri"/>
                <a:cs typeface="Calibri"/>
              </a:rPr>
              <a:t>which in turn  </a:t>
            </a:r>
            <a:r>
              <a:rPr sz="2800" spc="-20" dirty="0">
                <a:latin typeface="Calibri"/>
                <a:cs typeface="Calibri"/>
              </a:rPr>
              <a:t>drain into </a:t>
            </a:r>
            <a:r>
              <a:rPr sz="2800" spc="-5" dirty="0">
                <a:latin typeface="Calibri"/>
                <a:cs typeface="Calibri"/>
              </a:rPr>
              <a:t>the superior  and </a:t>
            </a:r>
            <a:r>
              <a:rPr sz="2800" spc="-20" dirty="0">
                <a:latin typeface="Calibri"/>
                <a:cs typeface="Calibri"/>
              </a:rPr>
              <a:t>inferior </a:t>
            </a:r>
            <a:r>
              <a:rPr sz="2800" spc="-10" dirty="0">
                <a:latin typeface="Calibri"/>
                <a:cs typeface="Calibri"/>
              </a:rPr>
              <a:t>ophthalmic  veins.</a:t>
            </a:r>
            <a:endParaRPr sz="2800">
              <a:latin typeface="Calibri"/>
              <a:cs typeface="Calibri"/>
            </a:endParaRPr>
          </a:p>
          <a:p>
            <a:pPr marL="355600" marR="43180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cicumcorneal </a:t>
            </a:r>
            <a:r>
              <a:rPr sz="2800" spc="-25" dirty="0">
                <a:latin typeface="Calibri"/>
                <a:cs typeface="Calibri"/>
              </a:rPr>
              <a:t>zone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5" dirty="0">
                <a:latin typeface="Calibri"/>
                <a:cs typeface="Calibri"/>
              </a:rPr>
              <a:t>limbus </a:t>
            </a:r>
            <a:r>
              <a:rPr sz="2800" spc="-20" dirty="0">
                <a:latin typeface="Calibri"/>
                <a:cs typeface="Calibri"/>
              </a:rPr>
              <a:t>drain into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anterior </a:t>
            </a:r>
            <a:r>
              <a:rPr sz="2800" spc="-5" dirty="0">
                <a:latin typeface="Calibri"/>
                <a:cs typeface="Calibri"/>
              </a:rPr>
              <a:t>cilliary</a:t>
            </a:r>
            <a:r>
              <a:rPr sz="2800" spc="-10" dirty="0">
                <a:latin typeface="Calibri"/>
                <a:cs typeface="Calibri"/>
              </a:rPr>
              <a:t> veins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569" y="461899"/>
            <a:ext cx="4610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Lymphatic</a:t>
            </a:r>
            <a:r>
              <a:rPr spc="-90" dirty="0"/>
              <a:t> </a:t>
            </a:r>
            <a:r>
              <a:rPr dirty="0"/>
              <a:t>drainage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75412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Lymphatics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20" dirty="0">
                <a:latin typeface="Calibri"/>
                <a:cs typeface="Calibri"/>
              </a:rPr>
              <a:t>lateral </a:t>
            </a:r>
            <a:r>
              <a:rPr sz="2800" spc="-10" dirty="0">
                <a:latin typeface="Calibri"/>
                <a:cs typeface="Calibri"/>
              </a:rPr>
              <a:t>side </a:t>
            </a:r>
            <a:r>
              <a:rPr sz="2800" spc="-20" dirty="0">
                <a:latin typeface="Calibri"/>
                <a:cs typeface="Calibri"/>
              </a:rPr>
              <a:t>drain into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periauricular </a:t>
            </a:r>
            <a:r>
              <a:rPr sz="2800" spc="-5" dirty="0">
                <a:latin typeface="Calibri"/>
                <a:cs typeface="Calibri"/>
              </a:rPr>
              <a:t>lymph  </a:t>
            </a:r>
            <a:r>
              <a:rPr sz="2800" spc="-10" dirty="0">
                <a:latin typeface="Calibri"/>
                <a:cs typeface="Calibri"/>
              </a:rPr>
              <a:t>nodes</a:t>
            </a:r>
            <a:endParaRPr sz="2800">
              <a:latin typeface="Calibri"/>
              <a:cs typeface="Calibri"/>
            </a:endParaRPr>
          </a:p>
          <a:p>
            <a:pPr marL="355600" marR="359410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lymphatics </a:t>
            </a:r>
            <a:r>
              <a:rPr sz="2800" spc="-20" dirty="0">
                <a:latin typeface="Calibri"/>
                <a:cs typeface="Calibri"/>
              </a:rPr>
              <a:t>from  </a:t>
            </a:r>
            <a:r>
              <a:rPr sz="2800" spc="-5" dirty="0">
                <a:latin typeface="Calibri"/>
                <a:cs typeface="Calibri"/>
              </a:rPr>
              <a:t>the medial </a:t>
            </a:r>
            <a:r>
              <a:rPr sz="2800" spc="-10" dirty="0">
                <a:latin typeface="Calibri"/>
                <a:cs typeface="Calibri"/>
              </a:rPr>
              <a:t>side </a:t>
            </a:r>
            <a:r>
              <a:rPr sz="2800" spc="-20" dirty="0">
                <a:latin typeface="Calibri"/>
                <a:cs typeface="Calibri"/>
              </a:rPr>
              <a:t>drain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submandibular  </a:t>
            </a:r>
            <a:r>
              <a:rPr sz="2800" spc="-5" dirty="0">
                <a:latin typeface="Calibri"/>
                <a:cs typeface="Calibri"/>
              </a:rPr>
              <a:t>lymph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00200"/>
            <a:ext cx="4038600" cy="360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1810" y="461899"/>
            <a:ext cx="30372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Nerve</a:t>
            </a:r>
            <a:r>
              <a:rPr spc="-60" dirty="0"/>
              <a:t> </a:t>
            </a:r>
            <a:r>
              <a:rPr spc="-5" dirty="0"/>
              <a:t>supply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7750175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circumcorneal </a:t>
            </a:r>
            <a:r>
              <a:rPr sz="2800" spc="-25" dirty="0">
                <a:latin typeface="Calibri"/>
                <a:cs typeface="Calibri"/>
              </a:rPr>
              <a:t>zone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conjunctiva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supplied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long ciliary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nerves</a:t>
            </a:r>
            <a:endParaRPr sz="2800">
              <a:latin typeface="Calibri"/>
              <a:cs typeface="Calibri"/>
            </a:endParaRPr>
          </a:p>
          <a:p>
            <a:pPr marL="355600" marR="89535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Rest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conjunctiva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supplied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branches 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lacrimal, </a:t>
            </a:r>
            <a:r>
              <a:rPr sz="2800" spc="-35" dirty="0">
                <a:latin typeface="Calibri"/>
                <a:cs typeface="Calibri"/>
              </a:rPr>
              <a:t>infratrochlear, </a:t>
            </a:r>
            <a:r>
              <a:rPr sz="2800" spc="-30" dirty="0">
                <a:latin typeface="Calibri"/>
                <a:cs typeface="Calibri"/>
              </a:rPr>
              <a:t>supratrochlear,  </a:t>
            </a:r>
            <a:r>
              <a:rPr sz="2800" spc="-15" dirty="0">
                <a:latin typeface="Calibri"/>
                <a:cs typeface="Calibri"/>
              </a:rPr>
              <a:t>supraorbital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20" dirty="0">
                <a:latin typeface="Calibri"/>
                <a:cs typeface="Calibri"/>
              </a:rPr>
              <a:t>frontal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nevers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04" y="461899"/>
            <a:ext cx="5636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Functions </a:t>
            </a:r>
            <a:r>
              <a:rPr spc="5" dirty="0"/>
              <a:t>of</a:t>
            </a:r>
            <a:r>
              <a:rPr spc="-50" dirty="0"/>
              <a:t> </a:t>
            </a:r>
            <a:r>
              <a:rPr spc="-5" dirty="0"/>
              <a:t>conjunctiva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36559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28345" indent="-342900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conjunctiva </a:t>
            </a:r>
            <a:r>
              <a:rPr sz="3200" spc="-5" dirty="0">
                <a:latin typeface="Calibri"/>
                <a:cs typeface="Calibri"/>
              </a:rPr>
              <a:t>helps </a:t>
            </a:r>
            <a:r>
              <a:rPr sz="3200" spc="-15" dirty="0">
                <a:latin typeface="Calibri"/>
                <a:cs typeface="Calibri"/>
              </a:rPr>
              <a:t>lubricate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eye </a:t>
            </a:r>
            <a:r>
              <a:rPr sz="3200" spc="-10" dirty="0">
                <a:latin typeface="Calibri"/>
                <a:cs typeface="Calibri"/>
              </a:rPr>
              <a:t>by  producing </a:t>
            </a:r>
            <a:r>
              <a:rPr sz="3200" dirty="0">
                <a:latin typeface="Calibri"/>
                <a:cs typeface="Calibri"/>
              </a:rPr>
              <a:t>mucus and </a:t>
            </a:r>
            <a:r>
              <a:rPr sz="3200" spc="-20" dirty="0">
                <a:latin typeface="Calibri"/>
                <a:cs typeface="Calibri"/>
              </a:rPr>
              <a:t>tears, </a:t>
            </a:r>
            <a:r>
              <a:rPr sz="3200" spc="-5" dirty="0">
                <a:latin typeface="Calibri"/>
                <a:cs typeface="Calibri"/>
              </a:rPr>
              <a:t>although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smaller volume of </a:t>
            </a:r>
            <a:r>
              <a:rPr sz="3200" spc="-20" dirty="0">
                <a:latin typeface="Calibri"/>
                <a:cs typeface="Calibri"/>
              </a:rPr>
              <a:t>tears </a:t>
            </a:r>
            <a:r>
              <a:rPr sz="3200" dirty="0">
                <a:latin typeface="Calibri"/>
                <a:cs typeface="Calibri"/>
              </a:rPr>
              <a:t>than the lacrimal  gland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It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15" dirty="0">
                <a:latin typeface="Calibri"/>
                <a:cs typeface="Calibri"/>
              </a:rPr>
              <a:t>contributes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immune surveillance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5" dirty="0">
                <a:latin typeface="Calibri"/>
                <a:cs typeface="Calibri"/>
              </a:rPr>
              <a:t>helps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prevent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entrance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microbes </a:t>
            </a:r>
            <a:r>
              <a:rPr sz="3200" spc="-25" dirty="0">
                <a:latin typeface="Calibri"/>
                <a:cs typeface="Calibri"/>
              </a:rPr>
              <a:t>into 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eye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" y="25323"/>
            <a:ext cx="4432300" cy="4115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3576" y="3276600"/>
            <a:ext cx="6440424" cy="3354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1390" y="187197"/>
            <a:ext cx="21412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Anatomy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998218"/>
            <a:ext cx="72390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513529"/>
            <a:ext cx="7988300" cy="502094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50"/>
              </a:spcBef>
              <a:buSzPct val="96666"/>
              <a:buFont typeface="Wingdings"/>
              <a:buChar char=""/>
              <a:tabLst>
                <a:tab pos="381000" algn="l"/>
              </a:tabLst>
            </a:pPr>
            <a:r>
              <a:rPr sz="3000" spc="-20" dirty="0">
                <a:latin typeface="Calibri"/>
                <a:cs typeface="Calibri"/>
              </a:rPr>
              <a:t>References-</a:t>
            </a:r>
            <a:endParaRPr sz="3000">
              <a:latin typeface="Calibri"/>
              <a:cs typeface="Calibri"/>
            </a:endParaRPr>
          </a:p>
          <a:p>
            <a:pPr marL="781685" marR="311150" lvl="1" indent="-287020">
              <a:lnSpc>
                <a:spcPct val="100000"/>
              </a:lnSpc>
              <a:spcBef>
                <a:spcPts val="655"/>
              </a:spcBef>
              <a:buFont typeface="Courier New"/>
              <a:buChar char="o"/>
              <a:tabLst>
                <a:tab pos="782320" algn="l"/>
              </a:tabLst>
            </a:pPr>
            <a:r>
              <a:rPr sz="2600" dirty="0">
                <a:latin typeface="Calibri"/>
                <a:cs typeface="Calibri"/>
              </a:rPr>
              <a:t>AK </a:t>
            </a:r>
            <a:r>
              <a:rPr sz="2600" spc="-5" dirty="0">
                <a:latin typeface="Calibri"/>
                <a:cs typeface="Calibri"/>
              </a:rPr>
              <a:t>Khurana, </a:t>
            </a:r>
            <a:r>
              <a:rPr sz="2600" spc="-15" dirty="0">
                <a:latin typeface="Calibri"/>
                <a:cs typeface="Calibri"/>
              </a:rPr>
              <a:t>Anatomy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physiology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eye </a:t>
            </a:r>
            <a:r>
              <a:rPr sz="2600" spc="10" dirty="0">
                <a:latin typeface="Calibri"/>
                <a:cs typeface="Calibri"/>
              </a:rPr>
              <a:t>2</a:t>
            </a:r>
            <a:r>
              <a:rPr sz="2550" spc="15" baseline="26143" dirty="0">
                <a:latin typeface="Calibri"/>
                <a:cs typeface="Calibri"/>
              </a:rPr>
              <a:t>nd 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edition, </a:t>
            </a:r>
            <a:r>
              <a:rPr sz="2600" spc="-10" dirty="0">
                <a:latin typeface="Calibri"/>
                <a:cs typeface="Calibri"/>
              </a:rPr>
              <a:t>page </a:t>
            </a:r>
            <a:r>
              <a:rPr sz="2600" spc="-5" dirty="0">
                <a:latin typeface="Calibri"/>
                <a:cs typeface="Calibri"/>
              </a:rPr>
              <a:t>no-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306-372</a:t>
            </a:r>
            <a:endParaRPr sz="2600">
              <a:latin typeface="Calibri"/>
              <a:cs typeface="Calibri"/>
            </a:endParaRPr>
          </a:p>
          <a:p>
            <a:pPr marL="781685" marR="863600" lvl="1" indent="-287020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782320" algn="l"/>
              </a:tabLst>
            </a:pPr>
            <a:r>
              <a:rPr sz="2600" dirty="0">
                <a:latin typeface="Calibri"/>
                <a:cs typeface="Calibri"/>
              </a:rPr>
              <a:t>AK </a:t>
            </a:r>
            <a:r>
              <a:rPr sz="2600" spc="-5" dirty="0">
                <a:latin typeface="Calibri"/>
                <a:cs typeface="Calibri"/>
              </a:rPr>
              <a:t>Khurana, Comprehensive ophthalmology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</a:t>
            </a:r>
            <a:r>
              <a:rPr sz="2550" baseline="26143" dirty="0">
                <a:latin typeface="Calibri"/>
                <a:cs typeface="Calibri"/>
              </a:rPr>
              <a:t>th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edition, </a:t>
            </a:r>
            <a:r>
              <a:rPr sz="2600" spc="-10" dirty="0">
                <a:latin typeface="Calibri"/>
                <a:cs typeface="Calibri"/>
              </a:rPr>
              <a:t>page </a:t>
            </a:r>
            <a:r>
              <a:rPr sz="2600" spc="-5" dirty="0">
                <a:latin typeface="Calibri"/>
                <a:cs typeface="Calibri"/>
              </a:rPr>
              <a:t>no-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51-54</a:t>
            </a:r>
            <a:endParaRPr sz="26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782320" algn="l"/>
              </a:tabLst>
            </a:pPr>
            <a:r>
              <a:rPr sz="2600" dirty="0">
                <a:latin typeface="Calibri"/>
                <a:cs typeface="Calibri"/>
              </a:rPr>
              <a:t>AI </a:t>
            </a:r>
            <a:r>
              <a:rPr sz="2600" spc="-5" dirty="0">
                <a:latin typeface="Calibri"/>
                <a:cs typeface="Calibri"/>
              </a:rPr>
              <a:t>Lens, Ocular </a:t>
            </a:r>
            <a:r>
              <a:rPr sz="2600" spc="-15" dirty="0">
                <a:latin typeface="Calibri"/>
                <a:cs typeface="Calibri"/>
              </a:rPr>
              <a:t>Anatomy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30" dirty="0">
                <a:latin typeface="Calibri"/>
                <a:cs typeface="Calibri"/>
              </a:rPr>
              <a:t>Physiology, </a:t>
            </a:r>
            <a:r>
              <a:rPr sz="2600" spc="-10" dirty="0">
                <a:latin typeface="Calibri"/>
                <a:cs typeface="Calibri"/>
              </a:rPr>
              <a:t>page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50-53</a:t>
            </a:r>
            <a:endParaRPr sz="26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625"/>
              </a:spcBef>
              <a:buFont typeface="Courier New"/>
              <a:buChar char="o"/>
              <a:tabLst>
                <a:tab pos="782320" algn="l"/>
              </a:tabLst>
            </a:pPr>
            <a:r>
              <a:rPr sz="2600" spc="5" dirty="0">
                <a:latin typeface="Calibri"/>
                <a:cs typeface="Calibri"/>
              </a:rPr>
              <a:t>A. </a:t>
            </a:r>
            <a:r>
              <a:rPr sz="2600" dirty="0">
                <a:latin typeface="Calibri"/>
                <a:cs typeface="Calibri"/>
              </a:rPr>
              <a:t>M. </a:t>
            </a:r>
            <a:r>
              <a:rPr sz="2600" spc="5" dirty="0">
                <a:latin typeface="Calibri"/>
                <a:cs typeface="Calibri"/>
              </a:rPr>
              <a:t>R. </a:t>
            </a:r>
            <a:r>
              <a:rPr sz="2600" spc="-45" dirty="0">
                <a:latin typeface="Calibri"/>
                <a:cs typeface="Calibri"/>
              </a:rPr>
              <a:t>Agur, </a:t>
            </a:r>
            <a:r>
              <a:rPr sz="2600" spc="-10" dirty="0">
                <a:latin typeface="Calibri"/>
                <a:cs typeface="Calibri"/>
              </a:rPr>
              <a:t>Grant's Atlas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35" dirty="0">
                <a:latin typeface="Calibri"/>
                <a:cs typeface="Calibri"/>
              </a:rPr>
              <a:t>Anatomy, </a:t>
            </a:r>
            <a:r>
              <a:rPr sz="2600" spc="-10" dirty="0">
                <a:latin typeface="Calibri"/>
                <a:cs typeface="Calibri"/>
              </a:rPr>
              <a:t>page </a:t>
            </a:r>
            <a:r>
              <a:rPr sz="2600" dirty="0">
                <a:latin typeface="Calibri"/>
                <a:cs typeface="Calibri"/>
              </a:rPr>
              <a:t>650</a:t>
            </a:r>
            <a:endParaRPr sz="2600">
              <a:latin typeface="Calibri"/>
              <a:cs typeface="Calibri"/>
            </a:endParaRPr>
          </a:p>
          <a:p>
            <a:pPr marL="495300" algn="just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Courier New"/>
                <a:cs typeface="Courier New"/>
                <a:hlinkClick r:id="rId2"/>
              </a:rPr>
              <a:t>o</a:t>
            </a:r>
            <a:r>
              <a:rPr sz="2600" spc="-894" dirty="0">
                <a:latin typeface="Courier New"/>
                <a:cs typeface="Courier New"/>
                <a:hlinkClick r:id="rId2"/>
              </a:rPr>
              <a:t> </a:t>
            </a:r>
            <a:r>
              <a:rPr sz="2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https://en.wikipedia.org/wiki/Conjunctiva#Function</a:t>
            </a:r>
            <a:endParaRPr sz="2600">
              <a:latin typeface="Calibri"/>
              <a:cs typeface="Calibri"/>
            </a:endParaRPr>
          </a:p>
          <a:p>
            <a:pPr marL="781685" marR="30480" indent="-287020" algn="just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Courier New"/>
                <a:cs typeface="Courier New"/>
                <a:hlinkClick r:id="rId3"/>
              </a:rPr>
              <a:t>o</a:t>
            </a:r>
            <a:r>
              <a:rPr sz="2600" spc="-855" dirty="0">
                <a:latin typeface="Courier New"/>
                <a:cs typeface="Courier New"/>
                <a:hlinkClick r:id="rId3"/>
              </a:rPr>
              <a:t> </a:t>
            </a:r>
            <a:r>
              <a:rPr sz="2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https://www.slideshare.net/pranaykumarshinde/conj </a:t>
            </a:r>
            <a:r>
              <a:rPr sz="2600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unctiva-anatomy-and-physiology?qid=5cf7b98a-e6f5- </a:t>
            </a:r>
            <a:r>
              <a:rPr sz="2600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4369-bccd-0b1168d7d77e&amp;v=&amp;b=&amp;from_search=6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955" y="1956816"/>
            <a:ext cx="7866888" cy="3371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1981200"/>
            <a:ext cx="77724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1981200"/>
            <a:ext cx="7772400" cy="32766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0" i="0" spc="-5" dirty="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b="0" i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i="0" spc="-5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Parts </a:t>
            </a:r>
            <a:r>
              <a:rPr spc="-5" dirty="0"/>
              <a:t>of </a:t>
            </a:r>
            <a:r>
              <a:rPr dirty="0"/>
              <a:t>the</a:t>
            </a:r>
            <a:r>
              <a:rPr spc="-5" dirty="0"/>
              <a:t> conjunctiva</a:t>
            </a:r>
          </a:p>
        </p:txBody>
      </p:sp>
      <p:sp>
        <p:nvSpPr>
          <p:cNvPr id="3" name="object 3"/>
          <p:cNvSpPr/>
          <p:nvPr/>
        </p:nvSpPr>
        <p:spPr>
          <a:xfrm>
            <a:off x="1983377" y="1600200"/>
            <a:ext cx="5408022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Parts </a:t>
            </a:r>
            <a:r>
              <a:rPr spc="-5" dirty="0"/>
              <a:t>of </a:t>
            </a:r>
            <a:r>
              <a:rPr dirty="0"/>
              <a:t>the</a:t>
            </a:r>
            <a:r>
              <a:rPr spc="-5" dirty="0"/>
              <a:t> conjunctiva</a:t>
            </a:r>
          </a:p>
        </p:txBody>
      </p:sp>
      <p:sp>
        <p:nvSpPr>
          <p:cNvPr id="3" name="object 3"/>
          <p:cNvSpPr/>
          <p:nvPr/>
        </p:nvSpPr>
        <p:spPr>
          <a:xfrm>
            <a:off x="6812280" y="2887979"/>
            <a:ext cx="1240535" cy="3220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2280" y="2887979"/>
            <a:ext cx="1240535" cy="2296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8564" y="2887979"/>
            <a:ext cx="1254252" cy="1373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2280" y="2887979"/>
            <a:ext cx="1240535" cy="449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1584" y="2004060"/>
            <a:ext cx="3761231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3331464"/>
            <a:ext cx="934212" cy="1086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1183" y="2927604"/>
            <a:ext cx="690372" cy="2257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1183" y="2927604"/>
            <a:ext cx="690372" cy="1333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1183" y="2927604"/>
            <a:ext cx="690372" cy="4099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1183" y="2004060"/>
            <a:ext cx="3240024" cy="280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81789" y="1452154"/>
            <a:ext cx="473445" cy="1053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72128" y="1915667"/>
            <a:ext cx="483108" cy="134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4552" y="1560575"/>
            <a:ext cx="1319784" cy="3535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64965" y="1532382"/>
            <a:ext cx="12992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Conjunctiva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4296" y="2241804"/>
            <a:ext cx="525779" cy="1661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4296" y="2802635"/>
            <a:ext cx="525779" cy="1661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151" y="2394204"/>
            <a:ext cx="1307592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0499" y="2401315"/>
            <a:ext cx="10344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Palpebral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63267" y="3166872"/>
            <a:ext cx="525780" cy="1661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3267" y="3726179"/>
            <a:ext cx="525780" cy="1661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1600" y="3317747"/>
            <a:ext cx="1309115" cy="4236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31747" y="3325114"/>
            <a:ext cx="986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Marginal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63267" y="4090415"/>
            <a:ext cx="525780" cy="166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3267" y="4649723"/>
            <a:ext cx="525780" cy="1661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1600" y="4241291"/>
            <a:ext cx="1309115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03958" y="4249039"/>
            <a:ext cx="643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7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40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sal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63267" y="5013959"/>
            <a:ext cx="525780" cy="166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2827" y="5583039"/>
            <a:ext cx="516220" cy="1368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1600" y="5164835"/>
            <a:ext cx="1309115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39951" y="5172836"/>
            <a:ext cx="7721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Orbital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44696" y="2647188"/>
            <a:ext cx="525779" cy="1661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44696" y="3208020"/>
            <a:ext cx="525779" cy="1661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54552" y="2798064"/>
            <a:ext cx="1307591" cy="425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42334" y="2806446"/>
            <a:ext cx="732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Bulbar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04032" y="4245864"/>
            <a:ext cx="524256" cy="1661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3564" y="4816467"/>
            <a:ext cx="514724" cy="1368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12364" y="4396740"/>
            <a:ext cx="1307591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202051" y="4405121"/>
            <a:ext cx="7296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Sc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25923" y="4245864"/>
            <a:ext cx="525779" cy="166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35483" y="4816467"/>
            <a:ext cx="516220" cy="1368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34255" y="4396740"/>
            <a:ext cx="1307591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18101" y="4405121"/>
            <a:ext cx="7410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Lim</a:t>
            </a:r>
            <a:r>
              <a:rPr sz="2100" dirty="0">
                <a:latin typeface="Calibri"/>
                <a:cs typeface="Calibri"/>
              </a:rPr>
              <a:t>bal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773923" y="2203704"/>
            <a:ext cx="525779" cy="1661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73923" y="2763011"/>
            <a:ext cx="525779" cy="1661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2256" y="2354579"/>
            <a:ext cx="1307592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689342" y="2362327"/>
            <a:ext cx="6946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latin typeface="Calibri"/>
                <a:cs typeface="Calibri"/>
              </a:rPr>
              <a:t>F</a:t>
            </a:r>
            <a:r>
              <a:rPr sz="2100" spc="-5" dirty="0">
                <a:latin typeface="Calibri"/>
                <a:cs typeface="Calibri"/>
              </a:rPr>
              <a:t>ornix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06311" y="3166872"/>
            <a:ext cx="525780" cy="1661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06311" y="3726179"/>
            <a:ext cx="525780" cy="1661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14644" y="3317747"/>
            <a:ext cx="1309116" cy="4236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095238" y="3325114"/>
            <a:ext cx="94741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Superior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291071" y="4090415"/>
            <a:ext cx="525779" cy="166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91071" y="4649723"/>
            <a:ext cx="525779" cy="1661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00928" y="4241291"/>
            <a:ext cx="1307592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141846" y="4249039"/>
            <a:ext cx="8261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I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dirty="0">
                <a:latin typeface="Calibri"/>
                <a:cs typeface="Calibri"/>
              </a:rPr>
              <a:t>eri</a:t>
            </a:r>
            <a:r>
              <a:rPr sz="2100" spc="-10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306311" y="5013959"/>
            <a:ext cx="525780" cy="166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06311" y="5573267"/>
            <a:ext cx="525780" cy="1661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14644" y="5164835"/>
            <a:ext cx="1309116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189726" y="5172836"/>
            <a:ext cx="758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L</a:t>
            </a:r>
            <a:r>
              <a:rPr sz="2100" spc="-20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306311" y="5937503"/>
            <a:ext cx="525780" cy="166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5871" y="6506583"/>
            <a:ext cx="516220" cy="1368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14644" y="6088379"/>
            <a:ext cx="1309116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180582" y="6096711"/>
            <a:ext cx="7785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Medial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40174"/>
            <a:ext cx="7497445" cy="155511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894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15" dirty="0">
                <a:latin typeface="Calibri"/>
                <a:cs typeface="Calibri"/>
              </a:rPr>
              <a:t>Palpebral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conjunctiva:</a:t>
            </a:r>
            <a:endParaRPr sz="32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Courier New"/>
                <a:cs typeface="Courier New"/>
              </a:rPr>
              <a:t>o</a:t>
            </a:r>
            <a:r>
              <a:rPr sz="2800" spc="-965" dirty="0">
                <a:latin typeface="Courier New"/>
                <a:cs typeface="Courier New"/>
              </a:rPr>
              <a:t> </a:t>
            </a:r>
            <a:r>
              <a:rPr sz="2800" spc="-5" dirty="0">
                <a:latin typeface="Calibri"/>
                <a:cs typeface="Calibri"/>
              </a:rPr>
              <a:t>It is richly </a:t>
            </a:r>
            <a:r>
              <a:rPr sz="2800" spc="-35" dirty="0">
                <a:latin typeface="Calibri"/>
                <a:cs typeface="Calibri"/>
              </a:rPr>
              <a:t>vascular, </a:t>
            </a:r>
            <a:r>
              <a:rPr sz="2800" spc="-15" dirty="0">
                <a:latin typeface="Calibri"/>
                <a:cs typeface="Calibri"/>
              </a:rPr>
              <a:t>extremely </a:t>
            </a:r>
            <a:r>
              <a:rPr sz="2800" spc="-10" dirty="0">
                <a:latin typeface="Calibri"/>
                <a:cs typeface="Calibri"/>
              </a:rPr>
              <a:t>thin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strongly  </a:t>
            </a:r>
            <a:r>
              <a:rPr sz="2800" spc="-10" dirty="0">
                <a:latin typeface="Calibri"/>
                <a:cs typeface="Calibri"/>
              </a:rPr>
              <a:t>bounded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tarsal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plate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7031" y="2438400"/>
            <a:ext cx="7888224" cy="3508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0613"/>
            <a:ext cx="5802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urier New"/>
                <a:cs typeface="Courier New"/>
              </a:rPr>
              <a:t>o </a:t>
            </a:r>
            <a:r>
              <a:rPr sz="2800" spc="-5" dirty="0">
                <a:latin typeface="Calibri"/>
                <a:cs typeface="Calibri"/>
              </a:rPr>
              <a:t>It lines the </a:t>
            </a:r>
            <a:r>
              <a:rPr sz="2800" spc="-10" dirty="0">
                <a:latin typeface="Calibri"/>
                <a:cs typeface="Calibri"/>
              </a:rPr>
              <a:t>lids </a:t>
            </a:r>
            <a:r>
              <a:rPr sz="2800" spc="-5" dirty="0">
                <a:latin typeface="Calibri"/>
                <a:cs typeface="Calibri"/>
              </a:rPr>
              <a:t>and is </a:t>
            </a:r>
            <a:r>
              <a:rPr sz="2800" spc="-10" dirty="0">
                <a:latin typeface="Calibri"/>
                <a:cs typeface="Calibri"/>
              </a:rPr>
              <a:t>subdivided</a:t>
            </a:r>
            <a:r>
              <a:rPr sz="2800" spc="3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961" y="2591561"/>
            <a:ext cx="3531235" cy="3531235"/>
          </a:xfrm>
          <a:custGeom>
            <a:avLst/>
            <a:gdLst/>
            <a:ahLst/>
            <a:cxnLst/>
            <a:rect l="l" t="t" r="r" b="b"/>
            <a:pathLst>
              <a:path w="3531235" h="3531235">
                <a:moveTo>
                  <a:pt x="1765553" y="0"/>
                </a:moveTo>
                <a:lnTo>
                  <a:pt x="0" y="3531108"/>
                </a:lnTo>
                <a:lnTo>
                  <a:pt x="3531108" y="3531108"/>
                </a:lnTo>
                <a:lnTo>
                  <a:pt x="176555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961" y="2591561"/>
            <a:ext cx="3531235" cy="3531235"/>
          </a:xfrm>
          <a:custGeom>
            <a:avLst/>
            <a:gdLst/>
            <a:ahLst/>
            <a:cxnLst/>
            <a:rect l="l" t="t" r="r" b="b"/>
            <a:pathLst>
              <a:path w="3531235" h="3531235">
                <a:moveTo>
                  <a:pt x="0" y="3531108"/>
                </a:moveTo>
                <a:lnTo>
                  <a:pt x="1765553" y="0"/>
                </a:lnTo>
                <a:lnTo>
                  <a:pt x="3531108" y="3531108"/>
                </a:lnTo>
                <a:lnTo>
                  <a:pt x="0" y="353110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3161" y="2896361"/>
            <a:ext cx="2654935" cy="803275"/>
          </a:xfrm>
          <a:custGeom>
            <a:avLst/>
            <a:gdLst/>
            <a:ahLst/>
            <a:cxnLst/>
            <a:rect l="l" t="t" r="r" b="b"/>
            <a:pathLst>
              <a:path w="2654934" h="803275">
                <a:moveTo>
                  <a:pt x="2520950" y="0"/>
                </a:moveTo>
                <a:lnTo>
                  <a:pt x="133858" y="0"/>
                </a:lnTo>
                <a:lnTo>
                  <a:pt x="91553" y="6825"/>
                </a:lnTo>
                <a:lnTo>
                  <a:pt x="54809" y="25830"/>
                </a:lnTo>
                <a:lnTo>
                  <a:pt x="25830" y="54809"/>
                </a:lnTo>
                <a:lnTo>
                  <a:pt x="6825" y="91553"/>
                </a:lnTo>
                <a:lnTo>
                  <a:pt x="0" y="133858"/>
                </a:lnTo>
                <a:lnTo>
                  <a:pt x="0" y="669289"/>
                </a:lnTo>
                <a:lnTo>
                  <a:pt x="6825" y="711594"/>
                </a:lnTo>
                <a:lnTo>
                  <a:pt x="25830" y="748338"/>
                </a:lnTo>
                <a:lnTo>
                  <a:pt x="54809" y="777317"/>
                </a:lnTo>
                <a:lnTo>
                  <a:pt x="91553" y="796322"/>
                </a:lnTo>
                <a:lnTo>
                  <a:pt x="133858" y="803148"/>
                </a:lnTo>
                <a:lnTo>
                  <a:pt x="2520950" y="803148"/>
                </a:lnTo>
                <a:lnTo>
                  <a:pt x="2563254" y="796322"/>
                </a:lnTo>
                <a:lnTo>
                  <a:pt x="2599998" y="777317"/>
                </a:lnTo>
                <a:lnTo>
                  <a:pt x="2628977" y="748338"/>
                </a:lnTo>
                <a:lnTo>
                  <a:pt x="2647982" y="711594"/>
                </a:lnTo>
                <a:lnTo>
                  <a:pt x="2654808" y="669289"/>
                </a:lnTo>
                <a:lnTo>
                  <a:pt x="2654808" y="133858"/>
                </a:lnTo>
                <a:lnTo>
                  <a:pt x="2647982" y="91553"/>
                </a:lnTo>
                <a:lnTo>
                  <a:pt x="2628977" y="54809"/>
                </a:lnTo>
                <a:lnTo>
                  <a:pt x="2599998" y="25830"/>
                </a:lnTo>
                <a:lnTo>
                  <a:pt x="2563254" y="6825"/>
                </a:lnTo>
                <a:lnTo>
                  <a:pt x="252095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3161" y="2896361"/>
            <a:ext cx="2654935" cy="803275"/>
          </a:xfrm>
          <a:custGeom>
            <a:avLst/>
            <a:gdLst/>
            <a:ahLst/>
            <a:cxnLst/>
            <a:rect l="l" t="t" r="r" b="b"/>
            <a:pathLst>
              <a:path w="2654934" h="803275">
                <a:moveTo>
                  <a:pt x="0" y="133858"/>
                </a:moveTo>
                <a:lnTo>
                  <a:pt x="6825" y="91553"/>
                </a:lnTo>
                <a:lnTo>
                  <a:pt x="25830" y="54809"/>
                </a:lnTo>
                <a:lnTo>
                  <a:pt x="54809" y="25830"/>
                </a:lnTo>
                <a:lnTo>
                  <a:pt x="91553" y="6825"/>
                </a:lnTo>
                <a:lnTo>
                  <a:pt x="133858" y="0"/>
                </a:lnTo>
                <a:lnTo>
                  <a:pt x="2520950" y="0"/>
                </a:lnTo>
                <a:lnTo>
                  <a:pt x="2563254" y="6825"/>
                </a:lnTo>
                <a:lnTo>
                  <a:pt x="2599998" y="25830"/>
                </a:lnTo>
                <a:lnTo>
                  <a:pt x="2628977" y="54809"/>
                </a:lnTo>
                <a:lnTo>
                  <a:pt x="2647982" y="91553"/>
                </a:lnTo>
                <a:lnTo>
                  <a:pt x="2654808" y="133858"/>
                </a:lnTo>
                <a:lnTo>
                  <a:pt x="2654808" y="669289"/>
                </a:lnTo>
                <a:lnTo>
                  <a:pt x="2647982" y="711594"/>
                </a:lnTo>
                <a:lnTo>
                  <a:pt x="2628977" y="748338"/>
                </a:lnTo>
                <a:lnTo>
                  <a:pt x="2599998" y="777317"/>
                </a:lnTo>
                <a:lnTo>
                  <a:pt x="2563254" y="796322"/>
                </a:lnTo>
                <a:lnTo>
                  <a:pt x="2520950" y="803148"/>
                </a:lnTo>
                <a:lnTo>
                  <a:pt x="133858" y="803148"/>
                </a:lnTo>
                <a:lnTo>
                  <a:pt x="91553" y="796322"/>
                </a:lnTo>
                <a:lnTo>
                  <a:pt x="54809" y="777317"/>
                </a:lnTo>
                <a:lnTo>
                  <a:pt x="25830" y="748338"/>
                </a:lnTo>
                <a:lnTo>
                  <a:pt x="6825" y="711594"/>
                </a:lnTo>
                <a:lnTo>
                  <a:pt x="0" y="669289"/>
                </a:lnTo>
                <a:lnTo>
                  <a:pt x="0" y="13385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34280" y="2983229"/>
            <a:ext cx="15119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i="0" dirty="0">
                <a:latin typeface="Calibri"/>
                <a:cs typeface="Calibri"/>
              </a:rPr>
              <a:t>ma</a:t>
            </a:r>
            <a:r>
              <a:rPr sz="3300" b="0" i="0" spc="-40" dirty="0">
                <a:latin typeface="Calibri"/>
                <a:cs typeface="Calibri"/>
              </a:rPr>
              <a:t>r</a:t>
            </a:r>
            <a:r>
              <a:rPr sz="3300" b="0" i="0" dirty="0">
                <a:latin typeface="Calibri"/>
                <a:cs typeface="Calibri"/>
              </a:rPr>
              <a:t>gi</a:t>
            </a:r>
            <a:r>
              <a:rPr sz="3300" b="0" i="0" spc="-15" dirty="0">
                <a:latin typeface="Calibri"/>
                <a:cs typeface="Calibri"/>
              </a:rPr>
              <a:t>n</a:t>
            </a:r>
            <a:r>
              <a:rPr sz="3300" b="0" i="0" dirty="0">
                <a:latin typeface="Calibri"/>
                <a:cs typeface="Calibri"/>
              </a:rPr>
              <a:t>al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1826" y="4001261"/>
            <a:ext cx="2682240" cy="826135"/>
          </a:xfrm>
          <a:custGeom>
            <a:avLst/>
            <a:gdLst/>
            <a:ahLst/>
            <a:cxnLst/>
            <a:rect l="l" t="t" r="r" b="b"/>
            <a:pathLst>
              <a:path w="2682240" h="826135">
                <a:moveTo>
                  <a:pt x="2544572" y="0"/>
                </a:moveTo>
                <a:lnTo>
                  <a:pt x="137668" y="0"/>
                </a:lnTo>
                <a:lnTo>
                  <a:pt x="94138" y="7014"/>
                </a:lnTo>
                <a:lnTo>
                  <a:pt x="56345" y="26550"/>
                </a:lnTo>
                <a:lnTo>
                  <a:pt x="26550" y="56345"/>
                </a:lnTo>
                <a:lnTo>
                  <a:pt x="7014" y="94138"/>
                </a:lnTo>
                <a:lnTo>
                  <a:pt x="0" y="137668"/>
                </a:lnTo>
                <a:lnTo>
                  <a:pt x="0" y="688339"/>
                </a:lnTo>
                <a:lnTo>
                  <a:pt x="7014" y="731869"/>
                </a:lnTo>
                <a:lnTo>
                  <a:pt x="26550" y="769662"/>
                </a:lnTo>
                <a:lnTo>
                  <a:pt x="56345" y="799457"/>
                </a:lnTo>
                <a:lnTo>
                  <a:pt x="94138" y="818993"/>
                </a:lnTo>
                <a:lnTo>
                  <a:pt x="137668" y="826007"/>
                </a:lnTo>
                <a:lnTo>
                  <a:pt x="2544572" y="826007"/>
                </a:lnTo>
                <a:lnTo>
                  <a:pt x="2588101" y="818993"/>
                </a:lnTo>
                <a:lnTo>
                  <a:pt x="2625894" y="799457"/>
                </a:lnTo>
                <a:lnTo>
                  <a:pt x="2655689" y="769662"/>
                </a:lnTo>
                <a:lnTo>
                  <a:pt x="2675225" y="731869"/>
                </a:lnTo>
                <a:lnTo>
                  <a:pt x="2682240" y="688339"/>
                </a:lnTo>
                <a:lnTo>
                  <a:pt x="2682240" y="137668"/>
                </a:lnTo>
                <a:lnTo>
                  <a:pt x="2675225" y="94138"/>
                </a:lnTo>
                <a:lnTo>
                  <a:pt x="2655689" y="56345"/>
                </a:lnTo>
                <a:lnTo>
                  <a:pt x="2625894" y="26550"/>
                </a:lnTo>
                <a:lnTo>
                  <a:pt x="2588101" y="7014"/>
                </a:lnTo>
                <a:lnTo>
                  <a:pt x="254457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1826" y="4001261"/>
            <a:ext cx="2682240" cy="826135"/>
          </a:xfrm>
          <a:custGeom>
            <a:avLst/>
            <a:gdLst/>
            <a:ahLst/>
            <a:cxnLst/>
            <a:rect l="l" t="t" r="r" b="b"/>
            <a:pathLst>
              <a:path w="2682240" h="826135">
                <a:moveTo>
                  <a:pt x="0" y="137668"/>
                </a:moveTo>
                <a:lnTo>
                  <a:pt x="7014" y="94138"/>
                </a:lnTo>
                <a:lnTo>
                  <a:pt x="26550" y="56345"/>
                </a:lnTo>
                <a:lnTo>
                  <a:pt x="56345" y="26550"/>
                </a:lnTo>
                <a:lnTo>
                  <a:pt x="94138" y="7014"/>
                </a:lnTo>
                <a:lnTo>
                  <a:pt x="137668" y="0"/>
                </a:lnTo>
                <a:lnTo>
                  <a:pt x="2544572" y="0"/>
                </a:lnTo>
                <a:lnTo>
                  <a:pt x="2588101" y="7014"/>
                </a:lnTo>
                <a:lnTo>
                  <a:pt x="2625894" y="26550"/>
                </a:lnTo>
                <a:lnTo>
                  <a:pt x="2655689" y="56345"/>
                </a:lnTo>
                <a:lnTo>
                  <a:pt x="2675225" y="94138"/>
                </a:lnTo>
                <a:lnTo>
                  <a:pt x="2682240" y="137668"/>
                </a:lnTo>
                <a:lnTo>
                  <a:pt x="2682240" y="688339"/>
                </a:lnTo>
                <a:lnTo>
                  <a:pt x="2675225" y="731869"/>
                </a:lnTo>
                <a:lnTo>
                  <a:pt x="2655689" y="769662"/>
                </a:lnTo>
                <a:lnTo>
                  <a:pt x="2625894" y="799457"/>
                </a:lnTo>
                <a:lnTo>
                  <a:pt x="2588101" y="818993"/>
                </a:lnTo>
                <a:lnTo>
                  <a:pt x="2544572" y="826007"/>
                </a:lnTo>
                <a:lnTo>
                  <a:pt x="137668" y="826007"/>
                </a:lnTo>
                <a:lnTo>
                  <a:pt x="94138" y="818993"/>
                </a:lnTo>
                <a:lnTo>
                  <a:pt x="56345" y="799457"/>
                </a:lnTo>
                <a:lnTo>
                  <a:pt x="26550" y="769662"/>
                </a:lnTo>
                <a:lnTo>
                  <a:pt x="7014" y="731869"/>
                </a:lnTo>
                <a:lnTo>
                  <a:pt x="0" y="688339"/>
                </a:lnTo>
                <a:lnTo>
                  <a:pt x="0" y="13766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8026" y="5019294"/>
            <a:ext cx="2529840" cy="856615"/>
          </a:xfrm>
          <a:custGeom>
            <a:avLst/>
            <a:gdLst/>
            <a:ahLst/>
            <a:cxnLst/>
            <a:rect l="l" t="t" r="r" b="b"/>
            <a:pathLst>
              <a:path w="2529840" h="856614">
                <a:moveTo>
                  <a:pt x="2387091" y="0"/>
                </a:moveTo>
                <a:lnTo>
                  <a:pt x="142748" y="0"/>
                </a:lnTo>
                <a:lnTo>
                  <a:pt x="97617" y="7274"/>
                </a:lnTo>
                <a:lnTo>
                  <a:pt x="58430" y="27533"/>
                </a:lnTo>
                <a:lnTo>
                  <a:pt x="27533" y="58430"/>
                </a:lnTo>
                <a:lnTo>
                  <a:pt x="7274" y="97617"/>
                </a:lnTo>
                <a:lnTo>
                  <a:pt x="0" y="142747"/>
                </a:lnTo>
                <a:lnTo>
                  <a:pt x="0" y="713739"/>
                </a:lnTo>
                <a:lnTo>
                  <a:pt x="7274" y="758860"/>
                </a:lnTo>
                <a:lnTo>
                  <a:pt x="27533" y="798046"/>
                </a:lnTo>
                <a:lnTo>
                  <a:pt x="58430" y="828947"/>
                </a:lnTo>
                <a:lnTo>
                  <a:pt x="97617" y="849211"/>
                </a:lnTo>
                <a:lnTo>
                  <a:pt x="142748" y="856487"/>
                </a:lnTo>
                <a:lnTo>
                  <a:pt x="2387091" y="856487"/>
                </a:lnTo>
                <a:lnTo>
                  <a:pt x="2432222" y="849211"/>
                </a:lnTo>
                <a:lnTo>
                  <a:pt x="2471409" y="828947"/>
                </a:lnTo>
                <a:lnTo>
                  <a:pt x="2502306" y="798046"/>
                </a:lnTo>
                <a:lnTo>
                  <a:pt x="2522565" y="758860"/>
                </a:lnTo>
                <a:lnTo>
                  <a:pt x="2529840" y="713739"/>
                </a:lnTo>
                <a:lnTo>
                  <a:pt x="2529840" y="142747"/>
                </a:lnTo>
                <a:lnTo>
                  <a:pt x="2522565" y="97617"/>
                </a:lnTo>
                <a:lnTo>
                  <a:pt x="2502306" y="58430"/>
                </a:lnTo>
                <a:lnTo>
                  <a:pt x="2471409" y="27533"/>
                </a:lnTo>
                <a:lnTo>
                  <a:pt x="2432222" y="7274"/>
                </a:lnTo>
                <a:lnTo>
                  <a:pt x="238709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8026" y="5019294"/>
            <a:ext cx="2529840" cy="856615"/>
          </a:xfrm>
          <a:custGeom>
            <a:avLst/>
            <a:gdLst/>
            <a:ahLst/>
            <a:cxnLst/>
            <a:rect l="l" t="t" r="r" b="b"/>
            <a:pathLst>
              <a:path w="2529840" h="856614">
                <a:moveTo>
                  <a:pt x="0" y="142747"/>
                </a:moveTo>
                <a:lnTo>
                  <a:pt x="7274" y="97617"/>
                </a:lnTo>
                <a:lnTo>
                  <a:pt x="27533" y="58430"/>
                </a:lnTo>
                <a:lnTo>
                  <a:pt x="58430" y="27533"/>
                </a:lnTo>
                <a:lnTo>
                  <a:pt x="97617" y="7274"/>
                </a:lnTo>
                <a:lnTo>
                  <a:pt x="142748" y="0"/>
                </a:lnTo>
                <a:lnTo>
                  <a:pt x="2387091" y="0"/>
                </a:lnTo>
                <a:lnTo>
                  <a:pt x="2432222" y="7274"/>
                </a:lnTo>
                <a:lnTo>
                  <a:pt x="2471409" y="27533"/>
                </a:lnTo>
                <a:lnTo>
                  <a:pt x="2502306" y="58430"/>
                </a:lnTo>
                <a:lnTo>
                  <a:pt x="2522565" y="97617"/>
                </a:lnTo>
                <a:lnTo>
                  <a:pt x="2529840" y="142747"/>
                </a:lnTo>
                <a:lnTo>
                  <a:pt x="2529840" y="713739"/>
                </a:lnTo>
                <a:lnTo>
                  <a:pt x="2522565" y="758860"/>
                </a:lnTo>
                <a:lnTo>
                  <a:pt x="2502306" y="798046"/>
                </a:lnTo>
                <a:lnTo>
                  <a:pt x="2471409" y="828947"/>
                </a:lnTo>
                <a:lnTo>
                  <a:pt x="2432222" y="849211"/>
                </a:lnTo>
                <a:lnTo>
                  <a:pt x="2387091" y="856487"/>
                </a:lnTo>
                <a:lnTo>
                  <a:pt x="142748" y="856487"/>
                </a:lnTo>
                <a:lnTo>
                  <a:pt x="97617" y="849211"/>
                </a:lnTo>
                <a:lnTo>
                  <a:pt x="58430" y="828947"/>
                </a:lnTo>
                <a:lnTo>
                  <a:pt x="27533" y="798046"/>
                </a:lnTo>
                <a:lnTo>
                  <a:pt x="7274" y="758860"/>
                </a:lnTo>
                <a:lnTo>
                  <a:pt x="0" y="713739"/>
                </a:lnTo>
                <a:lnTo>
                  <a:pt x="0" y="142747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12334" y="4099686"/>
            <a:ext cx="114046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sz="3300" spc="-20" dirty="0">
                <a:latin typeface="Calibri"/>
                <a:cs typeface="Calibri"/>
              </a:rPr>
              <a:t>tarsal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300" spc="-5" dirty="0">
                <a:latin typeface="Calibri"/>
                <a:cs typeface="Calibri"/>
              </a:rPr>
              <a:t>orb</a:t>
            </a:r>
            <a:r>
              <a:rPr sz="3300" spc="-15" dirty="0">
                <a:latin typeface="Calibri"/>
                <a:cs typeface="Calibri"/>
              </a:rPr>
              <a:t>i</a:t>
            </a:r>
            <a:r>
              <a:rPr sz="3300" spc="-40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al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40174"/>
            <a:ext cx="8034020" cy="30067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894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10" dirty="0">
                <a:latin typeface="Calibri"/>
                <a:cs typeface="Calibri"/>
              </a:rPr>
              <a:t>Marginal-</a:t>
            </a:r>
            <a:endParaRPr sz="32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Extends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lid margin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about 2mm </a:t>
            </a:r>
            <a:r>
              <a:rPr sz="2800" spc="-10" dirty="0">
                <a:latin typeface="Calibri"/>
                <a:cs typeface="Calibri"/>
              </a:rPr>
              <a:t>back of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lid </a:t>
            </a:r>
            <a:r>
              <a:rPr sz="2800" spc="-20" dirty="0">
                <a:latin typeface="Calibri"/>
                <a:cs typeface="Calibri"/>
              </a:rPr>
              <a:t>upto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sulcus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subtarsalis</a:t>
            </a:r>
            <a:endParaRPr sz="2800">
              <a:latin typeface="Calibri"/>
              <a:cs typeface="Calibri"/>
            </a:endParaRPr>
          </a:p>
          <a:p>
            <a:pPr marL="756285" marR="189230" lvl="1" indent="-287020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Actually a </a:t>
            </a:r>
            <a:r>
              <a:rPr sz="2800" spc="-10" dirty="0">
                <a:latin typeface="Calibri"/>
                <a:cs typeface="Calibri"/>
              </a:rPr>
              <a:t>transitional </a:t>
            </a:r>
            <a:r>
              <a:rPr sz="2800" spc="-25" dirty="0">
                <a:latin typeface="Calibri"/>
                <a:cs typeface="Calibri"/>
              </a:rPr>
              <a:t>zone </a:t>
            </a:r>
            <a:r>
              <a:rPr sz="2800" spc="-10" dirty="0">
                <a:latin typeface="Calibri"/>
                <a:cs typeface="Calibri"/>
              </a:rPr>
              <a:t>between skin </a:t>
            </a:r>
            <a:r>
              <a:rPr sz="2800" spc="-5" dirty="0">
                <a:latin typeface="Calibri"/>
                <a:cs typeface="Calibri"/>
              </a:rPr>
              <a:t>and the  </a:t>
            </a:r>
            <a:r>
              <a:rPr sz="2800" spc="-15" dirty="0">
                <a:latin typeface="Calibri"/>
                <a:cs typeface="Calibri"/>
              </a:rPr>
              <a:t>conjunctiva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proper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Courier New"/>
              <a:buChar char="o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Lacrimal </a:t>
            </a:r>
            <a:r>
              <a:rPr sz="2800" spc="-15" dirty="0">
                <a:latin typeface="Calibri"/>
                <a:cs typeface="Calibri"/>
              </a:rPr>
              <a:t>puncta </a:t>
            </a:r>
            <a:r>
              <a:rPr sz="2800" spc="-10" dirty="0">
                <a:latin typeface="Calibri"/>
                <a:cs typeface="Calibri"/>
              </a:rPr>
              <a:t>open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marginal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zone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3657600"/>
            <a:ext cx="5029200" cy="3066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1229</Words>
  <Application>Microsoft Office PowerPoint</Application>
  <PresentationFormat>On-screen Show (4:3)</PresentationFormat>
  <Paragraphs>209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ANATOMY AND PHYSIOLOGY OF  THE CONJUNCTIVA</vt:lpstr>
      <vt:lpstr>Introduction</vt:lpstr>
      <vt:lpstr>Slide 3</vt:lpstr>
      <vt:lpstr>Functions of conjunctiva</vt:lpstr>
      <vt:lpstr>Parts of the conjunctiva</vt:lpstr>
      <vt:lpstr>Parts of the conjunctiva</vt:lpstr>
      <vt:lpstr>Slide 7</vt:lpstr>
      <vt:lpstr>marginal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HISTOLOGY OF THE  CONJUNCTIVA</vt:lpstr>
      <vt:lpstr>Structure of conjunctiva</vt:lpstr>
      <vt:lpstr>Slide 22</vt:lpstr>
      <vt:lpstr>The Epithelium</vt:lpstr>
      <vt:lpstr>Slide 24</vt:lpstr>
      <vt:lpstr>Cells Present In The Epithelium</vt:lpstr>
      <vt:lpstr>d. Mucosal associated lymphoid tissue(MALT)</vt:lpstr>
      <vt:lpstr>Slide 27</vt:lpstr>
      <vt:lpstr>Slide 28</vt:lpstr>
      <vt:lpstr>The Epithelium</vt:lpstr>
      <vt:lpstr>Conjunctival glands</vt:lpstr>
      <vt:lpstr>Slide 31</vt:lpstr>
      <vt:lpstr>Slide 32</vt:lpstr>
      <vt:lpstr>Slide 33</vt:lpstr>
      <vt:lpstr>Slide 34</vt:lpstr>
      <vt:lpstr>Blood supply</vt:lpstr>
      <vt:lpstr>Slide 36</vt:lpstr>
      <vt:lpstr>Venous drainage</vt:lpstr>
      <vt:lpstr>Lymphatic drainage</vt:lpstr>
      <vt:lpstr>Nerve supply</vt:lpstr>
      <vt:lpstr>Slide 40</vt:lpstr>
      <vt:lpstr>Anatomy</vt:lpstr>
      <vt:lpstr>Slide 42</vt:lpstr>
      <vt:lpstr>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PHYSIOLOGY OF  THE CONJUNCTIVA</dc:title>
  <dc:creator>NAVY SEALs</dc:creator>
  <cp:lastModifiedBy>User</cp:lastModifiedBy>
  <cp:revision>2</cp:revision>
  <dcterms:created xsi:type="dcterms:W3CDTF">2020-08-15T07:08:03Z</dcterms:created>
  <dcterms:modified xsi:type="dcterms:W3CDTF">2020-08-17T02:52:55Z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2020-08-15T00:00:00Z</vt:filetime>
  </property>
</Properties>
</file>