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5" r:id="rId5"/>
    <p:sldId id="266" r:id="rId6"/>
    <p:sldId id="270" r:id="rId7"/>
    <p:sldId id="267" r:id="rId8"/>
    <p:sldId id="261" r:id="rId9"/>
    <p:sldId id="262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6" r:id="rId20"/>
    <p:sldId id="281" r:id="rId21"/>
    <p:sldId id="282" r:id="rId22"/>
    <p:sldId id="283" r:id="rId23"/>
    <p:sldId id="284" r:id="rId24"/>
    <p:sldId id="285" r:id="rId25"/>
    <p:sldId id="26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1" autoAdjust="0"/>
    <p:restoredTop sz="94660"/>
  </p:normalViewPr>
  <p:slideViewPr>
    <p:cSldViewPr>
      <p:cViewPr varScale="1">
        <p:scale>
          <a:sx n="72" d="100"/>
          <a:sy n="72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F07FF6F-5164-4DFB-BED8-4B44FC7F786E}" type="datetimeFigureOut">
              <a:rPr lang="en-GB" smtClean="0"/>
              <a:pPr/>
              <a:t>11/08/2020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A3165B4-8F75-41EF-A5F4-4FFC94F669E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FF6F-5164-4DFB-BED8-4B44FC7F786E}" type="datetimeFigureOut">
              <a:rPr lang="en-GB" smtClean="0"/>
              <a:pPr/>
              <a:t>11/08/2020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165B4-8F75-41EF-A5F4-4FFC94F66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FF6F-5164-4DFB-BED8-4B44FC7F786E}" type="datetimeFigureOut">
              <a:rPr lang="en-GB" smtClean="0"/>
              <a:pPr/>
              <a:t>11/08/2020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165B4-8F75-41EF-A5F4-4FFC94F66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FF6F-5164-4DFB-BED8-4B44FC7F786E}" type="datetimeFigureOut">
              <a:rPr lang="en-GB" smtClean="0"/>
              <a:pPr/>
              <a:t>11/08/2020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165B4-8F75-41EF-A5F4-4FFC94F66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FF6F-5164-4DFB-BED8-4B44FC7F786E}" type="datetimeFigureOut">
              <a:rPr lang="en-GB" smtClean="0"/>
              <a:pPr/>
              <a:t>11/08/2020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165B4-8F75-41EF-A5F4-4FFC94F66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FF6F-5164-4DFB-BED8-4B44FC7F786E}" type="datetimeFigureOut">
              <a:rPr lang="en-GB" smtClean="0"/>
              <a:pPr/>
              <a:t>11/08/2020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165B4-8F75-41EF-A5F4-4FFC94F669E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FF6F-5164-4DFB-BED8-4B44FC7F786E}" type="datetimeFigureOut">
              <a:rPr lang="en-GB" smtClean="0"/>
              <a:pPr/>
              <a:t>11/08/2020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165B4-8F75-41EF-A5F4-4FFC94F66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FF6F-5164-4DFB-BED8-4B44FC7F786E}" type="datetimeFigureOut">
              <a:rPr lang="en-GB" smtClean="0"/>
              <a:pPr/>
              <a:t>11/08/2020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165B4-8F75-41EF-A5F4-4FFC94F66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FF6F-5164-4DFB-BED8-4B44FC7F786E}" type="datetimeFigureOut">
              <a:rPr lang="en-GB" smtClean="0"/>
              <a:pPr/>
              <a:t>11/08/2020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165B4-8F75-41EF-A5F4-4FFC94F66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FF6F-5164-4DFB-BED8-4B44FC7F786E}" type="datetimeFigureOut">
              <a:rPr lang="en-GB" smtClean="0"/>
              <a:pPr/>
              <a:t>11/08/2020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165B4-8F75-41EF-A5F4-4FFC94F669E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FF6F-5164-4DFB-BED8-4B44FC7F786E}" type="datetimeFigureOut">
              <a:rPr lang="en-GB" smtClean="0"/>
              <a:pPr/>
              <a:t>11/08/2020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165B4-8F75-41EF-A5F4-4FFC94F66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F07FF6F-5164-4DFB-BED8-4B44FC7F786E}" type="datetimeFigureOut">
              <a:rPr lang="en-GB" smtClean="0"/>
              <a:pPr/>
              <a:t>11/08/2020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A3165B4-8F75-41EF-A5F4-4FFC94F669E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ANATOMY AND PHYSIOLOGY OF PARATHYROID GLAND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3454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CALCIUM HOMEOSTASIS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latin typeface="Times New Roman" pitchFamily="80" charset="0"/>
              </a:rPr>
              <a:t>The parathyroid cells rely on a G-protein-coupled membrane receptor designated the calcium-sensing receptor (CASR), to regulate PTH secretion by sensing extracellular calcium levels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Times New Roman" pitchFamily="80" charset="0"/>
              </a:rPr>
              <a:t>PTH secretion also is stimulated by low levels of 1,25-dihydroxy vitamin </a:t>
            </a:r>
            <a:r>
              <a:rPr lang="en-US" dirty="0" smtClean="0">
                <a:latin typeface="Times New Roman" pitchFamily="80" charset="0"/>
              </a:rPr>
              <a:t>D.</a:t>
            </a:r>
            <a:endParaRPr lang="en-US" dirty="0">
              <a:latin typeface="Times New Roman" pitchFamily="80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6840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838200"/>
          </a:xfrm>
        </p:spPr>
        <p:txBody>
          <a:bodyPr/>
          <a:lstStyle/>
          <a:p>
            <a:r>
              <a:rPr lang="en-US" dirty="0" smtClean="0"/>
              <a:t>CALCIUM HOMEOSTASIS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042416" y="1600200"/>
            <a:ext cx="3419856" cy="42062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>
                <a:latin typeface="Times New Roman" pitchFamily="80" charset="0"/>
              </a:rPr>
              <a:t>PTH is synthesized in the parathyroid gland as a precursor </a:t>
            </a:r>
            <a:r>
              <a:rPr lang="en-US" dirty="0" err="1">
                <a:latin typeface="Times New Roman" pitchFamily="80" charset="0"/>
              </a:rPr>
              <a:t>hormone,preproparathyroid</a:t>
            </a:r>
            <a:r>
              <a:rPr lang="en-US" dirty="0">
                <a:latin typeface="Times New Roman" pitchFamily="80" charset="0"/>
              </a:rPr>
              <a:t> hormone, which is cleaved first to </a:t>
            </a:r>
            <a:r>
              <a:rPr lang="en-US" dirty="0" err="1">
                <a:latin typeface="Times New Roman" pitchFamily="80" charset="0"/>
              </a:rPr>
              <a:t>proparathyroid</a:t>
            </a:r>
            <a:r>
              <a:rPr lang="en-US" dirty="0">
                <a:latin typeface="Times New Roman" pitchFamily="80" charset="0"/>
              </a:rPr>
              <a:t> hormone and then to the final 84-amino-acid PTH. 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Times New Roman" pitchFamily="80" charset="0"/>
              </a:rPr>
              <a:t>Secreted PTH has a half-life of 2 to 4 minutes. In the liver, PTH is metabolized into the active N-terminal component and the relatively inactive C-terminal fraction</a:t>
            </a:r>
          </a:p>
          <a:p>
            <a:pPr>
              <a:lnSpc>
                <a:spcPct val="80000"/>
              </a:lnSpc>
            </a:pPr>
            <a:endParaRPr lang="en-US" sz="3200" dirty="0"/>
          </a:p>
          <a:p>
            <a:endParaRPr lang="en-GB" dirty="0"/>
          </a:p>
        </p:txBody>
      </p:sp>
      <p:pic>
        <p:nvPicPr>
          <p:cNvPr id="7" name="Picture 5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645025" y="1676400"/>
            <a:ext cx="3419475" cy="4343400"/>
          </a:xfrm>
        </p:spPr>
      </p:pic>
    </p:spTree>
    <p:extLst>
      <p:ext uri="{BB962C8B-B14F-4D97-AF65-F5344CB8AC3E}">
        <p14:creationId xmlns:p14="http://schemas.microsoft.com/office/powerpoint/2010/main" xmlns="" val="45971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CALCIUM HOMEOSTASI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en-US" dirty="0">
                <a:latin typeface="Times New Roman" pitchFamily="80" charset="0"/>
              </a:rPr>
              <a:t>The calcium-sensing receptor (CASR) is expressed on the surface of the parathyroid cell and senses fluctuations in the concentration of extracellular calcium.</a:t>
            </a:r>
          </a:p>
          <a:p>
            <a:pPr>
              <a:lnSpc>
                <a:spcPct val="80000"/>
              </a:lnSpc>
              <a:defRPr/>
            </a:pPr>
            <a:r>
              <a:rPr lang="en-US" dirty="0">
                <a:latin typeface="Times New Roman" pitchFamily="80" charset="0"/>
              </a:rPr>
              <a:t>Increased PTH secretion leads to an increase in serum calcium levels by increasing bone </a:t>
            </a:r>
            <a:r>
              <a:rPr lang="en-US" dirty="0" err="1">
                <a:latin typeface="Times New Roman" pitchFamily="80" charset="0"/>
              </a:rPr>
              <a:t>resorption</a:t>
            </a:r>
            <a:r>
              <a:rPr lang="en-US" dirty="0">
                <a:latin typeface="Times New Roman" pitchFamily="80" charset="0"/>
              </a:rPr>
              <a:t> and enhancing renal calcium reabsorption.</a:t>
            </a:r>
          </a:p>
          <a:p>
            <a:pPr>
              <a:lnSpc>
                <a:spcPct val="80000"/>
              </a:lnSpc>
              <a:defRPr/>
            </a:pPr>
            <a:r>
              <a:rPr lang="en-US" dirty="0">
                <a:latin typeface="Times New Roman" pitchFamily="80" charset="0"/>
              </a:rPr>
              <a:t>PTH also stimulates renal 1-</a:t>
            </a:r>
            <a:r>
              <a:rPr lang="en-US" dirty="0">
                <a:latin typeface="Times New Roman" pitchFamily="80" charset="0"/>
                <a:sym typeface="Symbol" pitchFamily="80" charset="2"/>
              </a:rPr>
              <a:t></a:t>
            </a:r>
            <a:r>
              <a:rPr lang="en-US" dirty="0">
                <a:latin typeface="Times New Roman" pitchFamily="80" charset="0"/>
              </a:rPr>
              <a:t> Hydroxylase activity, leading to an increase in 1,25-dihydroxy vitamin D, which also exerts a negative feedback on PTH secretion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7321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flipV="1">
            <a:off x="1043490" y="533400"/>
            <a:ext cx="7024744" cy="22860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042416" y="1066800"/>
            <a:ext cx="3419856" cy="473964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>
                <a:latin typeface="Times New Roman" pitchFamily="80" charset="0"/>
              </a:rPr>
              <a:t>PTH functions to regulate calcium levels via its actions on three target organs, the bone, kidney, and gut.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Times New Roman" pitchFamily="80" charset="0"/>
              </a:rPr>
              <a:t> PTH increases the </a:t>
            </a:r>
            <a:r>
              <a:rPr lang="en-US" dirty="0" err="1">
                <a:latin typeface="Times New Roman" pitchFamily="80" charset="0"/>
              </a:rPr>
              <a:t>resorption</a:t>
            </a:r>
            <a:r>
              <a:rPr lang="en-US" dirty="0">
                <a:latin typeface="Times New Roman" pitchFamily="80" charset="0"/>
              </a:rPr>
              <a:t> of bone by stimulating osteoclasts and promotes the release of calcium and phosphate into the circulation. </a:t>
            </a:r>
          </a:p>
          <a:p>
            <a:pPr>
              <a:lnSpc>
                <a:spcPct val="80000"/>
              </a:lnSpc>
            </a:pPr>
            <a:endParaRPr lang="en-US" dirty="0">
              <a:latin typeface="Times New Roman" pitchFamily="80" charset="0"/>
            </a:endParaRPr>
          </a:p>
          <a:p>
            <a:endParaRPr lang="en-GB" dirty="0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871414" y="914400"/>
            <a:ext cx="2966696" cy="4892675"/>
          </a:xfrm>
        </p:spPr>
      </p:pic>
    </p:spTree>
    <p:extLst>
      <p:ext uri="{BB962C8B-B14F-4D97-AF65-F5344CB8AC3E}">
        <p14:creationId xmlns:p14="http://schemas.microsoft.com/office/powerpoint/2010/main" xmlns="" val="254505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43490" y="609600"/>
            <a:ext cx="7024744" cy="1066800"/>
          </a:xfrm>
        </p:spPr>
        <p:txBody>
          <a:bodyPr/>
          <a:lstStyle/>
          <a:p>
            <a:r>
              <a:rPr lang="en-US" dirty="0" smtClean="0"/>
              <a:t>CALCIUM HOMEOSTASIS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latin typeface="Times New Roman" pitchFamily="80" charset="0"/>
              </a:rPr>
              <a:t>At the kidney, PTH acts to limit calcium excretion at the distal convoluted tubule via an active transport mechanism. 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Times New Roman" pitchFamily="80" charset="0"/>
              </a:rPr>
              <a:t>PTH also inhibits phosphate reabsorption (at the Proximal convoluted tubule) and bicarbonate reabsorption. 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Times New Roman" pitchFamily="80" charset="0"/>
              </a:rPr>
              <a:t>PTH and hypophosphatemia also enhance 1-hydroxylation of 25-Hydroxyvitamin D, which is responsible for its indirect effect of increasing intestinal calcium absorption.</a:t>
            </a:r>
            <a:endParaRPr lang="en-US" sz="2800" dirty="0">
              <a:latin typeface="Times New Roman" pitchFamily="80" charset="0"/>
            </a:endParaRP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5417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HYPERPARATHYROIDISM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hyperparathyroidism is characterized by increased parathyroid cell proliferation and PTH secretion which is independent of calcium levels.</a:t>
            </a:r>
          </a:p>
          <a:p>
            <a:r>
              <a:rPr lang="en-US" dirty="0"/>
              <a:t>Etiology unknown, but radiation exposure, and lithium implicated, associated with MEN1, and MEN 2A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829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HYPERPARATHYROIDISM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dirty="0">
                <a:latin typeface="Times New Roman" pitchFamily="80" charset="0"/>
              </a:rPr>
              <a:t>Kidney stones, painful bones, abdominal groans, </a:t>
            </a:r>
            <a:r>
              <a:rPr lang="en-US" dirty="0" smtClean="0">
                <a:latin typeface="Times New Roman" pitchFamily="80" charset="0"/>
              </a:rPr>
              <a:t> </a:t>
            </a:r>
            <a:r>
              <a:rPr lang="en-US" dirty="0">
                <a:latin typeface="Times New Roman" pitchFamily="80" charset="0"/>
              </a:rPr>
              <a:t>and fatigue </a:t>
            </a:r>
          </a:p>
          <a:p>
            <a:pPr>
              <a:lnSpc>
                <a:spcPct val="80000"/>
              </a:lnSpc>
              <a:defRPr/>
            </a:pPr>
            <a:r>
              <a:rPr lang="en-US" dirty="0">
                <a:latin typeface="Times New Roman" pitchFamily="80" charset="0"/>
              </a:rPr>
              <a:t>Kidney </a:t>
            </a:r>
            <a:r>
              <a:rPr lang="en-US" dirty="0" smtClean="0">
                <a:latin typeface="Times New Roman" pitchFamily="80" charset="0"/>
              </a:rPr>
              <a:t>stones- </a:t>
            </a:r>
            <a:r>
              <a:rPr lang="en-US" dirty="0">
                <a:latin typeface="Times New Roman" pitchFamily="80" charset="0"/>
              </a:rPr>
              <a:t>calcium phosphate and oxalate</a:t>
            </a:r>
          </a:p>
          <a:p>
            <a:pPr>
              <a:lnSpc>
                <a:spcPct val="80000"/>
              </a:lnSpc>
              <a:defRPr/>
            </a:pPr>
            <a:r>
              <a:rPr lang="en-US" dirty="0">
                <a:latin typeface="Times New Roman" pitchFamily="80" charset="0"/>
              </a:rPr>
              <a:t>Osteopenia, osteoporosis, and </a:t>
            </a:r>
            <a:r>
              <a:rPr lang="en-US" dirty="0" err="1">
                <a:latin typeface="Times New Roman" pitchFamily="80" charset="0"/>
              </a:rPr>
              <a:t>osteitis</a:t>
            </a:r>
            <a:r>
              <a:rPr lang="en-US" dirty="0">
                <a:latin typeface="Times New Roman" pitchFamily="80" charset="0"/>
              </a:rPr>
              <a:t> </a:t>
            </a:r>
            <a:r>
              <a:rPr lang="en-US" dirty="0" err="1">
                <a:latin typeface="Times New Roman" pitchFamily="80" charset="0"/>
              </a:rPr>
              <a:t>fibrosa</a:t>
            </a:r>
            <a:r>
              <a:rPr lang="en-US" dirty="0">
                <a:latin typeface="Times New Roman" pitchFamily="80" charset="0"/>
              </a:rPr>
              <a:t> </a:t>
            </a:r>
            <a:r>
              <a:rPr lang="en-US" dirty="0" err="1" smtClean="0">
                <a:latin typeface="Times New Roman" pitchFamily="80" charset="0"/>
              </a:rPr>
              <a:t>cystica</a:t>
            </a:r>
            <a:r>
              <a:rPr lang="en-US" dirty="0" smtClean="0">
                <a:latin typeface="Times New Roman" pitchFamily="80" charset="0"/>
              </a:rPr>
              <a:t>. </a:t>
            </a:r>
            <a:r>
              <a:rPr lang="en-US" dirty="0">
                <a:latin typeface="Times New Roman" pitchFamily="80" charset="0"/>
              </a:rPr>
              <a:t>Increased bone turnover can usually be determined by documenting an elevated blood alkaline phosphatase level.</a:t>
            </a:r>
          </a:p>
          <a:p>
            <a:pPr>
              <a:lnSpc>
                <a:spcPct val="80000"/>
              </a:lnSpc>
              <a:defRPr/>
            </a:pPr>
            <a:r>
              <a:rPr lang="en-US" dirty="0">
                <a:latin typeface="Times New Roman" pitchFamily="80" charset="0"/>
              </a:rPr>
              <a:t>Peptic ulcer disease, pancreatitis</a:t>
            </a:r>
          </a:p>
          <a:p>
            <a:pPr>
              <a:lnSpc>
                <a:spcPct val="80000"/>
              </a:lnSpc>
              <a:defRPr/>
            </a:pPr>
            <a:r>
              <a:rPr lang="en-US" dirty="0">
                <a:latin typeface="Times New Roman" pitchFamily="80" charset="0"/>
              </a:rPr>
              <a:t>Psychiatric manifestations such </a:t>
            </a:r>
            <a:r>
              <a:rPr lang="en-US" dirty="0" smtClean="0">
                <a:latin typeface="Times New Roman" pitchFamily="80" charset="0"/>
              </a:rPr>
              <a:t>as </a:t>
            </a:r>
            <a:r>
              <a:rPr lang="en-US" dirty="0">
                <a:latin typeface="Times New Roman" pitchFamily="80" charset="0"/>
              </a:rPr>
              <a:t>depression, </a:t>
            </a:r>
            <a:r>
              <a:rPr lang="en-US" dirty="0" smtClean="0">
                <a:latin typeface="Times New Roman" pitchFamily="80" charset="0"/>
              </a:rPr>
              <a:t>anxiety</a:t>
            </a:r>
            <a:r>
              <a:rPr lang="en-US" dirty="0">
                <a:latin typeface="Times New Roman" pitchFamily="80" charset="0"/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8746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SECONDARY HYPERPARATHYROIDISM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err="1"/>
              <a:t>pts</a:t>
            </a:r>
            <a:r>
              <a:rPr lang="en-US" dirty="0"/>
              <a:t> with chronic renal failure</a:t>
            </a:r>
          </a:p>
          <a:p>
            <a:r>
              <a:rPr lang="en-US" dirty="0"/>
              <a:t>Deficiency of 1,25-dihydroxy vitamin D as a result of loss of renal tissue, low calcium intake, decreased calcium absorption, and  abnormal parathyroid cell response</a:t>
            </a:r>
          </a:p>
          <a:p>
            <a:r>
              <a:rPr lang="en-US" dirty="0"/>
              <a:t>Normally treated medically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6593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TERTIARY HYPERPARATHYROIDISM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  <a:defRPr/>
            </a:pPr>
            <a:r>
              <a:rPr lang="en-US" dirty="0"/>
              <a:t>Long standing renal failure s/p renal transplant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autonomous parathyroid gland </a:t>
            </a:r>
            <a:r>
              <a:rPr lang="en-US" dirty="0" smtClean="0"/>
              <a:t>function. </a:t>
            </a:r>
            <a:endParaRPr lang="en-US" dirty="0"/>
          </a:p>
          <a:p>
            <a:pPr>
              <a:lnSpc>
                <a:spcPct val="80000"/>
              </a:lnSpc>
              <a:defRPr/>
            </a:pPr>
            <a:r>
              <a:rPr lang="en-US" dirty="0"/>
              <a:t>Can cause problems similar to primary hyperparathyroidism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Operative intervention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/>
              <a:t>symptomatic disease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/>
              <a:t>autonomous PTH secretion persists for more than 1 year after a successful transplant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/>
              <a:t>subtotal or total </a:t>
            </a:r>
            <a:r>
              <a:rPr lang="en-US" sz="2400" dirty="0" err="1"/>
              <a:t>parathyroidectomy</a:t>
            </a:r>
            <a:r>
              <a:rPr lang="en-US" sz="2400" dirty="0"/>
              <a:t> with </a:t>
            </a:r>
            <a:r>
              <a:rPr lang="en-US" sz="2400" dirty="0" err="1"/>
              <a:t>autotransplantation</a:t>
            </a:r>
            <a:endParaRPr lang="en-US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3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7145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"/>
            <a:ext cx="7797800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09600"/>
            <a:ext cx="7024744" cy="1143000"/>
          </a:xfrm>
        </p:spPr>
        <p:txBody>
          <a:bodyPr/>
          <a:lstStyle/>
          <a:p>
            <a:r>
              <a:rPr lang="en-US" dirty="0" smtClean="0"/>
              <a:t>DEVELOPMENT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33400" y="1752600"/>
            <a:ext cx="4114800" cy="4724400"/>
          </a:xfrm>
        </p:spPr>
        <p:txBody>
          <a:bodyPr>
            <a:normAutofit fontScale="77500" lnSpcReduction="20000"/>
          </a:bodyPr>
          <a:lstStyle/>
          <a:p>
            <a:r>
              <a:rPr lang="en-GB" sz="2800" dirty="0" smtClean="0"/>
              <a:t>The </a:t>
            </a:r>
            <a:r>
              <a:rPr lang="en-GB" sz="2800" dirty="0"/>
              <a:t>parathyroid glands develop from the endoderm of the third and fourth pharyngeal pouches</a:t>
            </a:r>
            <a:r>
              <a:rPr lang="en-GB" sz="2800" dirty="0" smtClean="0"/>
              <a:t>.</a:t>
            </a:r>
          </a:p>
          <a:p>
            <a:r>
              <a:rPr lang="en-GB" sz="2800" dirty="0" smtClean="0"/>
              <a:t> </a:t>
            </a:r>
            <a:r>
              <a:rPr lang="en-GB" sz="2800" dirty="0"/>
              <a:t>The inferior parathyroid glands are derived from the dorsal part of the third pharyngeal </a:t>
            </a:r>
            <a:r>
              <a:rPr lang="en-GB" sz="2800" dirty="0" smtClean="0"/>
              <a:t>pouch.</a:t>
            </a:r>
          </a:p>
          <a:p>
            <a:r>
              <a:rPr lang="en-GB" sz="2800" dirty="0" smtClean="0"/>
              <a:t> </a:t>
            </a:r>
            <a:r>
              <a:rPr lang="en-GB" sz="2800" dirty="0"/>
              <a:t>The superior parathyroid glands are derived from the fourth pharyngeal pouch and migrate together with the </a:t>
            </a:r>
            <a:r>
              <a:rPr lang="en-GB" sz="2800" dirty="0" err="1"/>
              <a:t>ultimobranchial</a:t>
            </a:r>
            <a:r>
              <a:rPr lang="en-GB" sz="2800" dirty="0"/>
              <a:t> bodies.</a:t>
            </a:r>
            <a:r>
              <a:rPr lang="en-GB" sz="2800" dirty="0" smtClean="0"/>
              <a:t> </a:t>
            </a:r>
            <a:endParaRPr lang="en-GB" sz="2800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645025" y="1828800"/>
            <a:ext cx="341947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4617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None/>
            </a:pPr>
            <a:r>
              <a:rPr lang="en-US" dirty="0" smtClean="0"/>
              <a:t>1. Parathyroid glands develop from</a:t>
            </a:r>
          </a:p>
          <a:p>
            <a:pPr marL="525780" indent="-457200">
              <a:buAutoNum type="alphaLcParenR"/>
            </a:pPr>
            <a:r>
              <a:rPr lang="en-US" dirty="0" smtClean="0"/>
              <a:t>Ectoderm of third and fourth pharyngeal pouches</a:t>
            </a:r>
          </a:p>
          <a:p>
            <a:pPr marL="525780" indent="-457200">
              <a:buAutoNum type="alphaLcParenR"/>
            </a:pPr>
            <a:r>
              <a:rPr lang="en-US" dirty="0" smtClean="0"/>
              <a:t>Mesoderm of third and fourth pharyngeal pouches</a:t>
            </a:r>
          </a:p>
          <a:p>
            <a:pPr marL="525780" indent="-457200">
              <a:buAutoNum type="alphaLcParenR"/>
            </a:pPr>
            <a:r>
              <a:rPr lang="en-US" dirty="0" smtClean="0"/>
              <a:t>Endoderm of third and fourth pharyngeal pouches</a:t>
            </a:r>
          </a:p>
          <a:p>
            <a:pPr marL="525780" indent="-457200">
              <a:buAutoNum type="alphaLcParenR"/>
            </a:pPr>
            <a:r>
              <a:rPr lang="en-US" dirty="0" smtClean="0"/>
              <a:t>none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Typically parathyroid glands how many in number</a:t>
            </a:r>
          </a:p>
          <a:p>
            <a:pPr marL="525780" indent="-457200">
              <a:buAutoNum type="alphaLcParenR"/>
            </a:pPr>
            <a:r>
              <a:rPr lang="en-US" dirty="0" smtClean="0"/>
              <a:t>6</a:t>
            </a:r>
          </a:p>
          <a:p>
            <a:pPr marL="525780" indent="-457200">
              <a:buAutoNum type="alphaLcParenR"/>
            </a:pPr>
            <a:r>
              <a:rPr lang="en-US" dirty="0" smtClean="0"/>
              <a:t>4</a:t>
            </a:r>
          </a:p>
          <a:p>
            <a:pPr marL="525780" indent="-457200">
              <a:buAutoNum type="alphaLcParenR"/>
            </a:pPr>
            <a:r>
              <a:rPr lang="en-US" dirty="0" smtClean="0"/>
              <a:t>8</a:t>
            </a:r>
          </a:p>
          <a:p>
            <a:pPr marL="525780" indent="-457200">
              <a:buAutoNum type="alphaLcParenR"/>
            </a:pPr>
            <a:r>
              <a:rPr lang="en-US" dirty="0" smtClean="0"/>
              <a:t>10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Microscopically which cells mostly found in the parathyroid glands</a:t>
            </a:r>
          </a:p>
          <a:p>
            <a:pPr marL="525780" indent="-457200">
              <a:buAutoNum type="alphaLcParenR"/>
            </a:pPr>
            <a:r>
              <a:rPr lang="en-US" dirty="0" smtClean="0"/>
              <a:t>Chief cells</a:t>
            </a:r>
          </a:p>
          <a:p>
            <a:pPr marL="525780" indent="-457200">
              <a:buAutoNum type="alphaLcParenR"/>
            </a:pPr>
            <a:r>
              <a:rPr lang="en-US" dirty="0" err="1" smtClean="0"/>
              <a:t>Oxyphil</a:t>
            </a:r>
            <a:r>
              <a:rPr lang="en-US" dirty="0" smtClean="0"/>
              <a:t> cells</a:t>
            </a:r>
          </a:p>
          <a:p>
            <a:pPr marL="525780" indent="-457200">
              <a:buAutoNum type="alphaLcParenR"/>
            </a:pPr>
            <a:r>
              <a:rPr lang="en-US" dirty="0" smtClean="0"/>
              <a:t>Both</a:t>
            </a:r>
          </a:p>
          <a:p>
            <a:pPr marL="525780" indent="-457200">
              <a:buAutoNum type="alphaLcParenR"/>
            </a:pPr>
            <a:r>
              <a:rPr lang="en-US" dirty="0" smtClean="0"/>
              <a:t>None</a:t>
            </a:r>
          </a:p>
          <a:p>
            <a:pPr marL="525780" indent="-457200">
              <a:buAutoNum type="alphaLcParenR"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PTH secretion is stimulated by</a:t>
            </a:r>
          </a:p>
          <a:p>
            <a:pPr marL="525780" indent="-457200">
              <a:buAutoNum type="alphaLcParenR"/>
            </a:pPr>
            <a:r>
              <a:rPr lang="en-US" dirty="0" smtClean="0"/>
              <a:t>Low calcium levels in blood</a:t>
            </a:r>
          </a:p>
          <a:p>
            <a:pPr marL="525780" indent="-457200">
              <a:buAutoNum type="alphaLcParenR"/>
            </a:pPr>
            <a:r>
              <a:rPr lang="en-US" dirty="0" smtClean="0"/>
              <a:t>High calcium levels in blood</a:t>
            </a:r>
          </a:p>
          <a:p>
            <a:pPr marL="525780" indent="-457200">
              <a:buAutoNum type="alphaLcParenR"/>
            </a:pPr>
            <a:r>
              <a:rPr lang="en-US" dirty="0" smtClean="0"/>
              <a:t>Low levels of 1,25 </a:t>
            </a:r>
            <a:r>
              <a:rPr lang="en-US" dirty="0" err="1" smtClean="0"/>
              <a:t>dihydroxy</a:t>
            </a:r>
            <a:r>
              <a:rPr lang="en-US" dirty="0" smtClean="0"/>
              <a:t> </a:t>
            </a:r>
            <a:r>
              <a:rPr lang="en-US" dirty="0" err="1" smtClean="0"/>
              <a:t>vit</a:t>
            </a:r>
            <a:r>
              <a:rPr lang="en-US" dirty="0" smtClean="0"/>
              <a:t> D</a:t>
            </a:r>
          </a:p>
          <a:p>
            <a:pPr marL="525780" indent="-457200">
              <a:buAutoNum type="alphaLcParenR"/>
            </a:pPr>
            <a:r>
              <a:rPr lang="en-US" dirty="0" smtClean="0"/>
              <a:t>High levels of 1,25 </a:t>
            </a:r>
            <a:r>
              <a:rPr lang="en-US" dirty="0" err="1" smtClean="0"/>
              <a:t>dihydroxy</a:t>
            </a:r>
            <a:r>
              <a:rPr lang="en-US" dirty="0" smtClean="0"/>
              <a:t> </a:t>
            </a:r>
            <a:r>
              <a:rPr lang="en-US" dirty="0" err="1" smtClean="0"/>
              <a:t>vit</a:t>
            </a:r>
            <a:r>
              <a:rPr lang="en-US" dirty="0" smtClean="0"/>
              <a:t> D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 Inferior thyroid artery is a branch of</a:t>
            </a:r>
          </a:p>
          <a:p>
            <a:pPr marL="525780" indent="-457200">
              <a:buAutoNum type="alphaLcParenR"/>
            </a:pPr>
            <a:r>
              <a:rPr lang="en-US" dirty="0" smtClean="0"/>
              <a:t>Internal carotid</a:t>
            </a:r>
          </a:p>
          <a:p>
            <a:pPr marL="525780" indent="-457200">
              <a:buAutoNum type="alphaLcParenR"/>
            </a:pPr>
            <a:r>
              <a:rPr lang="en-US" dirty="0" smtClean="0"/>
              <a:t>External carotid</a:t>
            </a:r>
          </a:p>
          <a:p>
            <a:pPr marL="525780" indent="-457200">
              <a:buAutoNum type="alphaLcParenR"/>
            </a:pPr>
            <a:r>
              <a:rPr lang="en-US" dirty="0" err="1" smtClean="0"/>
              <a:t>Thyrocervical</a:t>
            </a:r>
            <a:r>
              <a:rPr lang="en-US" dirty="0" smtClean="0"/>
              <a:t> trunk</a:t>
            </a:r>
          </a:p>
          <a:p>
            <a:pPr marL="525780" indent="-457200">
              <a:buAutoNum type="alphaLcParenR"/>
            </a:pPr>
            <a:r>
              <a:rPr lang="en-US" dirty="0" smtClean="0"/>
              <a:t>none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00390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AND SIZE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 they are 4 in number.</a:t>
            </a:r>
          </a:p>
          <a:p>
            <a:r>
              <a:rPr lang="en-US" dirty="0" smtClean="0"/>
              <a:t>Size-5 mm in length ,3mm in width and 1-2 mm in depth.</a:t>
            </a:r>
          </a:p>
          <a:p>
            <a:r>
              <a:rPr lang="en-US" dirty="0" smtClean="0"/>
              <a:t>Lower glands are heavier than the upper glands.</a:t>
            </a:r>
          </a:p>
          <a:p>
            <a:r>
              <a:rPr lang="en-US" dirty="0" smtClean="0"/>
              <a:t>Maximum weight of normal gland vary within 8.2 to 78 mg.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2184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inelasticity of the parathyroid gland accounts for its variation in shape and contour.</a:t>
            </a:r>
          </a:p>
          <a:p>
            <a:r>
              <a:rPr lang="en-US" dirty="0" err="1" smtClean="0"/>
              <a:t>Subcapsular</a:t>
            </a:r>
            <a:r>
              <a:rPr lang="en-US" dirty="0" smtClean="0"/>
              <a:t> glands located at the upper pole of the thyroid gland have a tendency to be </a:t>
            </a:r>
            <a:r>
              <a:rPr lang="en-US" dirty="0" err="1" smtClean="0"/>
              <a:t>flattened,whereas</a:t>
            </a:r>
            <a:r>
              <a:rPr lang="en-US" dirty="0" smtClean="0"/>
              <a:t> glands in the </a:t>
            </a:r>
            <a:r>
              <a:rPr lang="en-US" dirty="0" err="1" smtClean="0"/>
              <a:t>cricothyroidal</a:t>
            </a:r>
            <a:r>
              <a:rPr lang="en-US" dirty="0" smtClean="0"/>
              <a:t> region and </a:t>
            </a:r>
            <a:r>
              <a:rPr lang="en-US" dirty="0" err="1" smtClean="0"/>
              <a:t>intrathymic</a:t>
            </a:r>
            <a:r>
              <a:rPr lang="en-US" dirty="0" smtClean="0"/>
              <a:t> region appear more oval and spherical in shape.</a:t>
            </a:r>
          </a:p>
          <a:p>
            <a:r>
              <a:rPr lang="en-US" dirty="0" smtClean="0"/>
              <a:t>Occasionally a gland is bean ,sausage or rod shaped.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5048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Macroscopic appearance and consistency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Varies from light yellow to reddish brown .</a:t>
            </a:r>
          </a:p>
          <a:p>
            <a:r>
              <a:rPr lang="en-US" dirty="0" smtClean="0"/>
              <a:t>In children it appears as salmon pink because of the lower fat content.</a:t>
            </a:r>
          </a:p>
          <a:p>
            <a:r>
              <a:rPr lang="en-US" dirty="0" smtClean="0"/>
              <a:t>They are </a:t>
            </a:r>
            <a:r>
              <a:rPr lang="en-US" dirty="0" err="1" smtClean="0"/>
              <a:t>ususally</a:t>
            </a:r>
            <a:r>
              <a:rPr lang="en-US" dirty="0" smtClean="0"/>
              <a:t> </a:t>
            </a:r>
            <a:r>
              <a:rPr lang="en-US" dirty="0" err="1" smtClean="0"/>
              <a:t>soft,pliable</a:t>
            </a:r>
            <a:r>
              <a:rPr lang="en-US" dirty="0" smtClean="0"/>
              <a:t> and with a smooth surface.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5893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Microscopic appearance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Gland has a thin connective tissue capsule and </a:t>
            </a:r>
            <a:r>
              <a:rPr lang="en-US" dirty="0" err="1" smtClean="0"/>
              <a:t>septae</a:t>
            </a:r>
            <a:r>
              <a:rPr lang="en-US" dirty="0" smtClean="0"/>
              <a:t> which divide it into lobules.</a:t>
            </a:r>
          </a:p>
          <a:p>
            <a:r>
              <a:rPr lang="en-US" dirty="0" smtClean="0"/>
              <a:t>Cells-chief </a:t>
            </a:r>
            <a:r>
              <a:rPr lang="en-US" dirty="0" err="1" smtClean="0"/>
              <a:t>cells,oxyphil</a:t>
            </a:r>
            <a:r>
              <a:rPr lang="en-US" dirty="0" smtClean="0"/>
              <a:t> cells.</a:t>
            </a:r>
          </a:p>
          <a:p>
            <a:r>
              <a:rPr lang="en-US" dirty="0" smtClean="0"/>
              <a:t>Chief cells-synthesize PTH.</a:t>
            </a:r>
          </a:p>
          <a:p>
            <a:r>
              <a:rPr lang="en-US" dirty="0" smtClean="0"/>
              <a:t>Chief cell are arranged into columns surrounded by sinusoidal capillaries responsible for transporting PTH from the gland.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0339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Anatomical location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 variation exists in the final anatomical location of the gland.</a:t>
            </a:r>
          </a:p>
          <a:p>
            <a:r>
              <a:rPr lang="en-US" dirty="0" smtClean="0"/>
              <a:t>Attributed to the </a:t>
            </a:r>
            <a:r>
              <a:rPr lang="en-US" dirty="0" err="1" smtClean="0"/>
              <a:t>comlex</a:t>
            </a:r>
            <a:r>
              <a:rPr lang="en-US" dirty="0" smtClean="0"/>
              <a:t> migratory pathway and embryological development with other glands.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324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ARTERIAL SUPPLY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2800" dirty="0"/>
              <a:t>The inferior parathyroid gland is supplied by the inferior thyroid artery from the </a:t>
            </a:r>
            <a:r>
              <a:rPr lang="en-GB" sz="2800" dirty="0" err="1"/>
              <a:t>thyrocervical</a:t>
            </a:r>
            <a:r>
              <a:rPr lang="en-GB" sz="2800" dirty="0"/>
              <a:t> trunk</a:t>
            </a:r>
            <a:r>
              <a:rPr lang="en-GB" sz="2800" dirty="0" smtClean="0"/>
              <a:t>.</a:t>
            </a:r>
          </a:p>
          <a:p>
            <a:r>
              <a:rPr lang="en-GB" sz="2800" dirty="0" smtClean="0"/>
              <a:t> </a:t>
            </a:r>
            <a:r>
              <a:rPr lang="en-GB" sz="2800" dirty="0"/>
              <a:t>The superior parathyroid gland is also usually supplied by the inferior thyroid artery or by an anastomotic branch between the inferior thyroid and the superior thyroid artery</a:t>
            </a:r>
            <a:r>
              <a:rPr lang="en-GB" sz="2800" dirty="0" smtClean="0"/>
              <a:t>.</a:t>
            </a:r>
          </a:p>
          <a:p>
            <a:r>
              <a:rPr lang="en-US" sz="2800" dirty="0" smtClean="0"/>
              <a:t>Venous drainage –via thyroid venous plexus.</a:t>
            </a:r>
          </a:p>
          <a:p>
            <a:r>
              <a:rPr lang="en-US" sz="2800" dirty="0" smtClean="0"/>
              <a:t>INERVATION-nerve supply is adrenergic from the sympathetic system.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146057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PHYSIOLOGY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Main function of </a:t>
            </a:r>
            <a:r>
              <a:rPr lang="en-US" dirty="0" err="1" smtClean="0"/>
              <a:t>parathyriod</a:t>
            </a:r>
            <a:r>
              <a:rPr lang="en-US" dirty="0" smtClean="0"/>
              <a:t> gland is calcium homeostasis.</a:t>
            </a:r>
          </a:p>
          <a:p>
            <a:r>
              <a:rPr lang="en-US" dirty="0" smtClean="0"/>
              <a:t>Secretes PTH.</a:t>
            </a:r>
          </a:p>
          <a:p>
            <a:r>
              <a:rPr lang="en-US" dirty="0" smtClean="0"/>
              <a:t>Low calcium levels stimulate parathyroid gland to secrete PTH.</a:t>
            </a:r>
          </a:p>
          <a:p>
            <a:r>
              <a:rPr lang="en-US" dirty="0" smtClean="0"/>
              <a:t>PTH causes bone </a:t>
            </a:r>
            <a:r>
              <a:rPr lang="en-US" dirty="0" err="1" smtClean="0"/>
              <a:t>resorption</a:t>
            </a:r>
            <a:r>
              <a:rPr lang="en-US" dirty="0" smtClean="0"/>
              <a:t> and 1,25-dihydroxy vitamin D3 synthesis in the proximal convoluted tubules of the kidney.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0023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268</TotalTime>
  <Words>938</Words>
  <Application>Microsoft Office PowerPoint</Application>
  <PresentationFormat>On-screen Show (4:3)</PresentationFormat>
  <Paragraphs>99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Austin</vt:lpstr>
      <vt:lpstr>ANATOMY AND PHYSIOLOGY OF PARATHYROID GLAND</vt:lpstr>
      <vt:lpstr>DEVELOPMENT</vt:lpstr>
      <vt:lpstr>NUMBER AND SIZE</vt:lpstr>
      <vt:lpstr>SHAPE</vt:lpstr>
      <vt:lpstr>Macroscopic appearance and consistency</vt:lpstr>
      <vt:lpstr>Microscopic appearance</vt:lpstr>
      <vt:lpstr>Anatomical location</vt:lpstr>
      <vt:lpstr>ARTERIAL SUPPLY</vt:lpstr>
      <vt:lpstr>PHYSIOLOGY </vt:lpstr>
      <vt:lpstr>CALCIUM HOMEOSTASIS</vt:lpstr>
      <vt:lpstr>CALCIUM HOMEOSTASIS</vt:lpstr>
      <vt:lpstr>CALCIUM HOMEOSTASI</vt:lpstr>
      <vt:lpstr>Slide 13</vt:lpstr>
      <vt:lpstr>CALCIUM HOMEOSTASIS</vt:lpstr>
      <vt:lpstr>HYPERPARATHYROIDISM</vt:lpstr>
      <vt:lpstr>HYPERPARATHYROIDISM</vt:lpstr>
      <vt:lpstr>SECONDARY HYPERPARATHYROIDISM</vt:lpstr>
      <vt:lpstr>TERTIARY HYPERPARATHYROIDISM</vt:lpstr>
      <vt:lpstr>Slide 19</vt:lpstr>
      <vt:lpstr>Slide 20</vt:lpstr>
      <vt:lpstr>Slide 21</vt:lpstr>
      <vt:lpstr>Slide 22</vt:lpstr>
      <vt:lpstr>Slide 23</vt:lpstr>
      <vt:lpstr>Slide 24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AND PHYSIOLOGY OF PARATHYROID GLAND</dc:title>
  <dc:creator>Smart</dc:creator>
  <cp:lastModifiedBy>sony</cp:lastModifiedBy>
  <cp:revision>39</cp:revision>
  <dcterms:created xsi:type="dcterms:W3CDTF">2013-04-01T08:57:13Z</dcterms:created>
  <dcterms:modified xsi:type="dcterms:W3CDTF">2020-08-11T15:43:29Z</dcterms:modified>
</cp:coreProperties>
</file>