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73" r:id="rId8"/>
    <p:sldId id="263" r:id="rId9"/>
    <p:sldId id="268" r:id="rId10"/>
    <p:sldId id="264" r:id="rId11"/>
    <p:sldId id="265" r:id="rId12"/>
    <p:sldId id="266" r:id="rId13"/>
    <p:sldId id="267" r:id="rId14"/>
    <p:sldId id="269" r:id="rId15"/>
    <p:sldId id="270" r:id="rId16"/>
    <p:sldId id="275" r:id="rId17"/>
    <p:sldId id="278" r:id="rId18"/>
    <p:sldId id="279" r:id="rId19"/>
    <p:sldId id="280" r:id="rId20"/>
    <p:sldId id="281" r:id="rId21"/>
    <p:sldId id="282" r:id="rId22"/>
    <p:sldId id="27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87B8931-FD7C-4BF5-8C47-060C5A2CB3F8}" type="datetimeFigureOut">
              <a:rPr lang="en-US" smtClean="0"/>
              <a:pPr/>
              <a:t>20/02/2019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7EFADBD-F134-4883-B78A-DEE39193D6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8931-FD7C-4BF5-8C47-060C5A2CB3F8}" type="datetimeFigureOut">
              <a:rPr lang="en-US" smtClean="0"/>
              <a:pPr/>
              <a:t>20/02/2019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FADBD-F134-4883-B78A-DEE39193D6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8931-FD7C-4BF5-8C47-060C5A2CB3F8}" type="datetimeFigureOut">
              <a:rPr lang="en-US" smtClean="0"/>
              <a:pPr/>
              <a:t>20/02/2019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FADBD-F134-4883-B78A-DEE39193D6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87B8931-FD7C-4BF5-8C47-060C5A2CB3F8}" type="datetimeFigureOut">
              <a:rPr lang="en-US" smtClean="0"/>
              <a:pPr/>
              <a:t>20/02/2019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7EFADBD-F134-4883-B78A-DEE39193D6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87B8931-FD7C-4BF5-8C47-060C5A2CB3F8}" type="datetimeFigureOut">
              <a:rPr lang="en-US" smtClean="0"/>
              <a:pPr/>
              <a:t>20/02/2019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7EFADBD-F134-4883-B78A-DEE39193D6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8931-FD7C-4BF5-8C47-060C5A2CB3F8}" type="datetimeFigureOut">
              <a:rPr lang="en-US" smtClean="0"/>
              <a:pPr/>
              <a:t>20/02/2019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FADBD-F134-4883-B78A-DEE39193D6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8931-FD7C-4BF5-8C47-060C5A2CB3F8}" type="datetimeFigureOut">
              <a:rPr lang="en-US" smtClean="0"/>
              <a:pPr/>
              <a:t>20/02/2019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FADBD-F134-4883-B78A-DEE39193D6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87B8931-FD7C-4BF5-8C47-060C5A2CB3F8}" type="datetimeFigureOut">
              <a:rPr lang="en-US" smtClean="0"/>
              <a:pPr/>
              <a:t>20/02/2019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7EFADBD-F134-4883-B78A-DEE39193D6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B8931-FD7C-4BF5-8C47-060C5A2CB3F8}" type="datetimeFigureOut">
              <a:rPr lang="en-US" smtClean="0"/>
              <a:pPr/>
              <a:t>20/02/2019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FADBD-F134-4883-B78A-DEE39193D6F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87B8931-FD7C-4BF5-8C47-060C5A2CB3F8}" type="datetimeFigureOut">
              <a:rPr lang="en-US" smtClean="0"/>
              <a:pPr/>
              <a:t>20/02/2019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7EFADBD-F134-4883-B78A-DEE39193D6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87B8931-FD7C-4BF5-8C47-060C5A2CB3F8}" type="datetimeFigureOut">
              <a:rPr lang="en-US" smtClean="0"/>
              <a:pPr/>
              <a:t>20/02/2019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7EFADBD-F134-4883-B78A-DEE39193D6F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87B8931-FD7C-4BF5-8C47-060C5A2CB3F8}" type="datetimeFigureOut">
              <a:rPr lang="en-US" smtClean="0"/>
              <a:pPr/>
              <a:t>20/02/2019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7EFADBD-F134-4883-B78A-DEE39193D6F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pubmed?term=Zeng%20ZY%5bAuthor%5d&amp;cauthor=true&amp;cauthor_uid=14515785" TargetMode="External"/><Relationship Id="rId7" Type="http://schemas.openxmlformats.org/officeDocument/2006/relationships/hyperlink" Target="http://www.ncbi.nlm.nih.gov/pubmed?term=Zhang%20Q%5bAuthor%5d&amp;cauthor=true&amp;cauthor_uid=14515785" TargetMode="External"/><Relationship Id="rId2" Type="http://schemas.openxmlformats.org/officeDocument/2006/relationships/hyperlink" Target="http://www.ncbi.nlm.nih.gov/pubmed?term=Liu%20WW%5bAuthor%5d&amp;cauthor=true&amp;cauthor_uid=14515785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ncbi.nlm.nih.gov/pubmed?term=Yang%20AK%5bAuthor%5d&amp;cauthor=true&amp;cauthor_uid=14515785" TargetMode="External"/><Relationship Id="rId5" Type="http://schemas.openxmlformats.org/officeDocument/2006/relationships/hyperlink" Target="http://www.ncbi.nlm.nih.gov/pubmed?term=Xu%20GP%5bAuthor%5d&amp;cauthor=true&amp;cauthor_uid=14515785" TargetMode="External"/><Relationship Id="rId4" Type="http://schemas.openxmlformats.org/officeDocument/2006/relationships/hyperlink" Target="http://www.ncbi.nlm.nih.gov/pubmed?term=Guo%20ZM%5bAuthor%5d&amp;cauthor=true&amp;cauthor_uid=14515785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33600" y="609600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Anatomy of larynx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>			Dr. Jinesh Shah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ligaments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sz="2000" dirty="0" err="1" smtClean="0"/>
              <a:t>Thyrohyoid</a:t>
            </a:r>
            <a:r>
              <a:rPr lang="en-US" sz="2000" dirty="0" smtClean="0"/>
              <a:t> membrane </a:t>
            </a:r>
          </a:p>
          <a:p>
            <a:endParaRPr lang="en-US" sz="2000" dirty="0" smtClean="0"/>
          </a:p>
          <a:p>
            <a:r>
              <a:rPr lang="en-US" sz="2000" dirty="0" err="1" smtClean="0"/>
              <a:t>Cricotracheal</a:t>
            </a:r>
            <a:r>
              <a:rPr lang="en-US" sz="2000" dirty="0" smtClean="0"/>
              <a:t> ligament</a:t>
            </a:r>
            <a:endParaRPr lang="en-US" sz="2000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Quadrilateral membrane</a:t>
            </a:r>
          </a:p>
          <a:p>
            <a:endParaRPr lang="en-US" sz="2000" dirty="0" smtClean="0"/>
          </a:p>
          <a:p>
            <a:r>
              <a:rPr lang="en-US" sz="2000" dirty="0" err="1" smtClean="0"/>
              <a:t>Cricovocal</a:t>
            </a:r>
            <a:r>
              <a:rPr lang="en-US" sz="2000" dirty="0" smtClean="0"/>
              <a:t> membrane</a:t>
            </a:r>
            <a:endParaRPr lang="en-US" sz="20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algn="ctr"/>
            <a:r>
              <a:rPr lang="en-US" dirty="0" smtClean="0"/>
              <a:t>Extrinsic 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Intrinsic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Content Placeholder 10" descr="VocalFoldssm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57200" y="2386584"/>
            <a:ext cx="3657600" cy="2999232"/>
          </a:xfrm>
        </p:spPr>
      </p:pic>
      <p:sp>
        <p:nvSpPr>
          <p:cNvPr id="13" name="Content Placeholder 1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Vestibular fold (false cord)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Vocal fold (true cord)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Extrinsic Muscles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 err="1" smtClean="0"/>
              <a:t>Mylohyoid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err="1" smtClean="0"/>
              <a:t>Geniohyoid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err="1" smtClean="0"/>
              <a:t>Stylohyoid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err="1" smtClean="0"/>
              <a:t>Digastric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err="1" smtClean="0"/>
              <a:t>Stylopharyngeus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err="1" smtClean="0"/>
              <a:t>Palatopharyngeus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err="1" smtClean="0"/>
              <a:t>Salpingopharyngeus</a:t>
            </a:r>
            <a:r>
              <a:rPr lang="en-US" sz="2000" dirty="0" smtClean="0"/>
              <a:t> </a:t>
            </a: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 err="1" smtClean="0"/>
              <a:t>Thyrohyoid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err="1" smtClean="0"/>
              <a:t>Sternothyroid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err="1" smtClean="0"/>
              <a:t>Sternohyoid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err="1" smtClean="0"/>
              <a:t>Omohyoid</a:t>
            </a:r>
            <a:r>
              <a:rPr lang="en-US" sz="2000" dirty="0" smtClean="0"/>
              <a:t>  </a:t>
            </a:r>
            <a:endParaRPr lang="en-US" sz="2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algn="ctr"/>
            <a:r>
              <a:rPr lang="en-US" dirty="0" err="1" smtClean="0"/>
              <a:t>Suprahyoid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err="1" smtClean="0"/>
              <a:t>Infrahyoid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Intrinsic muscles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 numCol="1">
            <a:norm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/>
              <a:t>Posterior </a:t>
            </a:r>
            <a:r>
              <a:rPr lang="en-US" sz="2000" dirty="0" err="1" smtClean="0"/>
              <a:t>cricoarytenoid</a:t>
            </a:r>
            <a:endParaRPr lang="en-US" sz="2000" dirty="0" smtClean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/>
              <a:t>Lateral </a:t>
            </a:r>
            <a:r>
              <a:rPr lang="en-US" sz="2000" dirty="0" err="1" smtClean="0"/>
              <a:t>cricoarytenoid</a:t>
            </a:r>
            <a:endParaRPr lang="en-US" sz="2000" dirty="0" smtClean="0"/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/>
              <a:t>Transverse arytenoids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smtClean="0"/>
              <a:t>Oblique arytenoids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err="1" smtClean="0"/>
              <a:t>Thyroarytenoid</a:t>
            </a:r>
            <a:r>
              <a:rPr lang="en-US" sz="2000" dirty="0" smtClean="0"/>
              <a:t> (</a:t>
            </a:r>
            <a:r>
              <a:rPr lang="en-US" sz="2000" dirty="0" err="1" smtClean="0"/>
              <a:t>vocalis</a:t>
            </a:r>
            <a:r>
              <a:rPr lang="en-US" sz="2000" dirty="0" smtClean="0"/>
              <a:t>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2000" dirty="0" err="1" smtClean="0"/>
              <a:t>Cricothyroid</a:t>
            </a:r>
            <a:r>
              <a:rPr lang="en-US" sz="2000" dirty="0" smtClean="0"/>
              <a:t>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Nerve supply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Laryngeal vasculature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Arterial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Venous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Lymphatic drainage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" y="304800"/>
          <a:ext cx="8991600" cy="575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1857"/>
                <a:gridCol w="1251857"/>
                <a:gridCol w="1251857"/>
                <a:gridCol w="968829"/>
                <a:gridCol w="1534885"/>
                <a:gridCol w="1251857"/>
                <a:gridCol w="1480458"/>
              </a:tblGrid>
              <a:tr h="1549400">
                <a:tc>
                  <a:txBody>
                    <a:bodyPr/>
                    <a:lstStyle/>
                    <a:p>
                      <a:r>
                        <a:rPr lang="en-US" dirty="0" smtClean="0"/>
                        <a:t>NAME</a:t>
                      </a:r>
                      <a:r>
                        <a:rPr lang="en-US" baseline="0" dirty="0" smtClean="0"/>
                        <a:t> OF STUDY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NAME OF</a:t>
                      </a:r>
                      <a:r>
                        <a:rPr lang="en-US" baseline="0" dirty="0" smtClean="0"/>
                        <a:t> AUTHOR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REFERENCE DETAILS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SAMPLE SIZE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 VALUE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CONCLUSION</a:t>
                      </a:r>
                      <a:endParaRPr lang="en-US" dirty="0"/>
                    </a:p>
                  </a:txBody>
                  <a:tcPr/>
                </a:tc>
              </a:tr>
              <a:tr h="154940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Distant metastases and their significant indicators in laryngeal cancer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hlinkClick r:id="rId2" action="ppaction://hlinkfile"/>
                        </a:rPr>
                        <a:t>Liu WW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>
                          <a:hlinkClick r:id="rId3" action="ppaction://hlinkfile"/>
                        </a:rPr>
                        <a:t>Zeng</a:t>
                      </a:r>
                      <a:r>
                        <a:rPr lang="en-US" dirty="0" smtClean="0">
                          <a:hlinkClick r:id="rId3" action="ppaction://hlinkfile"/>
                        </a:rPr>
                        <a:t> ZY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>
                          <a:hlinkClick r:id="rId4" action="ppaction://hlinkfile"/>
                        </a:rPr>
                        <a:t>Guo</a:t>
                      </a:r>
                      <a:r>
                        <a:rPr lang="en-US" dirty="0" smtClean="0">
                          <a:hlinkClick r:id="rId4" action="ppaction://hlinkfile"/>
                        </a:rPr>
                        <a:t> ZM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>
                          <a:hlinkClick r:id="rId5" action="ppaction://hlinkfile"/>
                        </a:rPr>
                        <a:t>Xu</a:t>
                      </a:r>
                      <a:r>
                        <a:rPr lang="en-US" dirty="0" smtClean="0">
                          <a:hlinkClick r:id="rId5" action="ppaction://hlinkfile"/>
                        </a:rPr>
                        <a:t> GP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smtClean="0">
                          <a:hlinkClick r:id="rId6" action="ppaction://hlinkfile"/>
                        </a:rPr>
                        <a:t>Yang AK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smtClean="0">
                          <a:hlinkClick r:id="rId7" action="ppaction://hlinkfile"/>
                        </a:rPr>
                        <a:t>Zhang Q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u="none" dirty="0" err="1" smtClean="0">
                          <a:hlinkClick r:id="" action="ppaction://hlinkfile" tooltip="Zhonghua er bi yan hou ke za zhi."/>
                        </a:rPr>
                        <a:t>Zhonghua</a:t>
                      </a:r>
                      <a:r>
                        <a:rPr lang="en-US" u="none" dirty="0" smtClean="0">
                          <a:hlinkClick r:id="" action="ppaction://hlinkfile" tooltip="Zhonghua er bi yan hou ke za zhi."/>
                        </a:rPr>
                        <a:t> </a:t>
                      </a:r>
                      <a:r>
                        <a:rPr lang="en-US" u="none" dirty="0" err="1" smtClean="0">
                          <a:hlinkClick r:id="" action="ppaction://hlinkfile" tooltip="Zhonghua er bi yan hou ke za zhi."/>
                        </a:rPr>
                        <a:t>Er</a:t>
                      </a:r>
                      <a:r>
                        <a:rPr lang="en-US" u="none" dirty="0" smtClean="0">
                          <a:hlinkClick r:id="" action="ppaction://hlinkfile" tooltip="Zhonghua er bi yan hou ke za zhi."/>
                        </a:rPr>
                        <a:t> Bi Yan </a:t>
                      </a:r>
                      <a:r>
                        <a:rPr lang="en-US" u="none" dirty="0" err="1" smtClean="0">
                          <a:hlinkClick r:id="" action="ppaction://hlinkfile" tooltip="Zhonghua er bi yan hou ke za zhi."/>
                        </a:rPr>
                        <a:t>Hou</a:t>
                      </a:r>
                      <a:r>
                        <a:rPr lang="en-US" u="none" dirty="0" smtClean="0">
                          <a:hlinkClick r:id="" action="ppaction://hlinkfile" tooltip="Zhonghua er bi yan hou ke za zhi."/>
                        </a:rPr>
                        <a:t> </a:t>
                      </a:r>
                      <a:r>
                        <a:rPr lang="en-US" u="none" dirty="0" err="1" smtClean="0">
                          <a:hlinkClick r:id="" action="ppaction://hlinkfile" tooltip="Zhonghua er bi yan hou ke za zhi."/>
                        </a:rPr>
                        <a:t>Ke</a:t>
                      </a:r>
                      <a:r>
                        <a:rPr lang="en-US" u="none" dirty="0" smtClean="0">
                          <a:hlinkClick r:id="" action="ppaction://hlinkfile" tooltip="Zhonghua er bi yan hou ke za zhi."/>
                        </a:rPr>
                        <a:t> </a:t>
                      </a:r>
                      <a:r>
                        <a:rPr lang="en-US" u="none" dirty="0" err="1" smtClean="0">
                          <a:hlinkClick r:id="" action="ppaction://hlinkfile" tooltip="Zhonghua er bi yan hou ke za zhi."/>
                        </a:rPr>
                        <a:t>Za</a:t>
                      </a:r>
                      <a:r>
                        <a:rPr lang="en-US" u="none" dirty="0" smtClean="0">
                          <a:hlinkClick r:id="" action="ppaction://hlinkfile" tooltip="Zhonghua er bi yan hou ke za zhi."/>
                        </a:rPr>
                        <a:t> </a:t>
                      </a:r>
                      <a:r>
                        <a:rPr lang="en-US" u="none" dirty="0" err="1" smtClean="0">
                          <a:hlinkClick r:id="" action="ppaction://hlinkfile" tooltip="Zhonghua er bi yan hou ke za zhi."/>
                        </a:rPr>
                        <a:t>Zhi</a:t>
                      </a:r>
                      <a:r>
                        <a:rPr lang="en-US" u="none" dirty="0" smtClean="0">
                          <a:hlinkClick r:id="" action="ppaction://hlinkfile" tooltip="Zhonghua er bi yan hou ke za zhi."/>
                        </a:rPr>
                        <a:t>.</a:t>
                      </a:r>
                      <a:r>
                        <a:rPr lang="en-US" u="none" dirty="0" smtClean="0"/>
                        <a:t> </a:t>
                      </a:r>
                      <a:r>
                        <a:rPr lang="en-US" dirty="0" smtClean="0"/>
                        <a:t>2003 Jun;38(3):221-4.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overall incidence of DM in laryngeal cancer was 6.5% (18/277). The target site of DM was mainly in lung 83.3% (15/18), liver 16.7% (3/18).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Cox model analysis showed that only N stage was the significant prognostic factor for DM in laryngeal cancer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Q-1 larynx has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AutoNum type="alphaLcPeriod"/>
            </a:pPr>
            <a:r>
              <a:rPr lang="en-US" dirty="0" smtClean="0"/>
              <a:t>2 paired and 2 unpaired cartilages</a:t>
            </a:r>
          </a:p>
          <a:p>
            <a:pPr marL="457200" indent="-457200">
              <a:buFont typeface="Wingdings"/>
              <a:buAutoNum type="alphaLcPeriod"/>
            </a:pPr>
            <a:r>
              <a:rPr lang="en-US" dirty="0" smtClean="0"/>
              <a:t>3 paired and 2 unpaired cartilages</a:t>
            </a:r>
          </a:p>
          <a:p>
            <a:pPr marL="457200" indent="-457200">
              <a:buFont typeface="Wingdings"/>
              <a:buAutoNum type="alphaLcPeriod"/>
            </a:pPr>
            <a:r>
              <a:rPr lang="en-US" dirty="0" smtClean="0"/>
              <a:t>2 paired and 3 unpaired cartilages</a:t>
            </a:r>
          </a:p>
          <a:p>
            <a:pPr marL="457200" indent="-457200">
              <a:buFont typeface="Wingdings"/>
              <a:buAutoNum type="alphaLcPeriod"/>
            </a:pPr>
            <a:r>
              <a:rPr lang="en-US" dirty="0" smtClean="0"/>
              <a:t>3 paired and 3 unpaired cartilages</a:t>
            </a:r>
          </a:p>
          <a:p>
            <a:pPr marL="457200" indent="-457200"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Q-2 </a:t>
            </a:r>
            <a:r>
              <a:rPr lang="en-US" dirty="0" err="1" smtClean="0"/>
              <a:t>crico</a:t>
            </a:r>
            <a:r>
              <a:rPr lang="en-US" dirty="0" smtClean="0"/>
              <a:t>-thyroid and </a:t>
            </a:r>
            <a:r>
              <a:rPr lang="en-US" dirty="0" err="1" smtClean="0"/>
              <a:t>crico-arytenoid</a:t>
            </a:r>
            <a:r>
              <a:rPr lang="en-US" dirty="0" smtClean="0"/>
              <a:t> joints are type of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AutoNum type="alphaLcPeriod"/>
            </a:pPr>
            <a:r>
              <a:rPr lang="en-US" dirty="0" smtClean="0"/>
              <a:t>Synovial ; synovial</a:t>
            </a:r>
          </a:p>
          <a:p>
            <a:pPr marL="457200" indent="-457200">
              <a:buAutoNum type="alphaLcPeriod"/>
            </a:pPr>
            <a:r>
              <a:rPr lang="en-US" dirty="0" smtClean="0"/>
              <a:t>Synovial ; hinge </a:t>
            </a:r>
          </a:p>
          <a:p>
            <a:pPr marL="457200" indent="-457200">
              <a:buAutoNum type="alphaLcPeriod"/>
            </a:pPr>
            <a:r>
              <a:rPr lang="en-US" dirty="0" smtClean="0"/>
              <a:t>Hinge ; synovial</a:t>
            </a:r>
          </a:p>
          <a:p>
            <a:pPr marL="457200" indent="-457200">
              <a:buAutoNum type="alphaLcPeriod"/>
            </a:pPr>
            <a:r>
              <a:rPr lang="en-US" dirty="0" smtClean="0"/>
              <a:t>None of above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Q-3 sensory nerve supply of larynx below the level of vocal cord is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AutoNum type="alphaLcPeriod"/>
            </a:pPr>
            <a:r>
              <a:rPr lang="en-US" dirty="0" smtClean="0"/>
              <a:t>External branch of superior laryngeal nerve </a:t>
            </a:r>
          </a:p>
          <a:p>
            <a:pPr marL="457200" indent="-457200">
              <a:buAutoNum type="alphaLcPeriod"/>
            </a:pPr>
            <a:r>
              <a:rPr lang="en-US" dirty="0" smtClean="0"/>
              <a:t>Internal branch of superior laryngeal nerve</a:t>
            </a:r>
            <a:endParaRPr lang="en-US" dirty="0"/>
          </a:p>
          <a:p>
            <a:pPr marL="457200" indent="-457200">
              <a:buAutoNum type="alphaLcPeriod"/>
            </a:pPr>
            <a:r>
              <a:rPr lang="en-US" dirty="0" smtClean="0"/>
              <a:t>Recurrent laryngeal nerve</a:t>
            </a:r>
          </a:p>
          <a:p>
            <a:pPr marL="457200" indent="-457200">
              <a:buAutoNum type="alphaLcPeriod"/>
            </a:pPr>
            <a:r>
              <a:rPr lang="en-US" dirty="0" smtClean="0"/>
              <a:t>Inferior laryngeal nerve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Framework of larynx</a:t>
            </a:r>
            <a:endParaRPr lang="en-US" dirty="0"/>
          </a:p>
        </p:txBody>
      </p:sp>
      <p:pic>
        <p:nvPicPr>
          <p:cNvPr id="6" name="Content Placeholder 5" descr="untitfig-1-the-larynx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2603138" y="2057400"/>
            <a:ext cx="3569062" cy="365639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Q-4 </a:t>
            </a:r>
            <a:r>
              <a:rPr lang="en-US" dirty="0" err="1" smtClean="0"/>
              <a:t>supraglottis</a:t>
            </a:r>
            <a:r>
              <a:rPr lang="en-US" dirty="0" smtClean="0"/>
              <a:t> includes all except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AutoNum type="alphaLcPeriod"/>
            </a:pPr>
            <a:r>
              <a:rPr lang="en-US" dirty="0" err="1" smtClean="0"/>
              <a:t>Aryepiglottic</a:t>
            </a:r>
            <a:r>
              <a:rPr lang="en-US" dirty="0" smtClean="0"/>
              <a:t> fold</a:t>
            </a:r>
          </a:p>
          <a:p>
            <a:pPr marL="457200" indent="-457200">
              <a:buAutoNum type="alphaLcPeriod"/>
            </a:pPr>
            <a:r>
              <a:rPr lang="en-US" dirty="0" smtClean="0"/>
              <a:t>False cord</a:t>
            </a:r>
          </a:p>
          <a:p>
            <a:pPr marL="457200" indent="-457200">
              <a:buAutoNum type="alphaLcPeriod"/>
            </a:pPr>
            <a:r>
              <a:rPr lang="en-US" dirty="0" smtClean="0"/>
              <a:t>Lingual surface of epiglottis</a:t>
            </a:r>
          </a:p>
          <a:p>
            <a:pPr marL="457200" indent="-457200">
              <a:buAutoNum type="alphaLcPeriod"/>
            </a:pPr>
            <a:r>
              <a:rPr lang="en-US" dirty="0" smtClean="0"/>
              <a:t>Laryngeal surface of epiglottis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Q-5 narrowest part of infantile larynx 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AutoNum type="alphaLcPeriod"/>
            </a:pPr>
            <a:r>
              <a:rPr lang="en-US" dirty="0" err="1" smtClean="0"/>
              <a:t>Supraglottic</a:t>
            </a:r>
            <a:r>
              <a:rPr lang="en-US" dirty="0" smtClean="0"/>
              <a:t> </a:t>
            </a:r>
          </a:p>
          <a:p>
            <a:pPr marL="457200" indent="-457200">
              <a:buAutoNum type="alphaLcPeriod"/>
            </a:pPr>
            <a:r>
              <a:rPr lang="en-US" dirty="0" err="1" smtClean="0"/>
              <a:t>Subglottic</a:t>
            </a:r>
            <a:endParaRPr lang="en-US" dirty="0" smtClean="0"/>
          </a:p>
          <a:p>
            <a:pPr marL="457200" indent="-457200">
              <a:buAutoNum type="alphaLcPeriod"/>
            </a:pPr>
            <a:r>
              <a:rPr lang="en-US" dirty="0" err="1" smtClean="0"/>
              <a:t>Glottic</a:t>
            </a:r>
            <a:r>
              <a:rPr lang="en-US" dirty="0" smtClean="0"/>
              <a:t> </a:t>
            </a:r>
          </a:p>
          <a:p>
            <a:pPr marL="457200" indent="-457200">
              <a:buAutoNum type="alphaLcPeriod"/>
            </a:pPr>
            <a:r>
              <a:rPr lang="en-US" dirty="0" smtClean="0"/>
              <a:t>None of the above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		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	</a:t>
            </a:r>
            <a:r>
              <a:rPr lang="en-US" sz="6000" dirty="0" smtClean="0"/>
              <a:t>Thank you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cartilages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Epiglottis</a:t>
            </a:r>
          </a:p>
          <a:p>
            <a:endParaRPr lang="en-US" dirty="0" smtClean="0"/>
          </a:p>
          <a:p>
            <a:r>
              <a:rPr lang="en-US" dirty="0" smtClean="0"/>
              <a:t>Thyroid</a:t>
            </a:r>
          </a:p>
          <a:p>
            <a:endParaRPr lang="en-US" dirty="0" smtClean="0"/>
          </a:p>
          <a:p>
            <a:r>
              <a:rPr lang="en-US" dirty="0" err="1" smtClean="0"/>
              <a:t>Cricoid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Arytenoids</a:t>
            </a:r>
          </a:p>
          <a:p>
            <a:endParaRPr lang="en-US" dirty="0" smtClean="0"/>
          </a:p>
          <a:p>
            <a:r>
              <a:rPr lang="en-US" dirty="0" smtClean="0"/>
              <a:t>Corniculate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Cuneiform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algn="ctr"/>
            <a:r>
              <a:rPr lang="en-US" dirty="0" smtClean="0"/>
              <a:t>Unpaired 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Paired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Thyroid cartilage</a:t>
            </a:r>
            <a:endParaRPr lang="en-US" dirty="0"/>
          </a:p>
        </p:txBody>
      </p:sp>
      <p:pic>
        <p:nvPicPr>
          <p:cNvPr id="9" name="Content Placeholder 8" descr="N3YQLCA32HYC8CA42XQS0CAAZPR3CCA6DOXGZCATZ0C7JCAZR8SRJCAO5WWUMCAM7E8I0CAD1S8O5CAOUFQ7OCAW4EO60CAZM0YQ8CAE4QBLECAV95HB0CA0XTMZECAF684XOCAAGB95FCA1BFTN0CAJ9Z4ZZ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81000" y="2362200"/>
            <a:ext cx="3581400" cy="2971800"/>
          </a:xfrm>
        </p:spPr>
      </p:pic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Oblique line</a:t>
            </a:r>
          </a:p>
          <a:p>
            <a:pPr>
              <a:buNone/>
            </a:pPr>
            <a:endParaRPr lang="en-US" dirty="0" smtClean="0"/>
          </a:p>
          <a:p>
            <a:pPr marL="457200" indent="-457200" algn="just">
              <a:buFont typeface="+mj-lt"/>
              <a:buAutoNum type="alphaLcPeriod"/>
            </a:pPr>
            <a:r>
              <a:rPr lang="en-US" sz="2000" dirty="0" err="1" smtClean="0"/>
              <a:t>Thyrohyoid</a:t>
            </a:r>
            <a:endParaRPr lang="en-US" sz="2000" dirty="0" smtClean="0"/>
          </a:p>
          <a:p>
            <a:pPr marL="457200" indent="-457200" algn="just">
              <a:buFont typeface="+mj-lt"/>
              <a:buAutoNum type="alphaLcPeriod"/>
            </a:pPr>
            <a:r>
              <a:rPr lang="en-US" sz="2000" dirty="0" err="1" smtClean="0"/>
              <a:t>Sternothyroid</a:t>
            </a:r>
            <a:endParaRPr lang="en-US" sz="2000" dirty="0" smtClean="0"/>
          </a:p>
          <a:p>
            <a:pPr marL="457200" indent="-457200" algn="just">
              <a:buFont typeface="+mj-lt"/>
              <a:buAutoNum type="alphaLcPeriod"/>
            </a:pPr>
            <a:r>
              <a:rPr lang="en-US" sz="2000" dirty="0" smtClean="0"/>
              <a:t>Inferior constrictor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Cricoid</a:t>
            </a:r>
            <a:r>
              <a:rPr lang="en-US" dirty="0" smtClean="0"/>
              <a:t> cartilage</a:t>
            </a:r>
            <a:endParaRPr lang="en-US" dirty="0"/>
          </a:p>
        </p:txBody>
      </p:sp>
      <p:pic>
        <p:nvPicPr>
          <p:cNvPr id="5" name="Content Placeholder 4" descr="03Cricoidcartilage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501650" y="2755900"/>
            <a:ext cx="3568700" cy="2260600"/>
          </a:xfrm>
        </p:spPr>
      </p:pic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Only complete cartilaginous ring</a:t>
            </a:r>
          </a:p>
          <a:p>
            <a:endParaRPr lang="en-US" sz="2000" dirty="0" smtClean="0"/>
          </a:p>
          <a:p>
            <a:r>
              <a:rPr lang="en-US" sz="2000" dirty="0" smtClean="0"/>
              <a:t>Entire inner surface lined by mucous membrane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Arytenoid</a:t>
            </a:r>
            <a:r>
              <a:rPr lang="en-US" smtClean="0"/>
              <a:t> cartilages</a:t>
            </a:r>
            <a:endParaRPr lang="en-US" dirty="0"/>
          </a:p>
        </p:txBody>
      </p:sp>
      <p:pic>
        <p:nvPicPr>
          <p:cNvPr id="5" name="Content Placeholder 4" descr="arytenoid_cartilages1317438293523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81000" y="1981200"/>
            <a:ext cx="3962400" cy="3048000"/>
          </a:xfrm>
        </p:spPr>
      </p:pic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Irregular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Three sided pyramids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Vocal process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Muscular process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Corniculate cartilages (of </a:t>
            </a:r>
            <a:r>
              <a:rPr lang="en-US" dirty="0" err="1" smtClean="0"/>
              <a:t>Santorini</a:t>
            </a:r>
            <a:r>
              <a:rPr lang="en-US" dirty="0" smtClean="0"/>
              <a:t>).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Cuneiform cartilages (of </a:t>
            </a:r>
            <a:r>
              <a:rPr lang="en-US" dirty="0" err="1" smtClean="0"/>
              <a:t>Wrisburg</a:t>
            </a:r>
            <a:r>
              <a:rPr lang="en-US" dirty="0" smtClean="0"/>
              <a:t>).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epiglottis</a:t>
            </a:r>
            <a:endParaRPr lang="en-US" dirty="0"/>
          </a:p>
        </p:txBody>
      </p:sp>
      <p:pic>
        <p:nvPicPr>
          <p:cNvPr id="5" name="Content Placeholder 4" descr="anterior_surface_of_epiglottis.pn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57200" y="2065576"/>
            <a:ext cx="3657600" cy="3641247"/>
          </a:xfrm>
        </p:spPr>
      </p:pic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sz="2000" dirty="0" smtClean="0"/>
              <a:t>Thin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Leaf like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Elastic </a:t>
            </a:r>
            <a:r>
              <a:rPr lang="en-US" sz="2000" dirty="0" err="1" smtClean="0"/>
              <a:t>fibrocartilage</a:t>
            </a:r>
            <a:endParaRPr lang="en-US" sz="20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cartilages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Thyroid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err="1" smtClean="0"/>
              <a:t>Cricoid</a:t>
            </a: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err="1" smtClean="0"/>
              <a:t>Arytenoid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Corniculate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Cuneiform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Epiglottis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Apices of </a:t>
            </a:r>
            <a:r>
              <a:rPr lang="en-US" sz="2000" dirty="0" err="1" smtClean="0"/>
              <a:t>arytenoid</a:t>
            </a:r>
            <a:endParaRPr lang="en-US" sz="20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algn="ctr"/>
            <a:r>
              <a:rPr lang="en-US" dirty="0" smtClean="0"/>
              <a:t>Hyaline 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Elastic fibrous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569</TotalTime>
  <Words>360</Words>
  <Application>Microsoft Office PowerPoint</Application>
  <PresentationFormat>On-screen Show (4:3)</PresentationFormat>
  <Paragraphs>160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Oriel</vt:lpstr>
      <vt:lpstr>Anatomy of larynx</vt:lpstr>
      <vt:lpstr>Framework of larynx</vt:lpstr>
      <vt:lpstr>cartilages</vt:lpstr>
      <vt:lpstr>Thyroid cartilage</vt:lpstr>
      <vt:lpstr>Cricoid cartilage</vt:lpstr>
      <vt:lpstr>Arytenoid cartilages</vt:lpstr>
      <vt:lpstr> </vt:lpstr>
      <vt:lpstr>epiglottis</vt:lpstr>
      <vt:lpstr>cartilages</vt:lpstr>
      <vt:lpstr>ligaments</vt:lpstr>
      <vt:lpstr>Slide 11</vt:lpstr>
      <vt:lpstr>Extrinsic Muscles </vt:lpstr>
      <vt:lpstr>Intrinsic muscles</vt:lpstr>
      <vt:lpstr>Nerve supply</vt:lpstr>
      <vt:lpstr>Laryngeal vasculature</vt:lpstr>
      <vt:lpstr>Slide 16</vt:lpstr>
      <vt:lpstr>Q-1 larynx has :</vt:lpstr>
      <vt:lpstr>Q-2 crico-thyroid and crico-arytenoid joints are type of :</vt:lpstr>
      <vt:lpstr>Q-3 sensory nerve supply of larynx below the level of vocal cord is :</vt:lpstr>
      <vt:lpstr>Q-4 supraglottis includes all except</vt:lpstr>
      <vt:lpstr>Q-5 narrowest part of infantile larynx is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Anatomy of larynx</dc:title>
  <dc:creator>JINESH</dc:creator>
  <cp:lastModifiedBy>user</cp:lastModifiedBy>
  <cp:revision>52</cp:revision>
  <dcterms:created xsi:type="dcterms:W3CDTF">2013-02-17T07:08:57Z</dcterms:created>
  <dcterms:modified xsi:type="dcterms:W3CDTF">2019-02-20T08:43:28Z</dcterms:modified>
</cp:coreProperties>
</file>