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sldIdLst>
    <p:sldId id="256" r:id="rId2"/>
    <p:sldId id="283" r:id="rId3"/>
    <p:sldId id="284" r:id="rId4"/>
    <p:sldId id="257" r:id="rId5"/>
    <p:sldId id="276" r:id="rId6"/>
    <p:sldId id="259" r:id="rId7"/>
    <p:sldId id="278" r:id="rId8"/>
    <p:sldId id="279" r:id="rId9"/>
    <p:sldId id="261" r:id="rId10"/>
    <p:sldId id="262" r:id="rId11"/>
    <p:sldId id="280" r:id="rId12"/>
    <p:sldId id="275" r:id="rId13"/>
    <p:sldId id="277" r:id="rId14"/>
    <p:sldId id="274" r:id="rId15"/>
    <p:sldId id="282" r:id="rId16"/>
    <p:sldId id="285" r:id="rId17"/>
    <p:sldId id="286" r:id="rId18"/>
    <p:sldId id="287" r:id="rId19"/>
    <p:sldId id="288" r:id="rId20"/>
    <p:sldId id="289" r:id="rId21"/>
    <p:sldId id="28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A48AC-89A9-49B9-8B19-8BDC1194B956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986CA1-3125-400D-93B1-90041E004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86CA1-3125-400D-93B1-90041E00442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FCFE467-B9DD-484A-B5CC-FF2288B3D25C}" type="datetimeFigureOut">
              <a:rPr lang="en-US" smtClean="0"/>
              <a:pPr/>
              <a:t>20/11/2018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4E1474-3D8A-41EC-87F7-819F37AB06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Ozk%C4%B1r%C4%B1%C5%9F%20M%5bAuthor%5d&amp;cauthor=true&amp;cauthor_uid=23512432" TargetMode="External"/><Relationship Id="rId2" Type="http://schemas.openxmlformats.org/officeDocument/2006/relationships/hyperlink" Target="http://www.ncbi.nlm.nih.gov/pubmed?term=Kapusuz%20Gencer%20Z%5bAuthor%5d&amp;cauthor=true&amp;cauthor_uid=2351243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pubmed?term=Saydam%20L%5bAuthor%5d&amp;cauthor=true&amp;cauthor_uid=23512432" TargetMode="External"/><Relationship Id="rId5" Type="http://schemas.openxmlformats.org/officeDocument/2006/relationships/hyperlink" Target="http://www.ncbi.nlm.nih.gov/pubmed?term=Kara%C3%A7avu%C5%9F%20S%5bAuthor%5d&amp;cauthor=true&amp;cauthor_uid=23512432" TargetMode="External"/><Relationship Id="rId4" Type="http://schemas.openxmlformats.org/officeDocument/2006/relationships/hyperlink" Target="http://www.ncbi.nlm.nih.gov/pubmed?term=Okur%20A%5bAuthor%5d&amp;cauthor=true&amp;cauthor_uid=23512432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5400" y="5257800"/>
            <a:ext cx="3429000" cy="783264"/>
          </a:xfrm>
        </p:spPr>
        <p:txBody>
          <a:bodyPr/>
          <a:lstStyle/>
          <a:p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7162800" cy="1219200"/>
          </a:xfrm>
        </p:spPr>
        <p:txBody>
          <a:bodyPr>
            <a:noAutofit/>
          </a:bodyPr>
          <a:lstStyle/>
          <a:p>
            <a:r>
              <a:rPr lang="en-US" dirty="0" smtClean="0"/>
              <a:t>ANATOMY OF THE NASAL SEPTUM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Scott-Brown’s Otorhinolaryngology, Head and Neck Surgery\Part 13 The nose and paranasal sinuses\123 The septum\123.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76962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Nerve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Maxillary division of trigeminal nerve.</a:t>
            </a:r>
          </a:p>
          <a:p>
            <a:endParaRPr lang="en-US" dirty="0" smtClean="0"/>
          </a:p>
          <a:p>
            <a:r>
              <a:rPr lang="en-US" dirty="0" smtClean="0"/>
              <a:t>Anterior </a:t>
            </a:r>
            <a:r>
              <a:rPr lang="en-US" dirty="0" err="1" smtClean="0"/>
              <a:t>ethmoidal</a:t>
            </a:r>
            <a:r>
              <a:rPr lang="en-US" dirty="0" smtClean="0"/>
              <a:t> branch of </a:t>
            </a:r>
            <a:r>
              <a:rPr lang="en-US" dirty="0" err="1" smtClean="0"/>
              <a:t>nasociliary</a:t>
            </a:r>
            <a:r>
              <a:rPr lang="en-US" dirty="0" smtClean="0"/>
              <a:t> nerve.</a:t>
            </a:r>
          </a:p>
          <a:p>
            <a:r>
              <a:rPr lang="en-US" dirty="0" smtClean="0"/>
              <a:t>Anterior superior alveolar nerve.</a:t>
            </a:r>
          </a:p>
          <a:p>
            <a:r>
              <a:rPr lang="en-US" dirty="0" smtClean="0"/>
              <a:t>Nerve to </a:t>
            </a:r>
            <a:r>
              <a:rPr lang="en-US" dirty="0" err="1" smtClean="0"/>
              <a:t>pterygoid</a:t>
            </a:r>
            <a:r>
              <a:rPr lang="en-US" dirty="0" smtClean="0"/>
              <a:t> canal.</a:t>
            </a:r>
          </a:p>
          <a:p>
            <a:r>
              <a:rPr lang="en-US" dirty="0" smtClean="0"/>
              <a:t>Posterior inferior nasal branch of anterior palatine nerve.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Lymphatic drainage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Anterior part of septum:</a:t>
            </a:r>
          </a:p>
          <a:p>
            <a:pPr>
              <a:buNone/>
            </a:pPr>
            <a:r>
              <a:rPr lang="en-US" dirty="0" smtClean="0"/>
              <a:t>   - </a:t>
            </a:r>
            <a:r>
              <a:rPr lang="en-US" dirty="0" err="1" smtClean="0"/>
              <a:t>submandibular</a:t>
            </a:r>
            <a:r>
              <a:rPr lang="en-US" dirty="0" smtClean="0"/>
              <a:t> lymph nodes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Posterior part of septum:</a:t>
            </a:r>
          </a:p>
          <a:p>
            <a:pPr>
              <a:buNone/>
            </a:pPr>
            <a:r>
              <a:rPr lang="en-US" dirty="0" smtClean="0"/>
              <a:t>   - retropharyngeal lymph nodes</a:t>
            </a:r>
          </a:p>
          <a:p>
            <a:pPr>
              <a:buNone/>
            </a:pPr>
            <a:r>
              <a:rPr lang="en-US" dirty="0" smtClean="0"/>
              <a:t>   - anterior deep cervical lymph nodes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239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Diseases of the nasal septum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Deviated nasal septum.</a:t>
            </a:r>
          </a:p>
          <a:p>
            <a:r>
              <a:rPr lang="en-US" dirty="0" err="1" smtClean="0"/>
              <a:t>Septal</a:t>
            </a:r>
            <a:r>
              <a:rPr lang="en-US" dirty="0" smtClean="0"/>
              <a:t> </a:t>
            </a:r>
            <a:r>
              <a:rPr lang="en-US" dirty="0" err="1" smtClean="0"/>
              <a:t>haematoma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Septal</a:t>
            </a:r>
            <a:r>
              <a:rPr lang="en-US" dirty="0" smtClean="0"/>
              <a:t> abscess.</a:t>
            </a:r>
          </a:p>
          <a:p>
            <a:r>
              <a:rPr lang="en-US" dirty="0" err="1" smtClean="0"/>
              <a:t>Septal</a:t>
            </a:r>
            <a:r>
              <a:rPr lang="en-US" dirty="0" smtClean="0"/>
              <a:t> perforation.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Little’s area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Woodruff’s area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228600"/>
          <a:ext cx="8991600" cy="520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7"/>
                <a:gridCol w="1251857"/>
                <a:gridCol w="1251857"/>
                <a:gridCol w="968829"/>
                <a:gridCol w="1534885"/>
                <a:gridCol w="1251857"/>
                <a:gridCol w="1480458"/>
              </a:tblGrid>
              <a:tr h="15494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The effect of nasal </a:t>
                      </a:r>
                      <a:r>
                        <a:rPr lang="en-US" b="1" dirty="0" err="1" smtClean="0"/>
                        <a:t>septal</a:t>
                      </a:r>
                      <a:r>
                        <a:rPr lang="en-US" b="1" dirty="0" smtClean="0"/>
                        <a:t> deviation on maxillary sinus volumes and development of maxillary sinusitis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chemeClr val="tx1"/>
                          </a:solidFill>
                          <a:hlinkClick r:id="rId2" action="ppaction://hlinkfile"/>
                        </a:rPr>
                        <a:t>Kapusuz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hlinkClick r:id="rId2" action="ppaction://hlinkfile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hlinkClick r:id="rId2" action="ppaction://hlinkfile"/>
                        </a:rPr>
                        <a:t>Gencer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hlinkClick r:id="rId2" action="ppaction://hlinkfile"/>
                        </a:rPr>
                        <a:t> Z</a:t>
                      </a:r>
                      <a:r>
                        <a:rPr lang="en-US" baseline="30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hlinkClick r:id="rId3" action="ppaction://hlinkfile"/>
                        </a:rPr>
                        <a:t>Ozkırış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hlinkClick r:id="rId3" action="ppaction://hlinkfile"/>
                        </a:rPr>
                        <a:t> 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hlinkClick r:id="rId4" action="ppaction://hlinkfile"/>
                        </a:rPr>
                        <a:t>Okur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hlinkClick r:id="rId4" action="ppaction://hlinkfile"/>
                        </a:rPr>
                        <a:t> A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hlinkClick r:id="rId5" action="ppaction://hlinkfile"/>
                        </a:rPr>
                        <a:t>Karaçavuş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hlinkClick r:id="rId5" action="ppaction://hlinkfile"/>
                        </a:rPr>
                        <a:t> S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  <a:hlinkClick r:id="rId6" action="ppaction://hlinkfile"/>
                        </a:rPr>
                        <a:t>Saydam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hlinkClick r:id="rId6" action="ppaction://hlinkfile"/>
                        </a:rPr>
                        <a:t> </a:t>
                      </a:r>
                      <a:r>
                        <a:rPr lang="en-US" dirty="0" smtClean="0">
                          <a:hlinkClick r:id="rId6" action="ppaction://hlinkfile"/>
                        </a:rPr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hlinkClick r:id="" action="ppaction://hlinkfile" tooltip="European archives of oto-rhino-laryngology : official journal of the European Federation of Oto-Rhino-Laryngological Societies (EUFOS) : affiliated with the German Society for Oto-Rhino-Laryngology - Head and Neck Surgery."/>
                        </a:rPr>
                        <a:t>Eur</a:t>
                      </a:r>
                      <a:r>
                        <a:rPr lang="en-US" dirty="0" smtClean="0">
                          <a:hlinkClick r:id="" action="ppaction://hlinkfile" tooltip="European archives of oto-rhino-laryngology : official journal of the European Federation of Oto-Rhino-Laryngological Societies (EUFOS) : affiliated with the German Society for Oto-Rhino-Laryngology - Head and Neck Surgery."/>
                        </a:rPr>
                        <a:t> Arch </a:t>
                      </a:r>
                      <a:r>
                        <a:rPr lang="en-US" dirty="0" err="1" smtClean="0">
                          <a:hlinkClick r:id="" action="ppaction://hlinkfile" tooltip="European archives of oto-rhino-laryngology : official journal of the European Federation of Oto-Rhino-Laryngological Societies (EUFOS) : affiliated with the German Society for Oto-Rhino-Laryngology - Head and Neck Surgery."/>
                        </a:rPr>
                        <a:t>Otorhinolaryngol</a:t>
                      </a:r>
                      <a:r>
                        <a:rPr lang="en-US" dirty="0" smtClean="0">
                          <a:hlinkClick r:id="" action="ppaction://hlinkfile" tooltip="European archives of oto-rhino-laryngology : official journal of the European Federation of Oto-Rhino-Laryngological Societies (EUFOS) : affiliated with the German Society for Oto-Rhino-Laryngology - Head and Neck Surgery."/>
                        </a:rPr>
                        <a:t>.</a:t>
                      </a:r>
                      <a:r>
                        <a:rPr lang="en-US" dirty="0" smtClean="0"/>
                        <a:t> 2013 Nov;270(12):3069-73.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They could not demonstrate a statistically significant difference between the right maxillary sinus volumes of Groups I and II in left sided deviation cases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maxillary sinus volumes tend to be higher at the </a:t>
                      </a:r>
                      <a:r>
                        <a:rPr lang="en-US" dirty="0" err="1" smtClean="0"/>
                        <a:t>contralateral</a:t>
                      </a:r>
                      <a:r>
                        <a:rPr lang="en-US" dirty="0" smtClean="0"/>
                        <a:t> side of the severe septum deviations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Q-1Bony part of nasal septum is made up of following bones.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en-US" dirty="0" smtClean="0"/>
              <a:t>Perpendicular plate of </a:t>
            </a:r>
            <a:r>
              <a:rPr lang="en-US" dirty="0" err="1" smtClean="0"/>
              <a:t>etmoid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Vomer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smtClean="0"/>
              <a:t>Palatine and maxillary crest</a:t>
            </a:r>
          </a:p>
          <a:p>
            <a:pPr marL="514350" indent="-514350">
              <a:buAutoNum type="alphaLcPeriod"/>
            </a:pPr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Q-2 which of the following is not a type of deviated nasal septum?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en-US" dirty="0" smtClean="0"/>
              <a:t>Anterior dislocation</a:t>
            </a:r>
          </a:p>
          <a:p>
            <a:pPr marL="514350" indent="-514350">
              <a:buAutoNum type="alphaLcPeriod"/>
            </a:pPr>
            <a:r>
              <a:rPr lang="en-US" dirty="0" smtClean="0"/>
              <a:t>C-shaped deformity</a:t>
            </a:r>
          </a:p>
          <a:p>
            <a:pPr marL="514350" indent="-514350">
              <a:buAutoNum type="alphaLcPeriod"/>
            </a:pPr>
            <a:r>
              <a:rPr lang="en-US" dirty="0" smtClean="0"/>
              <a:t>S-shaped deformity</a:t>
            </a:r>
          </a:p>
          <a:p>
            <a:pPr marL="514350" indent="-514350">
              <a:buAutoNum type="alphaLcPeriod"/>
            </a:pPr>
            <a:r>
              <a:rPr lang="en-US" dirty="0" smtClean="0"/>
              <a:t>Z-shaped deformity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Q-3 which of the following is an </a:t>
            </a:r>
            <a:r>
              <a:rPr lang="en-US" dirty="0" err="1" smtClean="0"/>
              <a:t>aetiology</a:t>
            </a:r>
            <a:r>
              <a:rPr lang="en-US" dirty="0" smtClean="0"/>
              <a:t> of deviated nasal septum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en-US" dirty="0" smtClean="0"/>
              <a:t>Trauma</a:t>
            </a:r>
          </a:p>
          <a:p>
            <a:pPr marL="514350" indent="-514350">
              <a:buAutoNum type="alphaLcPeriod"/>
            </a:pPr>
            <a:r>
              <a:rPr lang="en-US" dirty="0" smtClean="0"/>
              <a:t>Hereditary	</a:t>
            </a:r>
          </a:p>
          <a:p>
            <a:pPr marL="514350" indent="-514350">
              <a:buAutoNum type="alphaLcPeriod"/>
            </a:pPr>
            <a:r>
              <a:rPr lang="en-US" dirty="0" smtClean="0"/>
              <a:t>Racial factors	</a:t>
            </a:r>
          </a:p>
          <a:p>
            <a:pPr marL="514350" indent="-514350">
              <a:buAutoNum type="alphaLcPeriod"/>
            </a:pPr>
            <a:r>
              <a:rPr lang="en-US" dirty="0" smtClean="0"/>
              <a:t>All of the above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Q-4 which of the following does not take part in </a:t>
            </a:r>
            <a:r>
              <a:rPr lang="en-US" dirty="0" err="1" smtClean="0"/>
              <a:t>kiesslbach</a:t>
            </a:r>
            <a:r>
              <a:rPr lang="en-US" dirty="0" smtClean="0"/>
              <a:t> plexus 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981200"/>
            <a:ext cx="7772400" cy="4572000"/>
          </a:xfrm>
        </p:spPr>
        <p:txBody>
          <a:bodyPr/>
          <a:lstStyle/>
          <a:p>
            <a:pPr marL="514350" indent="-514350">
              <a:buAutoNum type="alphaLcPeriod"/>
            </a:pPr>
            <a:r>
              <a:rPr lang="en-US" dirty="0" smtClean="0"/>
              <a:t>Anterior </a:t>
            </a:r>
            <a:r>
              <a:rPr lang="en-US" dirty="0" err="1" smtClean="0"/>
              <a:t>ethmoidal</a:t>
            </a:r>
            <a:r>
              <a:rPr lang="en-US" dirty="0" smtClean="0"/>
              <a:t> artery</a:t>
            </a:r>
          </a:p>
          <a:p>
            <a:pPr marL="514350" indent="-514350">
              <a:buAutoNum type="alphaLcPeriod"/>
            </a:pPr>
            <a:r>
              <a:rPr lang="en-US" dirty="0" smtClean="0"/>
              <a:t>Posterior </a:t>
            </a:r>
            <a:r>
              <a:rPr lang="en-US" dirty="0" err="1" smtClean="0"/>
              <a:t>ethmoidal</a:t>
            </a:r>
            <a:r>
              <a:rPr lang="en-US" dirty="0" smtClean="0"/>
              <a:t> artery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Sphenopalatine</a:t>
            </a:r>
            <a:r>
              <a:rPr lang="en-US" dirty="0" smtClean="0"/>
              <a:t> artery</a:t>
            </a:r>
          </a:p>
          <a:p>
            <a:pPr marL="514350" indent="-514350">
              <a:buAutoNum type="alphaLcPeriod"/>
            </a:pPr>
            <a:r>
              <a:rPr lang="en-US" dirty="0" smtClean="0"/>
              <a:t>Greater palatine artery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Grade A – Systemic reviews, Meta analyses, RCT</a:t>
            </a:r>
          </a:p>
          <a:p>
            <a:endParaRPr lang="en-US" sz="3600" dirty="0" smtClean="0"/>
          </a:p>
          <a:p>
            <a:r>
              <a:rPr lang="en-US" sz="3600" dirty="0" smtClean="0"/>
              <a:t>Grade B – Non-</a:t>
            </a:r>
            <a:r>
              <a:rPr lang="en-US" sz="3600" dirty="0" err="1" smtClean="0"/>
              <a:t>randomised</a:t>
            </a:r>
            <a:r>
              <a:rPr lang="en-US" sz="3600" dirty="0" smtClean="0"/>
              <a:t> studies</a:t>
            </a:r>
          </a:p>
          <a:p>
            <a:endParaRPr lang="en-US" sz="3600" dirty="0" smtClean="0"/>
          </a:p>
          <a:p>
            <a:r>
              <a:rPr lang="en-US" sz="3600" dirty="0" smtClean="0"/>
              <a:t>Grade C – Observational studies</a:t>
            </a:r>
          </a:p>
          <a:p>
            <a:pPr>
              <a:buNone/>
            </a:pPr>
            <a:endParaRPr lang="en-US" sz="3600" dirty="0" smtClean="0"/>
          </a:p>
          <a:p>
            <a:r>
              <a:rPr lang="en-US" sz="3600" dirty="0" smtClean="0"/>
              <a:t>Grade D – Case Series, Expert opinion</a:t>
            </a:r>
            <a:endParaRPr lang="en-US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Q-5 ‘JARJAWAY’ fracture results from blow from: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en-US" dirty="0" smtClean="0"/>
              <a:t>Below</a:t>
            </a:r>
          </a:p>
          <a:p>
            <a:pPr marL="514350" indent="-514350">
              <a:buAutoNum type="alphaLcPeriod"/>
            </a:pPr>
            <a:r>
              <a:rPr lang="en-US" dirty="0" smtClean="0"/>
              <a:t>Above</a:t>
            </a:r>
          </a:p>
          <a:p>
            <a:pPr marL="514350" indent="-514350">
              <a:buAutoNum type="alphaLcPeriod"/>
            </a:pPr>
            <a:r>
              <a:rPr lang="en-US" dirty="0" smtClean="0"/>
              <a:t>Sideways</a:t>
            </a:r>
          </a:p>
          <a:p>
            <a:pPr marL="514350" indent="-514350">
              <a:buAutoNum type="alphaLcPeriod"/>
            </a:pPr>
            <a:r>
              <a:rPr lang="en-US" dirty="0" smtClean="0"/>
              <a:t>None of above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2819400"/>
            <a:ext cx="40977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YOU…</a:t>
            </a:r>
            <a:endParaRPr lang="en-US" sz="4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Levels of Evidence</a:t>
            </a:r>
            <a:endParaRPr lang="en-US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928662" y="1857364"/>
            <a:ext cx="8026426" cy="5000636"/>
          </a:xfrm>
        </p:spPr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 **** ~ Systematic reviews, meta analysis of randomized control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*** ~ Non randomised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** ~ Observational or non experimental studies</a:t>
            </a:r>
          </a:p>
          <a:p>
            <a:pPr>
              <a:buFont typeface="Arial" pitchFamily="34" charset="0"/>
              <a:buNone/>
            </a:pPr>
            <a:endParaRPr lang="en-US" dirty="0" smtClean="0"/>
          </a:p>
          <a:p>
            <a:pPr>
              <a:buFont typeface="Arial" pitchFamily="34" charset="0"/>
              <a:buNone/>
            </a:pPr>
            <a:r>
              <a:rPr lang="en-US" dirty="0" smtClean="0"/>
              <a:t>* ~ Expert opinion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239000" cy="4846320"/>
          </a:xfrm>
        </p:spPr>
        <p:txBody>
          <a:bodyPr/>
          <a:lstStyle/>
          <a:p>
            <a:r>
              <a:rPr lang="en-US" dirty="0" smtClean="0"/>
              <a:t>Helps to preserve the geometry of the nose	</a:t>
            </a:r>
          </a:p>
          <a:p>
            <a:r>
              <a:rPr lang="en-US" dirty="0" smtClean="0"/>
              <a:t>Contributes to </a:t>
            </a:r>
            <a:r>
              <a:rPr lang="en-US" dirty="0" err="1" smtClean="0"/>
              <a:t>cosmesis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239000" cy="1143000"/>
          </a:xfrm>
        </p:spPr>
        <p:txBody>
          <a:bodyPr/>
          <a:lstStyle/>
          <a:p>
            <a:r>
              <a:rPr lang="en-US" dirty="0" smtClean="0"/>
              <a:t>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96646" indent="-514350">
              <a:buFont typeface="+mj-lt"/>
              <a:buAutoNum type="alphaLcParenR"/>
            </a:pPr>
            <a:r>
              <a:rPr lang="en-US" dirty="0" err="1" smtClean="0"/>
              <a:t>Collumelar</a:t>
            </a:r>
            <a:r>
              <a:rPr lang="en-US" dirty="0" smtClean="0"/>
              <a:t>: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Membranous:</a:t>
            </a:r>
          </a:p>
          <a:p>
            <a:pPr marL="596646" indent="-514350">
              <a:buFont typeface="+mj-lt"/>
              <a:buAutoNum type="alphaLcParenR"/>
            </a:pPr>
            <a:r>
              <a:rPr lang="en-US" dirty="0" smtClean="0"/>
              <a:t>Septum proper:</a:t>
            </a:r>
          </a:p>
          <a:p>
            <a:pPr marL="596646" indent="-514350">
              <a:buNone/>
            </a:pPr>
            <a:r>
              <a:rPr lang="en-US" dirty="0" smtClean="0"/>
              <a:t>    - </a:t>
            </a:r>
            <a:r>
              <a:rPr lang="en-US" dirty="0" err="1" smtClean="0"/>
              <a:t>Cartilges</a:t>
            </a:r>
            <a:r>
              <a:rPr lang="en-US" dirty="0" smtClean="0"/>
              <a:t> – Quadrilateral cartilage</a:t>
            </a:r>
          </a:p>
          <a:p>
            <a:pPr marL="596646" indent="-514350">
              <a:buNone/>
            </a:pPr>
            <a:r>
              <a:rPr lang="en-US" dirty="0" smtClean="0"/>
              <a:t>                    - Upper and lower </a:t>
            </a:r>
            <a:r>
              <a:rPr lang="en-US" dirty="0" err="1" smtClean="0"/>
              <a:t>alar</a:t>
            </a:r>
            <a:r>
              <a:rPr lang="en-US" dirty="0" smtClean="0"/>
              <a:t> cartilages         </a:t>
            </a:r>
          </a:p>
          <a:p>
            <a:pPr marL="596646" indent="-514350">
              <a:buNone/>
            </a:pP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    - Bones – perpendicular plate of </a:t>
            </a:r>
            <a:r>
              <a:rPr lang="en-US" dirty="0" err="1" smtClean="0"/>
              <a:t>ethmoid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                - </a:t>
            </a:r>
            <a:r>
              <a:rPr lang="en-US" dirty="0" err="1" smtClean="0"/>
              <a:t>vomer</a:t>
            </a:r>
            <a:endParaRPr lang="en-US" dirty="0" smtClean="0"/>
          </a:p>
          <a:p>
            <a:pPr marL="596646" indent="-514350">
              <a:buNone/>
            </a:pPr>
            <a:r>
              <a:rPr lang="en-US" dirty="0" smtClean="0"/>
              <a:t>                - crest of maxilla       </a:t>
            </a:r>
          </a:p>
          <a:p>
            <a:pPr marL="596646" indent="-514350">
              <a:buNone/>
            </a:pPr>
            <a:r>
              <a:rPr lang="en-US" dirty="0" smtClean="0"/>
              <a:t>                - palatine bone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Scott-Brown’s Otorhinolaryngology, Head and Neck Surgery\Part 13 The nose and paranasal sinuses\123 The septum\123.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000999" cy="647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239000" cy="1143000"/>
          </a:xfrm>
        </p:spPr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histolog</a:t>
            </a:r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mucous membrane is predominantly respiratory with a small area of olfactory epithelium superiorly, just adjacent to </a:t>
            </a:r>
            <a:r>
              <a:rPr lang="en-US" dirty="0" err="1" smtClean="0"/>
              <a:t>cribriform</a:t>
            </a:r>
            <a:r>
              <a:rPr lang="en-US" dirty="0" smtClean="0"/>
              <a:t> plate.</a:t>
            </a:r>
          </a:p>
          <a:p>
            <a:r>
              <a:rPr lang="en-US" dirty="0" err="1" smtClean="0"/>
              <a:t>Septal</a:t>
            </a:r>
            <a:r>
              <a:rPr lang="en-US" dirty="0" smtClean="0"/>
              <a:t> mucosal surface area</a:t>
            </a:r>
          </a:p>
          <a:p>
            <a:pPr>
              <a:buNone/>
            </a:pPr>
            <a:r>
              <a:rPr lang="en-US" dirty="0" smtClean="0"/>
              <a:t>   in newborn- 450 mm</a:t>
            </a:r>
            <a:r>
              <a:rPr lang="en-US" baseline="30000" dirty="0" smtClean="0"/>
              <a:t>2</a:t>
            </a:r>
          </a:p>
          <a:p>
            <a:pPr>
              <a:buNone/>
            </a:pPr>
            <a:r>
              <a:rPr lang="en-US" baseline="30000" dirty="0" smtClean="0"/>
              <a:t> </a:t>
            </a:r>
            <a:r>
              <a:rPr lang="en-US" dirty="0" smtClean="0"/>
              <a:t>  in adults – 1700 mm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Respiratory epithelium is composed of ciliated and non-ciliated </a:t>
            </a:r>
            <a:r>
              <a:rPr lang="en-US" dirty="0" err="1" smtClean="0"/>
              <a:t>pseudostratified</a:t>
            </a:r>
            <a:r>
              <a:rPr lang="en-US" dirty="0" smtClean="0"/>
              <a:t> columnar cells, basal </a:t>
            </a:r>
            <a:r>
              <a:rPr lang="en-US" dirty="0" err="1" smtClean="0"/>
              <a:t>pleuripotent</a:t>
            </a:r>
            <a:r>
              <a:rPr lang="en-US" dirty="0" smtClean="0"/>
              <a:t> stem cells and goblet cells.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Each columnar cell bears 300-400 </a:t>
            </a:r>
            <a:r>
              <a:rPr lang="en-US" dirty="0" err="1" smtClean="0"/>
              <a:t>microvilli</a:t>
            </a:r>
            <a:r>
              <a:rPr lang="en-US" dirty="0" smtClean="0"/>
              <a:t>. Their function is to increase surface area and prevent drying.</a:t>
            </a:r>
          </a:p>
          <a:p>
            <a:r>
              <a:rPr lang="en-US" dirty="0" err="1" smtClean="0"/>
              <a:t>Seromucinous</a:t>
            </a:r>
            <a:r>
              <a:rPr lang="en-US" dirty="0" smtClean="0"/>
              <a:t> glands are found in </a:t>
            </a:r>
            <a:r>
              <a:rPr lang="en-US" dirty="0" err="1" smtClean="0"/>
              <a:t>submucosa</a:t>
            </a:r>
            <a:r>
              <a:rPr lang="en-US" dirty="0" smtClean="0"/>
              <a:t> and helps in mucus production.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BLOOD SUPPLY			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Anterior </a:t>
            </a:r>
            <a:r>
              <a:rPr lang="en-US" dirty="0" err="1" smtClean="0"/>
              <a:t>ethmoidal</a:t>
            </a:r>
            <a:r>
              <a:rPr lang="en-US" dirty="0" smtClean="0"/>
              <a:t> artery</a:t>
            </a:r>
          </a:p>
          <a:p>
            <a:r>
              <a:rPr lang="en-US" dirty="0" smtClean="0"/>
              <a:t>Posterior </a:t>
            </a:r>
            <a:r>
              <a:rPr lang="en-US" dirty="0" err="1" smtClean="0"/>
              <a:t>ethmoidal</a:t>
            </a:r>
            <a:r>
              <a:rPr lang="en-US" dirty="0" smtClean="0"/>
              <a:t> artery</a:t>
            </a:r>
          </a:p>
          <a:p>
            <a:r>
              <a:rPr lang="en-US" dirty="0" err="1" smtClean="0"/>
              <a:t>Sphenopalatine</a:t>
            </a:r>
            <a:r>
              <a:rPr lang="en-US" dirty="0" smtClean="0"/>
              <a:t> artery</a:t>
            </a:r>
          </a:p>
          <a:p>
            <a:r>
              <a:rPr lang="en-US" dirty="0" smtClean="0"/>
              <a:t>Greater palatine artery</a:t>
            </a:r>
          </a:p>
          <a:p>
            <a:r>
              <a:rPr lang="en-US" dirty="0" smtClean="0"/>
              <a:t>Superior Labial artery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Kiesselbach’s</a:t>
            </a:r>
            <a:r>
              <a:rPr lang="en-US" dirty="0" smtClean="0"/>
              <a:t> plexus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365</TotalTime>
  <Words>512</Words>
  <Application>Microsoft Office PowerPoint</Application>
  <PresentationFormat>On-screen Show (4:3)</PresentationFormat>
  <Paragraphs>116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Equity</vt:lpstr>
      <vt:lpstr>ANATOMY OF THE NASAL SEPTUM</vt:lpstr>
      <vt:lpstr>Levels of Evidence</vt:lpstr>
      <vt:lpstr>Levels of Evidence</vt:lpstr>
      <vt:lpstr>INTRODUCTION</vt:lpstr>
      <vt:lpstr>parts</vt:lpstr>
      <vt:lpstr>Slide 6</vt:lpstr>
      <vt:lpstr>histology</vt:lpstr>
      <vt:lpstr>histology</vt:lpstr>
      <vt:lpstr> BLOOD SUPPLY     </vt:lpstr>
      <vt:lpstr>Slide 10</vt:lpstr>
      <vt:lpstr>Nerve supply</vt:lpstr>
      <vt:lpstr>Lymphatic drainage</vt:lpstr>
      <vt:lpstr>Diseases of the nasal septum</vt:lpstr>
      <vt:lpstr>Applied</vt:lpstr>
      <vt:lpstr>Slide 15</vt:lpstr>
      <vt:lpstr>Q-1Bony part of nasal septum is made up of following bones. </vt:lpstr>
      <vt:lpstr>Q-2 which of the following is not a type of deviated nasal septum?</vt:lpstr>
      <vt:lpstr>Q-3 which of the following is an aetiology of deviated nasal septum</vt:lpstr>
      <vt:lpstr>Q-4 which of the following does not take part in kiesslbach plexus formation?</vt:lpstr>
      <vt:lpstr>Q-5 ‘JARJAWAY’ fracture results from blow from:</vt:lpstr>
      <vt:lpstr>Slide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THE NASAL SEPTUM</dc:title>
  <dc:creator>Chintan</dc:creator>
  <cp:lastModifiedBy>user</cp:lastModifiedBy>
  <cp:revision>55</cp:revision>
  <dcterms:created xsi:type="dcterms:W3CDTF">2011-04-24T13:06:50Z</dcterms:created>
  <dcterms:modified xsi:type="dcterms:W3CDTF">2018-11-20T06:03:32Z</dcterms:modified>
</cp:coreProperties>
</file>