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89" r:id="rId3"/>
    <p:sldId id="290" r:id="rId4"/>
    <p:sldId id="277" r:id="rId5"/>
    <p:sldId id="278" r:id="rId6"/>
    <p:sldId id="280" r:id="rId7"/>
    <p:sldId id="279" r:id="rId8"/>
    <p:sldId id="295" r:id="rId9"/>
    <p:sldId id="296" r:id="rId10"/>
    <p:sldId id="294" r:id="rId11"/>
    <p:sldId id="281" r:id="rId12"/>
    <p:sldId id="286" r:id="rId13"/>
    <p:sldId id="298" r:id="rId14"/>
    <p:sldId id="299" r:id="rId15"/>
    <p:sldId id="300" r:id="rId16"/>
    <p:sldId id="301" r:id="rId17"/>
    <p:sldId id="257" r:id="rId18"/>
    <p:sldId id="291" r:id="rId19"/>
    <p:sldId id="258" r:id="rId20"/>
    <p:sldId id="259" r:id="rId21"/>
    <p:sldId id="260" r:id="rId22"/>
    <p:sldId id="261" r:id="rId23"/>
    <p:sldId id="284" r:id="rId24"/>
    <p:sldId id="262" r:id="rId25"/>
    <p:sldId id="285" r:id="rId26"/>
    <p:sldId id="263" r:id="rId27"/>
    <p:sldId id="264" r:id="rId28"/>
    <p:sldId id="282" r:id="rId29"/>
    <p:sldId id="307" r:id="rId30"/>
    <p:sldId id="265" r:id="rId31"/>
    <p:sldId id="292" r:id="rId32"/>
    <p:sldId id="266" r:id="rId33"/>
    <p:sldId id="302" r:id="rId34"/>
    <p:sldId id="308" r:id="rId35"/>
    <p:sldId id="303" r:id="rId36"/>
    <p:sldId id="305" r:id="rId37"/>
    <p:sldId id="316" r:id="rId38"/>
    <p:sldId id="317" r:id="rId39"/>
    <p:sldId id="293" r:id="rId40"/>
    <p:sldId id="309" r:id="rId41"/>
    <p:sldId id="310" r:id="rId42"/>
    <p:sldId id="311" r:id="rId43"/>
    <p:sldId id="312" r:id="rId44"/>
    <p:sldId id="313" r:id="rId45"/>
    <p:sldId id="314" r:id="rId46"/>
    <p:sldId id="267" r:id="rId47"/>
    <p:sldId id="31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014" y="-6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EC94B-FBD3-4E3B-BF74-3A006763E7EE}" type="datetimeFigureOut">
              <a:rPr lang="en-US" smtClean="0"/>
              <a:pPr/>
              <a:t>25/02/2017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41E41-4324-40A7-B771-26804814A9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641E41-4324-40A7-B771-26804814A9FC}"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25/02/2017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25/02/2017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25/02/2017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25/02/2017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851648" cy="1828800"/>
          </a:xfrm>
        </p:spPr>
        <p:txBody>
          <a:bodyPr/>
          <a:lstStyle/>
          <a:p>
            <a:pPr algn="l"/>
            <a:r>
              <a:rPr lang="en-US" dirty="0" smtClean="0"/>
              <a:t> TUMOURS OF NASOPHARYNX</a:t>
            </a:r>
            <a:endParaRPr lang="en-US" dirty="0"/>
          </a:p>
        </p:txBody>
      </p:sp>
      <p:sp>
        <p:nvSpPr>
          <p:cNvPr id="3" name="Subtitle 2"/>
          <p:cNvSpPr>
            <a:spLocks noGrp="1"/>
          </p:cNvSpPr>
          <p:nvPr>
            <p:ph type="subTitle" idx="1"/>
          </p:nvPr>
        </p:nvSpPr>
        <p:spPr>
          <a:xfrm>
            <a:off x="533400" y="4114800"/>
            <a:ext cx="7854696" cy="866336"/>
          </a:xfrm>
        </p:spPr>
        <p:txBody>
          <a:bodyPr/>
          <a:lstStyle/>
          <a:p>
            <a:r>
              <a:rPr lang="en-US" dirty="0" smtClean="0"/>
              <a:t>Dr. </a:t>
            </a:r>
            <a:r>
              <a:rPr lang="en-US" dirty="0" err="1" smtClean="0"/>
              <a:t>Nirali</a:t>
            </a:r>
            <a:r>
              <a:rPr lang="en-US" dirty="0" smtClean="0"/>
              <a:t> </a:t>
            </a:r>
            <a:r>
              <a:rPr lang="en-US" dirty="0" err="1" smtClean="0"/>
              <a:t>Chauhan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Functions of nasopharynx:</a:t>
            </a:r>
          </a:p>
          <a:p>
            <a:endParaRPr lang="en-US" dirty="0" smtClean="0"/>
          </a:p>
          <a:p>
            <a:r>
              <a:rPr lang="en-US" dirty="0" smtClean="0"/>
              <a:t>Airflow</a:t>
            </a:r>
          </a:p>
          <a:p>
            <a:endParaRPr lang="en-US" dirty="0" smtClean="0"/>
          </a:p>
          <a:p>
            <a:pPr>
              <a:buNone/>
            </a:pPr>
            <a:r>
              <a:rPr lang="en-US" dirty="0" smtClean="0"/>
              <a:t>–Like the nose, it is a </a:t>
            </a:r>
            <a:r>
              <a:rPr lang="en-US" dirty="0" err="1" smtClean="0"/>
              <a:t>noncollapsible</a:t>
            </a:r>
            <a:r>
              <a:rPr lang="en-US" dirty="0" smtClean="0"/>
              <a:t> structure.</a:t>
            </a:r>
          </a:p>
          <a:p>
            <a:pPr>
              <a:buNone/>
            </a:pPr>
            <a:endParaRPr lang="en-US" dirty="0" smtClean="0"/>
          </a:p>
          <a:p>
            <a:pPr>
              <a:buNone/>
            </a:pPr>
            <a:r>
              <a:rPr lang="en-US" dirty="0" smtClean="0"/>
              <a:t>–Usually nasopharyngeal obstruction results in reflex use of the oral airway. </a:t>
            </a:r>
          </a:p>
          <a:p>
            <a:pPr>
              <a:buNone/>
            </a:pPr>
            <a:endParaRPr lang="en-US" dirty="0" smtClean="0"/>
          </a:p>
          <a:p>
            <a:pPr>
              <a:buNone/>
            </a:pPr>
            <a:r>
              <a:rPr lang="en-US" dirty="0" smtClean="0"/>
              <a:t>–The exception is in neonates, who are regarded as obligate nasal breathers. </a:t>
            </a:r>
          </a:p>
          <a:p>
            <a:endParaRPr lang="en-US" dirty="0" smtClean="0"/>
          </a:p>
          <a:p>
            <a:r>
              <a:rPr lang="en-US" dirty="0" smtClean="0"/>
              <a:t>•Eustachian tube function </a:t>
            </a:r>
          </a:p>
          <a:p>
            <a:endParaRPr lang="en-US" dirty="0" smtClean="0"/>
          </a:p>
          <a:p>
            <a:r>
              <a:rPr lang="en-US" dirty="0" smtClean="0"/>
              <a:t>•Speech and swallowing</a:t>
            </a:r>
          </a:p>
          <a:p>
            <a:endParaRPr lang="en-US" dirty="0" smtClean="0"/>
          </a:p>
          <a:p>
            <a:r>
              <a:rPr lang="en-US" dirty="0" smtClean="0"/>
              <a:t>•Bacterial colonization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871903" y="1935163"/>
            <a:ext cx="5400194" cy="438943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Benign </a:t>
            </a:r>
            <a:r>
              <a:rPr lang="en-US" dirty="0" err="1" smtClean="0"/>
              <a:t>tumours</a:t>
            </a:r>
            <a:r>
              <a:rPr lang="en-US" dirty="0" smtClean="0"/>
              <a:t> of </a:t>
            </a:r>
            <a:r>
              <a:rPr lang="en-US" dirty="0" err="1" smtClean="0"/>
              <a:t>nasopharynx</a:t>
            </a:r>
            <a:r>
              <a:rPr lang="en-US" dirty="0" smtClean="0"/>
              <a:t>:-</a:t>
            </a:r>
            <a:endParaRPr lang="en-US" dirty="0"/>
          </a:p>
        </p:txBody>
      </p:sp>
      <p:sp>
        <p:nvSpPr>
          <p:cNvPr id="3" name="Content Placeholder 2"/>
          <p:cNvSpPr>
            <a:spLocks noGrp="1"/>
          </p:cNvSpPr>
          <p:nvPr>
            <p:ph idx="1"/>
          </p:nvPr>
        </p:nvSpPr>
        <p:spPr>
          <a:xfrm>
            <a:off x="457200" y="1935480"/>
            <a:ext cx="8229600" cy="4770120"/>
          </a:xfrm>
        </p:spPr>
        <p:txBody>
          <a:bodyPr/>
          <a:lstStyle/>
          <a:p>
            <a:pPr algn="just">
              <a:buNone/>
            </a:pPr>
            <a:r>
              <a:rPr lang="en-US" dirty="0" smtClean="0"/>
              <a:t>1)  Juvenile nasopharyngeal </a:t>
            </a:r>
            <a:r>
              <a:rPr lang="en-US" dirty="0" err="1" smtClean="0"/>
              <a:t>angiofibroma</a:t>
            </a:r>
            <a:endParaRPr lang="en-US" dirty="0" smtClean="0"/>
          </a:p>
          <a:p>
            <a:pPr algn="just">
              <a:buNone/>
            </a:pPr>
            <a:r>
              <a:rPr lang="en-US" dirty="0" smtClean="0"/>
              <a:t>2) </a:t>
            </a:r>
            <a:r>
              <a:rPr lang="en-US" dirty="0" err="1" smtClean="0"/>
              <a:t>Teratoma</a:t>
            </a:r>
            <a:endParaRPr lang="en-US" dirty="0" smtClean="0"/>
          </a:p>
          <a:p>
            <a:pPr algn="just">
              <a:buNone/>
            </a:pPr>
            <a:r>
              <a:rPr lang="en-US" dirty="0" smtClean="0"/>
              <a:t>3) </a:t>
            </a:r>
            <a:r>
              <a:rPr lang="en-US" dirty="0" err="1" smtClean="0"/>
              <a:t>Pleomorphic</a:t>
            </a:r>
            <a:r>
              <a:rPr lang="en-US" dirty="0" smtClean="0"/>
              <a:t> adenoma</a:t>
            </a:r>
          </a:p>
          <a:p>
            <a:pPr algn="just">
              <a:buNone/>
            </a:pPr>
            <a:r>
              <a:rPr lang="en-US" dirty="0" smtClean="0"/>
              <a:t>4) </a:t>
            </a:r>
            <a:r>
              <a:rPr lang="en-US" dirty="0" err="1" smtClean="0"/>
              <a:t>Chordoma</a:t>
            </a:r>
            <a:endParaRPr lang="en-US" dirty="0" smtClean="0"/>
          </a:p>
          <a:p>
            <a:pPr algn="just">
              <a:buNone/>
            </a:pPr>
            <a:r>
              <a:rPr lang="en-US" dirty="0" smtClean="0"/>
              <a:t>5) </a:t>
            </a:r>
            <a:r>
              <a:rPr lang="en-US" dirty="0" err="1" smtClean="0"/>
              <a:t>Hamartoma</a:t>
            </a:r>
            <a:endParaRPr lang="en-US" dirty="0" smtClean="0"/>
          </a:p>
          <a:p>
            <a:pPr algn="just">
              <a:buNone/>
            </a:pPr>
            <a:r>
              <a:rPr lang="en-US" dirty="0" smtClean="0"/>
              <a:t>6) </a:t>
            </a:r>
            <a:r>
              <a:rPr lang="en-US" dirty="0" err="1" smtClean="0"/>
              <a:t>Choristoma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Symptoms:</a:t>
            </a:r>
            <a:br>
              <a:rPr lang="en-US" sz="5400" b="1" dirty="0" smtClean="0"/>
            </a:br>
            <a:endParaRPr lang="en-US" dirty="0"/>
          </a:p>
        </p:txBody>
      </p:sp>
      <p:sp>
        <p:nvSpPr>
          <p:cNvPr id="3" name="Content Placeholder 2"/>
          <p:cNvSpPr>
            <a:spLocks noGrp="1"/>
          </p:cNvSpPr>
          <p:nvPr>
            <p:ph idx="1"/>
          </p:nvPr>
        </p:nvSpPr>
        <p:spPr/>
        <p:txBody>
          <a:bodyPr>
            <a:noAutofit/>
          </a:bodyPr>
          <a:lstStyle/>
          <a:p>
            <a:r>
              <a:rPr lang="en-US" sz="2000" dirty="0" smtClean="0">
                <a:latin typeface="+mj-lt"/>
              </a:rPr>
              <a:t>•Nasal obstruction:</a:t>
            </a:r>
          </a:p>
          <a:p>
            <a:r>
              <a:rPr lang="en-US" sz="2000" dirty="0" smtClean="0">
                <a:latin typeface="+mj-lt"/>
              </a:rPr>
              <a:t>–Severe nasal obstruction at birth suggests Bilateral </a:t>
            </a:r>
            <a:r>
              <a:rPr lang="en-US" sz="2000" dirty="0" err="1" smtClean="0">
                <a:latin typeface="+mj-lt"/>
              </a:rPr>
              <a:t>Choanal</a:t>
            </a:r>
            <a:r>
              <a:rPr lang="en-US" sz="2000" dirty="0" smtClean="0">
                <a:latin typeface="+mj-lt"/>
              </a:rPr>
              <a:t> </a:t>
            </a:r>
            <a:r>
              <a:rPr lang="en-US" sz="2000" dirty="0" err="1" smtClean="0">
                <a:latin typeface="+mj-lt"/>
              </a:rPr>
              <a:t>Atresia</a:t>
            </a:r>
            <a:endParaRPr lang="en-US" sz="2000" dirty="0" smtClean="0">
              <a:latin typeface="+mj-lt"/>
            </a:endParaRPr>
          </a:p>
          <a:p>
            <a:endParaRPr lang="en-US" sz="2000" dirty="0" smtClean="0">
              <a:latin typeface="+mj-lt"/>
            </a:endParaRPr>
          </a:p>
          <a:p>
            <a:r>
              <a:rPr lang="en-US" sz="2000" dirty="0" smtClean="0">
                <a:latin typeface="+mj-lt"/>
              </a:rPr>
              <a:t>–Onset at age 2 to 3 years is suggestive of:</a:t>
            </a:r>
          </a:p>
          <a:p>
            <a:r>
              <a:rPr lang="en-US" sz="2000" dirty="0" smtClean="0">
                <a:latin typeface="+mj-lt"/>
              </a:rPr>
              <a:t>•Adenoidal hypertrophy</a:t>
            </a:r>
          </a:p>
          <a:p>
            <a:r>
              <a:rPr lang="en-US" sz="2000" dirty="0" smtClean="0">
                <a:latin typeface="+mj-lt"/>
              </a:rPr>
              <a:t>•Rhinitis </a:t>
            </a:r>
          </a:p>
          <a:p>
            <a:r>
              <a:rPr lang="en-US" sz="2000" dirty="0" smtClean="0">
                <a:latin typeface="+mj-lt"/>
              </a:rPr>
              <a:t>•Mouth breathing and snoring</a:t>
            </a:r>
          </a:p>
          <a:p>
            <a:r>
              <a:rPr lang="en-US" sz="2000" dirty="0" smtClean="0">
                <a:latin typeface="+mj-lt"/>
              </a:rPr>
              <a:t>•Posterior epistaxis</a:t>
            </a:r>
          </a:p>
          <a:p>
            <a:r>
              <a:rPr lang="en-US" sz="2000" dirty="0" smtClean="0">
                <a:latin typeface="+mj-lt"/>
              </a:rPr>
              <a:t>•Conductive hearing loss</a:t>
            </a:r>
          </a:p>
          <a:p>
            <a:r>
              <a:rPr lang="en-US" sz="2000" dirty="0" smtClean="0">
                <a:latin typeface="+mj-lt"/>
              </a:rPr>
              <a:t>•Hyper nasal speech or regurgitation</a:t>
            </a:r>
          </a:p>
          <a:p>
            <a:endParaRPr lang="en-US" sz="16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Examination:</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a:r>
            <a:r>
              <a:rPr lang="en-US" b="1" dirty="0" smtClean="0"/>
              <a:t>Adenoid</a:t>
            </a:r>
            <a:r>
              <a:rPr lang="en-US" dirty="0" smtClean="0"/>
              <a:t> </a:t>
            </a:r>
            <a:r>
              <a:rPr lang="en-US" b="1" dirty="0" err="1" smtClean="0"/>
              <a:t>facies</a:t>
            </a:r>
            <a:r>
              <a:rPr lang="en-US" b="1" dirty="0" smtClean="0"/>
              <a:t>:</a:t>
            </a:r>
            <a:r>
              <a:rPr lang="en-US" dirty="0" smtClean="0"/>
              <a:t> (nonspecific)</a:t>
            </a:r>
          </a:p>
          <a:p>
            <a:pPr>
              <a:buNone/>
            </a:pPr>
            <a:r>
              <a:rPr lang="en-US" dirty="0" smtClean="0"/>
              <a:t>–Open mouth, Flat </a:t>
            </a:r>
            <a:r>
              <a:rPr lang="en-US" dirty="0" err="1" smtClean="0"/>
              <a:t>midface</a:t>
            </a:r>
            <a:endParaRPr lang="en-US" dirty="0" smtClean="0"/>
          </a:p>
          <a:p>
            <a:pPr>
              <a:buNone/>
            </a:pPr>
            <a:r>
              <a:rPr lang="en-US" dirty="0" smtClean="0"/>
              <a:t>– High arched palate, pinched nose, crowded upper teeth</a:t>
            </a:r>
          </a:p>
          <a:p>
            <a:pPr>
              <a:buNone/>
            </a:pPr>
            <a:r>
              <a:rPr lang="en-US" dirty="0" smtClean="0"/>
              <a:t>–A dull appearance</a:t>
            </a:r>
          </a:p>
          <a:p>
            <a:endParaRPr lang="en-US" dirty="0" smtClean="0"/>
          </a:p>
          <a:p>
            <a:r>
              <a:rPr lang="en-US" dirty="0" smtClean="0"/>
              <a:t>•Posterior </a:t>
            </a:r>
            <a:r>
              <a:rPr lang="en-US" dirty="0" err="1" smtClean="0"/>
              <a:t>rhinoscopic</a:t>
            </a:r>
            <a:r>
              <a:rPr lang="en-US" dirty="0" smtClean="0"/>
              <a:t> mirror examination</a:t>
            </a:r>
          </a:p>
          <a:p>
            <a:endParaRPr lang="en-US" dirty="0" smtClean="0"/>
          </a:p>
          <a:p>
            <a:r>
              <a:rPr lang="en-US" dirty="0" smtClean="0"/>
              <a:t>•Fiberoptic flexible endoscopy </a:t>
            </a:r>
          </a:p>
          <a:p>
            <a:endParaRPr lang="en-US" dirty="0" smtClean="0"/>
          </a:p>
          <a:p>
            <a:r>
              <a:rPr lang="en-US" dirty="0" smtClean="0"/>
              <a:t>–During speech and swallowing maneuvers gives functional information about </a:t>
            </a:r>
            <a:r>
              <a:rPr lang="en-US" dirty="0" err="1" smtClean="0"/>
              <a:t>velopharyngeal</a:t>
            </a:r>
            <a:r>
              <a:rPr lang="en-US" dirty="0" smtClean="0"/>
              <a:t> closure</a:t>
            </a:r>
          </a:p>
          <a:p>
            <a:endParaRPr lang="en-US" dirty="0" smtClean="0"/>
          </a:p>
          <a:p>
            <a:r>
              <a:rPr lang="en-US" dirty="0" smtClean="0"/>
              <a:t>•Rigid endoscope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7" name="Picture 3"/>
          <p:cNvPicPr>
            <a:picLocks noGrp="1" noChangeAspect="1" noChangeArrowheads="1"/>
          </p:cNvPicPr>
          <p:nvPr>
            <p:ph sz="half" idx="1"/>
          </p:nvPr>
        </p:nvPicPr>
        <p:blipFill>
          <a:blip r:embed="rId2"/>
          <a:srcRect/>
          <a:stretch>
            <a:fillRect/>
          </a:stretch>
        </p:blipFill>
        <p:spPr bwMode="auto">
          <a:xfrm>
            <a:off x="2179637" y="1083469"/>
            <a:ext cx="2933700" cy="49625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Radiology</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dirty="0" smtClean="0"/>
              <a:t>•Plain radiographs</a:t>
            </a:r>
          </a:p>
          <a:p>
            <a:endParaRPr lang="en-US" dirty="0" smtClean="0"/>
          </a:p>
          <a:p>
            <a:r>
              <a:rPr lang="en-US" dirty="0" smtClean="0"/>
              <a:t>•Computed tomography(CT)</a:t>
            </a:r>
          </a:p>
          <a:p>
            <a:endParaRPr lang="en-US" dirty="0" smtClean="0"/>
          </a:p>
          <a:p>
            <a:r>
              <a:rPr lang="en-US" dirty="0" smtClean="0"/>
              <a:t>•MRI</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Juvenile nasopharyngeal </a:t>
            </a:r>
            <a:r>
              <a:rPr lang="en-US" dirty="0" err="1" smtClean="0"/>
              <a:t>angiofibroma</a:t>
            </a:r>
            <a:r>
              <a:rPr lang="en-US" dirty="0" smtClean="0"/>
              <a:t>:-</a:t>
            </a:r>
            <a:endParaRPr lang="en-US" dirty="0"/>
          </a:p>
        </p:txBody>
      </p:sp>
      <p:sp>
        <p:nvSpPr>
          <p:cNvPr id="3" name="Content Placeholder 2"/>
          <p:cNvSpPr>
            <a:spLocks noGrp="1"/>
          </p:cNvSpPr>
          <p:nvPr>
            <p:ph idx="1"/>
          </p:nvPr>
        </p:nvSpPr>
        <p:spPr/>
        <p:txBody>
          <a:bodyPr>
            <a:normAutofit/>
          </a:bodyPr>
          <a:lstStyle/>
          <a:p>
            <a:pPr>
              <a:buNone/>
            </a:pPr>
            <a:r>
              <a:rPr lang="en-US" dirty="0" smtClean="0"/>
              <a:t>The term nasopharyngeal </a:t>
            </a:r>
            <a:r>
              <a:rPr lang="en-US" dirty="0" err="1" smtClean="0"/>
              <a:t>fibroma</a:t>
            </a:r>
            <a:r>
              <a:rPr lang="en-US" dirty="0" smtClean="0"/>
              <a:t> by </a:t>
            </a:r>
            <a:r>
              <a:rPr lang="en-US" dirty="0" err="1" smtClean="0"/>
              <a:t>Chauveau</a:t>
            </a:r>
            <a:r>
              <a:rPr lang="en-US" dirty="0" smtClean="0"/>
              <a:t> in 1906 &amp; the name </a:t>
            </a:r>
            <a:r>
              <a:rPr lang="en-US" dirty="0" err="1" smtClean="0"/>
              <a:t>angiofibroma</a:t>
            </a:r>
            <a:r>
              <a:rPr lang="en-US" dirty="0" smtClean="0"/>
              <a:t> by </a:t>
            </a:r>
            <a:r>
              <a:rPr lang="en-US" dirty="0" err="1" smtClean="0"/>
              <a:t>Freidberg</a:t>
            </a:r>
            <a:r>
              <a:rPr lang="en-US" dirty="0" smtClean="0"/>
              <a:t> in 1940 [**]</a:t>
            </a:r>
          </a:p>
          <a:p>
            <a:pPr>
              <a:buNone/>
            </a:pPr>
            <a:endParaRPr lang="en-US" dirty="0" smtClean="0"/>
          </a:p>
          <a:p>
            <a:pPr>
              <a:buNone/>
            </a:pPr>
            <a:r>
              <a:rPr lang="en-US" dirty="0" err="1" smtClean="0"/>
              <a:t>Incidennce</a:t>
            </a:r>
            <a:r>
              <a:rPr lang="en-US" dirty="0" smtClean="0"/>
              <a:t> - &lt; 0.5% of head &amp; neck </a:t>
            </a:r>
            <a:r>
              <a:rPr lang="en-US" dirty="0" err="1" smtClean="0"/>
              <a:t>tumours</a:t>
            </a:r>
            <a:endParaRPr lang="en-US" dirty="0" smtClean="0"/>
          </a:p>
          <a:p>
            <a:pPr>
              <a:buNone/>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err="1" smtClean="0"/>
              <a:t>Aetiology</a:t>
            </a:r>
            <a:r>
              <a:rPr lang="en-US" b="1" dirty="0" smtClean="0"/>
              <a:t>:-</a:t>
            </a:r>
          </a:p>
          <a:p>
            <a:r>
              <a:rPr lang="en-US" dirty="0" smtClean="0"/>
              <a:t>exact Cause is unknown</a:t>
            </a:r>
          </a:p>
          <a:p>
            <a:r>
              <a:rPr lang="en-US" dirty="0" smtClean="0"/>
              <a:t>Mostly seen in adolescent males in 2</a:t>
            </a:r>
            <a:r>
              <a:rPr lang="en-US" baseline="30000" dirty="0" smtClean="0"/>
              <a:t>nd</a:t>
            </a:r>
            <a:r>
              <a:rPr lang="en-US" dirty="0" smtClean="0"/>
              <a:t> decade of life</a:t>
            </a:r>
          </a:p>
          <a:p>
            <a:r>
              <a:rPr lang="en-US" dirty="0" smtClean="0"/>
              <a:t>Thought to be testosterone dependent</a:t>
            </a:r>
          </a:p>
          <a:p>
            <a:r>
              <a:rPr lang="en-US" dirty="0" smtClean="0"/>
              <a:t>Presence of activated transforming growth factor B1 in the fibroblast &amp; endothelial cells[**] </a:t>
            </a:r>
          </a:p>
          <a:p>
            <a:r>
              <a:rPr lang="en-US" dirty="0" smtClean="0"/>
              <a:t>Such patients usually have a </a:t>
            </a:r>
            <a:r>
              <a:rPr lang="en-US" dirty="0" err="1" smtClean="0"/>
              <a:t>hamartomatous</a:t>
            </a:r>
            <a:r>
              <a:rPr lang="en-US" dirty="0" smtClean="0"/>
              <a:t> </a:t>
            </a:r>
            <a:r>
              <a:rPr lang="en-US" dirty="0" err="1" smtClean="0"/>
              <a:t>nidus</a:t>
            </a:r>
            <a:r>
              <a:rPr lang="en-US" dirty="0" smtClean="0"/>
              <a:t> of vascular tissue in nasopharynx, and this is activated to </a:t>
            </a:r>
            <a:r>
              <a:rPr lang="en-US" dirty="0" err="1" smtClean="0"/>
              <a:t>forem</a:t>
            </a:r>
            <a:r>
              <a:rPr lang="en-US" dirty="0" smtClean="0"/>
              <a:t> </a:t>
            </a:r>
            <a:r>
              <a:rPr lang="en-US" dirty="0" err="1" smtClean="0"/>
              <a:t>angiofibroma</a:t>
            </a:r>
            <a:r>
              <a:rPr lang="en-US" dirty="0" smtClean="0"/>
              <a:t> when male sex hormone appears.</a:t>
            </a:r>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
            </a:r>
            <a:endParaRPr lang="en-US" dirty="0"/>
          </a:p>
        </p:txBody>
      </p:sp>
      <p:sp>
        <p:nvSpPr>
          <p:cNvPr id="3" name="Content Placeholder 2"/>
          <p:cNvSpPr>
            <a:spLocks noGrp="1"/>
          </p:cNvSpPr>
          <p:nvPr>
            <p:ph idx="1"/>
          </p:nvPr>
        </p:nvSpPr>
        <p:spPr/>
        <p:txBody>
          <a:bodyPr/>
          <a:lstStyle/>
          <a:p>
            <a:r>
              <a:rPr lang="en-US" dirty="0" smtClean="0"/>
              <a:t>Site of origin of </a:t>
            </a:r>
            <a:r>
              <a:rPr lang="en-US" dirty="0" err="1" smtClean="0"/>
              <a:t>tumour</a:t>
            </a:r>
            <a:r>
              <a:rPr lang="en-US" dirty="0" smtClean="0"/>
              <a:t> is still a matter of dispute.</a:t>
            </a:r>
          </a:p>
          <a:p>
            <a:endParaRPr lang="en-US" dirty="0" smtClean="0"/>
          </a:p>
          <a:p>
            <a:r>
              <a:rPr lang="en-US" dirty="0" smtClean="0"/>
              <a:t>But now it is believed to arise from the posterior part of nasal cavity close to the superior margin of </a:t>
            </a:r>
            <a:r>
              <a:rPr lang="en-US" dirty="0" err="1" smtClean="0"/>
              <a:t>sphenopalatine</a:t>
            </a:r>
            <a:r>
              <a:rPr lang="en-US" dirty="0" smtClean="0"/>
              <a:t> foramen.</a:t>
            </a:r>
          </a:p>
          <a:p>
            <a:endParaRPr lang="en-US" dirty="0" smtClean="0"/>
          </a:p>
          <a:p>
            <a:r>
              <a:rPr lang="en-US" dirty="0" smtClean="0"/>
              <a:t>From here the tumor grows in other surroundings</a:t>
            </a:r>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solidFill>
                  <a:srgbClr val="FF0000"/>
                </a:solidFill>
              </a:rPr>
              <a:t>Levels of Evidence</a:t>
            </a:r>
          </a:p>
        </p:txBody>
      </p:sp>
      <p:sp>
        <p:nvSpPr>
          <p:cNvPr id="3" name="Content Placeholder 2"/>
          <p:cNvSpPr>
            <a:spLocks noGrp="1"/>
          </p:cNvSpPr>
          <p:nvPr>
            <p:ph idx="1"/>
          </p:nvPr>
        </p:nvSpPr>
        <p:spPr>
          <a:xfrm>
            <a:off x="0" y="1600200"/>
            <a:ext cx="9144000" cy="4525963"/>
          </a:xfrm>
        </p:spPr>
        <p:txBody>
          <a:bodyPr>
            <a:normAutofit fontScale="92500"/>
          </a:bodyPr>
          <a:lstStyle/>
          <a:p>
            <a:pPr>
              <a:defRPr/>
            </a:pPr>
            <a:r>
              <a:rPr lang="en-US" sz="3600" dirty="0" smtClean="0"/>
              <a:t>Grade A – Systemic reviews, Meta analyses, RCT</a:t>
            </a:r>
          </a:p>
          <a:p>
            <a:pPr>
              <a:defRPr/>
            </a:pPr>
            <a:endParaRPr lang="en-US" sz="3600" dirty="0" smtClean="0"/>
          </a:p>
          <a:p>
            <a:pPr>
              <a:defRPr/>
            </a:pPr>
            <a:r>
              <a:rPr lang="en-US" sz="3600" dirty="0" smtClean="0"/>
              <a:t>Grade B – Non-randomized studies</a:t>
            </a:r>
          </a:p>
          <a:p>
            <a:pPr>
              <a:defRPr/>
            </a:pPr>
            <a:endParaRPr lang="en-US" sz="3600" dirty="0" smtClean="0"/>
          </a:p>
          <a:p>
            <a:pPr>
              <a:defRPr/>
            </a:pPr>
            <a:r>
              <a:rPr lang="en-US" sz="3600" dirty="0" smtClean="0"/>
              <a:t>Grade C – Observational studies</a:t>
            </a:r>
          </a:p>
          <a:p>
            <a:pPr>
              <a:buFontTx/>
              <a:buNone/>
              <a:defRPr/>
            </a:pPr>
            <a:endParaRPr lang="en-US" sz="3600" dirty="0" smtClean="0"/>
          </a:p>
          <a:p>
            <a:pPr>
              <a:defRPr/>
            </a:pPr>
            <a:r>
              <a:rPr lang="en-US" sz="3600" dirty="0" smtClean="0"/>
              <a:t>Grade D – Case Series, Expert opinion</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95400"/>
          </a:xfrm>
        </p:spPr>
        <p:txBody>
          <a:bodyPr>
            <a:normAutofit fontScale="90000"/>
          </a:bodyPr>
          <a:lstStyle/>
          <a:p>
            <a:r>
              <a:rPr lang="en-US" dirty="0" smtClean="0"/>
              <a:t>Pathology:-</a:t>
            </a:r>
            <a:br>
              <a:rPr lang="en-US" dirty="0" smtClean="0"/>
            </a:br>
            <a:endParaRPr lang="en-US" dirty="0"/>
          </a:p>
        </p:txBody>
      </p:sp>
      <p:sp>
        <p:nvSpPr>
          <p:cNvPr id="3" name="Content Placeholder 2"/>
          <p:cNvSpPr>
            <a:spLocks noGrp="1"/>
          </p:cNvSpPr>
          <p:nvPr>
            <p:ph idx="1"/>
          </p:nvPr>
        </p:nvSpPr>
        <p:spPr>
          <a:xfrm>
            <a:off x="457200" y="2057400"/>
            <a:ext cx="8229600" cy="4495800"/>
          </a:xfrm>
        </p:spPr>
        <p:txBody>
          <a:bodyPr>
            <a:normAutofit lnSpcReduction="10000"/>
          </a:bodyPr>
          <a:lstStyle/>
          <a:p>
            <a:r>
              <a:rPr lang="en-US" dirty="0" err="1" smtClean="0"/>
              <a:t>Angiofibroma</a:t>
            </a:r>
            <a:r>
              <a:rPr lang="en-US" dirty="0" smtClean="0"/>
              <a:t> made up of vascular &amp; fibrous tissues .</a:t>
            </a:r>
          </a:p>
          <a:p>
            <a:endParaRPr lang="en-US" dirty="0" smtClean="0"/>
          </a:p>
          <a:p>
            <a:r>
              <a:rPr lang="en-US" dirty="0" smtClean="0"/>
              <a:t>The ratio of two components may vary.</a:t>
            </a:r>
          </a:p>
          <a:p>
            <a:endParaRPr lang="en-US" dirty="0" smtClean="0"/>
          </a:p>
          <a:p>
            <a:r>
              <a:rPr lang="en-US" dirty="0" smtClean="0"/>
              <a:t>The vessels are endothelium lined spaces with no muscle coat</a:t>
            </a:r>
          </a:p>
          <a:p>
            <a:endParaRPr lang="en-US" dirty="0" smtClean="0"/>
          </a:p>
          <a:p>
            <a:endParaRPr lang="en-US" dirty="0" smtClean="0"/>
          </a:p>
          <a:p>
            <a:r>
              <a:rPr lang="en-US" dirty="0" smtClean="0"/>
              <a:t>This leads to excessive bleeding and cannot be controlled by application of ADRENALINE</a:t>
            </a:r>
          </a:p>
          <a:p>
            <a:endParaRPr lang="en-US" dirty="0" smtClean="0"/>
          </a:p>
          <a:p>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normAutofit fontScale="90000"/>
          </a:bodyPr>
          <a:lstStyle/>
          <a:p>
            <a:r>
              <a:rPr lang="en-US" dirty="0" err="1" smtClean="0"/>
              <a:t>Extersions</a:t>
            </a:r>
            <a:r>
              <a:rPr lang="en-US" dirty="0" smtClean="0"/>
              <a:t> of nasopharyngeal </a:t>
            </a:r>
            <a:r>
              <a:rPr lang="en-US" dirty="0" err="1" smtClean="0"/>
              <a:t>fibroma</a:t>
            </a:r>
            <a:endParaRPr lang="en-US" dirty="0"/>
          </a:p>
        </p:txBody>
      </p:sp>
      <p:sp>
        <p:nvSpPr>
          <p:cNvPr id="3" name="Content Placeholder 2"/>
          <p:cNvSpPr>
            <a:spLocks noGrp="1"/>
          </p:cNvSpPr>
          <p:nvPr>
            <p:ph idx="1"/>
          </p:nvPr>
        </p:nvSpPr>
        <p:spPr>
          <a:xfrm>
            <a:off x="457200" y="1935480"/>
            <a:ext cx="8229600" cy="4770120"/>
          </a:xfrm>
        </p:spPr>
        <p:txBody>
          <a:bodyPr>
            <a:normAutofit/>
          </a:bodyPr>
          <a:lstStyle/>
          <a:p>
            <a:r>
              <a:rPr lang="en-US" dirty="0" smtClean="0"/>
              <a:t>It is a benign </a:t>
            </a:r>
            <a:r>
              <a:rPr lang="en-US" dirty="0" err="1" smtClean="0"/>
              <a:t>tumour</a:t>
            </a:r>
            <a:r>
              <a:rPr lang="en-US" dirty="0" smtClean="0"/>
              <a:t> but locally invasive and destroys the adjoining structure</a:t>
            </a:r>
          </a:p>
          <a:p>
            <a:endParaRPr lang="en-US" dirty="0" smtClean="0"/>
          </a:p>
          <a:p>
            <a:endParaRPr lang="en-US" dirty="0" smtClean="0"/>
          </a:p>
          <a:p>
            <a:r>
              <a:rPr lang="en-US" dirty="0" smtClean="0"/>
              <a:t>It may extend into</a:t>
            </a:r>
          </a:p>
          <a:p>
            <a:pPr>
              <a:buNone/>
            </a:pPr>
            <a:r>
              <a:rPr lang="en-US" i="1" dirty="0" smtClean="0"/>
              <a:t>Nasal  cavity :-</a:t>
            </a:r>
          </a:p>
          <a:p>
            <a:pPr>
              <a:buNone/>
            </a:pPr>
            <a:r>
              <a:rPr lang="en-US" i="1" dirty="0" smtClean="0"/>
              <a:t>Paranasal sinuses:-</a:t>
            </a:r>
          </a:p>
          <a:p>
            <a:pPr>
              <a:buNone/>
            </a:pPr>
            <a:r>
              <a:rPr lang="en-US" i="1" dirty="0" err="1" smtClean="0"/>
              <a:t>Pterygomaxillary</a:t>
            </a:r>
            <a:r>
              <a:rPr lang="en-US" i="1" dirty="0" smtClean="0"/>
              <a:t> fossa:-</a:t>
            </a:r>
          </a:p>
          <a:p>
            <a:pPr>
              <a:buNone/>
            </a:pPr>
            <a:r>
              <a:rPr lang="en-US" i="1" dirty="0" smtClean="0"/>
              <a:t>Orbits:-</a:t>
            </a:r>
          </a:p>
          <a:p>
            <a:pPr>
              <a:buNone/>
            </a:pPr>
            <a:r>
              <a:rPr lang="en-US" i="1" dirty="0" smtClean="0"/>
              <a:t>Cranial cavity:-</a:t>
            </a:r>
          </a:p>
          <a:p>
            <a:endParaRPr lang="en-US" i="1"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a:xfrm>
            <a:off x="457200" y="1935480"/>
            <a:ext cx="8229600" cy="4770120"/>
          </a:xfrm>
        </p:spPr>
        <p:txBody>
          <a:bodyPr>
            <a:normAutofit fontScale="92500" lnSpcReduction="10000"/>
          </a:bodyPr>
          <a:lstStyle/>
          <a:p>
            <a:r>
              <a:rPr lang="en-US" dirty="0" smtClean="0"/>
              <a:t>Age and sex:-</a:t>
            </a:r>
          </a:p>
          <a:p>
            <a:endParaRPr lang="en-US" dirty="0" smtClean="0"/>
          </a:p>
          <a:p>
            <a:r>
              <a:rPr lang="en-US" dirty="0" smtClean="0"/>
              <a:t>Profuse and recurrent epistaxis:-</a:t>
            </a:r>
          </a:p>
          <a:p>
            <a:endParaRPr lang="en-US" dirty="0" smtClean="0"/>
          </a:p>
          <a:p>
            <a:r>
              <a:rPr lang="en-US" dirty="0" smtClean="0"/>
              <a:t>Progressive nasal obstruction and </a:t>
            </a:r>
            <a:r>
              <a:rPr lang="en-US" dirty="0" err="1" smtClean="0"/>
              <a:t>hyponasal</a:t>
            </a:r>
            <a:r>
              <a:rPr lang="en-US" dirty="0" smtClean="0"/>
              <a:t> speech:-</a:t>
            </a:r>
          </a:p>
          <a:p>
            <a:endParaRPr lang="en-US" dirty="0" smtClean="0"/>
          </a:p>
          <a:p>
            <a:r>
              <a:rPr lang="en-US" dirty="0" smtClean="0"/>
              <a:t>Conductive hearing loss and serous otitis media:-</a:t>
            </a:r>
          </a:p>
          <a:p>
            <a:endParaRPr lang="en-US" dirty="0" smtClean="0"/>
          </a:p>
          <a:p>
            <a:r>
              <a:rPr lang="en-US" dirty="0" smtClean="0"/>
              <a:t>Mass in nasopharynx:-</a:t>
            </a:r>
          </a:p>
          <a:p>
            <a:endParaRPr lang="en-US" dirty="0" smtClean="0"/>
          </a:p>
          <a:p>
            <a:r>
              <a:rPr lang="en-US" dirty="0" smtClean="0"/>
              <a:t>Other clinical features:-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2829879" y="1935163"/>
            <a:ext cx="3484242" cy="438943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08888"/>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br>
              <a:rPr lang="en-US" dirty="0" smtClean="0"/>
            </a:br>
            <a:r>
              <a:rPr lang="en-US" dirty="0" smtClean="0"/>
              <a:t> Investigations:-</a:t>
            </a:r>
            <a:endParaRPr lang="en-US" dirty="0"/>
          </a:p>
        </p:txBody>
      </p:sp>
      <p:sp>
        <p:nvSpPr>
          <p:cNvPr id="3" name="Content Placeholder 2"/>
          <p:cNvSpPr>
            <a:spLocks noGrp="1"/>
          </p:cNvSpPr>
          <p:nvPr>
            <p:ph idx="1"/>
          </p:nvPr>
        </p:nvSpPr>
        <p:spPr>
          <a:xfrm>
            <a:off x="457200" y="1905000"/>
            <a:ext cx="8229600" cy="4572000"/>
          </a:xfrm>
        </p:spPr>
        <p:txBody>
          <a:bodyPr>
            <a:normAutofit fontScale="92500" lnSpcReduction="10000"/>
          </a:bodyPr>
          <a:lstStyle/>
          <a:p>
            <a:r>
              <a:rPr lang="en-US" dirty="0" smtClean="0"/>
              <a:t>Soft tissues lateral film of </a:t>
            </a:r>
            <a:r>
              <a:rPr lang="en-US" dirty="0" err="1" smtClean="0"/>
              <a:t>nasopharynx</a:t>
            </a:r>
            <a:r>
              <a:rPr lang="en-US" dirty="0" smtClean="0"/>
              <a:t>:-</a:t>
            </a:r>
          </a:p>
          <a:p>
            <a:endParaRPr lang="en-US" dirty="0" smtClean="0"/>
          </a:p>
          <a:p>
            <a:r>
              <a:rPr lang="en-US" dirty="0" smtClean="0"/>
              <a:t>X rays of paranasal sinuses and base of skull :-</a:t>
            </a:r>
          </a:p>
          <a:p>
            <a:pPr>
              <a:buNone/>
            </a:pPr>
            <a:r>
              <a:rPr lang="en-US" dirty="0" smtClean="0"/>
              <a:t>     (</a:t>
            </a:r>
            <a:r>
              <a:rPr lang="en-US" dirty="0" err="1" smtClean="0"/>
              <a:t>antral</a:t>
            </a:r>
            <a:r>
              <a:rPr lang="en-US" dirty="0" smtClean="0"/>
              <a:t> sign)</a:t>
            </a:r>
          </a:p>
          <a:p>
            <a:endParaRPr lang="en-US" dirty="0" smtClean="0"/>
          </a:p>
          <a:p>
            <a:r>
              <a:rPr lang="en-US" dirty="0" smtClean="0"/>
              <a:t>CT scan of the head with contrast enhancement:-</a:t>
            </a:r>
          </a:p>
          <a:p>
            <a:endParaRPr lang="en-US" dirty="0" smtClean="0"/>
          </a:p>
          <a:p>
            <a:r>
              <a:rPr lang="en-US" dirty="0" smtClean="0"/>
              <a:t>MRI:-when soft tissue extension are present intra cranially, in the </a:t>
            </a:r>
            <a:r>
              <a:rPr lang="en-US" dirty="0" err="1" smtClean="0"/>
              <a:t>infratemporal</a:t>
            </a:r>
            <a:r>
              <a:rPr lang="en-US" dirty="0" smtClean="0"/>
              <a:t> fossa and into the orbit.</a:t>
            </a:r>
          </a:p>
          <a:p>
            <a:endParaRPr lang="en-US" dirty="0" smtClean="0"/>
          </a:p>
          <a:p>
            <a:r>
              <a:rPr lang="en-US" dirty="0" err="1" smtClean="0"/>
              <a:t>Cartoid</a:t>
            </a:r>
            <a:r>
              <a:rPr lang="en-US" dirty="0" smtClean="0"/>
              <a:t> angiography:-</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685800" y="1198307"/>
            <a:ext cx="7391400" cy="527869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lstStyle/>
          <a:p>
            <a:r>
              <a:rPr lang="en-US" dirty="0" smtClean="0"/>
              <a:t>Based mostly upon on clinical picture </a:t>
            </a:r>
          </a:p>
          <a:p>
            <a:r>
              <a:rPr lang="en-US" dirty="0" smtClean="0"/>
              <a:t>Biopsy of the </a:t>
            </a:r>
            <a:r>
              <a:rPr lang="en-US" dirty="0" err="1" smtClean="0"/>
              <a:t>tumour</a:t>
            </a:r>
            <a:r>
              <a:rPr lang="en-US" dirty="0" smtClean="0"/>
              <a:t> is attended  with bleeding</a:t>
            </a:r>
          </a:p>
          <a:p>
            <a:endParaRPr lang="en-US" dirty="0" smtClean="0"/>
          </a:p>
          <a:p>
            <a:r>
              <a:rPr lang="en-US" dirty="0" smtClean="0"/>
              <a:t>Biopsy can be done if it is essential to differentiate from other </a:t>
            </a:r>
            <a:r>
              <a:rPr lang="en-US" dirty="0" err="1" smtClean="0"/>
              <a:t>tumours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pPr>
              <a:buNone/>
            </a:pPr>
            <a:r>
              <a:rPr lang="en-US" b="1" dirty="0" smtClean="0"/>
              <a:t>Various surgical approach:-</a:t>
            </a:r>
          </a:p>
          <a:p>
            <a:pPr>
              <a:buNone/>
            </a:pPr>
            <a:r>
              <a:rPr lang="en-US" dirty="0" smtClean="0"/>
              <a:t>1) Trans palatine:-</a:t>
            </a:r>
          </a:p>
          <a:p>
            <a:pPr>
              <a:buNone/>
            </a:pPr>
            <a:r>
              <a:rPr lang="en-US" dirty="0" smtClean="0"/>
              <a:t>2) </a:t>
            </a:r>
            <a:r>
              <a:rPr lang="en-US" dirty="0" err="1" smtClean="0"/>
              <a:t>Transpalatine</a:t>
            </a:r>
            <a:r>
              <a:rPr lang="en-US" dirty="0" smtClean="0"/>
              <a:t> +</a:t>
            </a:r>
            <a:r>
              <a:rPr lang="en-US" dirty="0" err="1" smtClean="0"/>
              <a:t>sublabial</a:t>
            </a:r>
            <a:endParaRPr lang="en-US" dirty="0" smtClean="0"/>
          </a:p>
          <a:p>
            <a:pPr>
              <a:buNone/>
            </a:pPr>
            <a:r>
              <a:rPr lang="en-US" dirty="0" smtClean="0"/>
              <a:t>3) Lateral </a:t>
            </a:r>
            <a:r>
              <a:rPr lang="en-US" dirty="0" err="1" smtClean="0"/>
              <a:t>rhinotomy</a:t>
            </a:r>
            <a:endParaRPr lang="en-US" dirty="0" smtClean="0"/>
          </a:p>
          <a:p>
            <a:pPr>
              <a:buNone/>
            </a:pPr>
            <a:r>
              <a:rPr lang="en-US" dirty="0" smtClean="0"/>
              <a:t>4) Extended </a:t>
            </a:r>
            <a:r>
              <a:rPr lang="en-US" dirty="0" err="1" smtClean="0"/>
              <a:t>denker</a:t>
            </a:r>
            <a:r>
              <a:rPr lang="en-US" dirty="0" smtClean="0"/>
              <a:t> s approach</a:t>
            </a:r>
          </a:p>
          <a:p>
            <a:pPr>
              <a:buNone/>
            </a:pPr>
            <a:r>
              <a:rPr lang="en-US" dirty="0" smtClean="0"/>
              <a:t>5) By endoscopic removal after  </a:t>
            </a:r>
            <a:r>
              <a:rPr lang="en-US" dirty="0" err="1" smtClean="0"/>
              <a:t>embolisation</a:t>
            </a:r>
            <a:r>
              <a:rPr lang="en-US" dirty="0" smtClean="0"/>
              <a:t> of vessels.</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624275" y="1935163"/>
            <a:ext cx="3895449" cy="4389437"/>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581718197"/>
              </p:ext>
            </p:extLst>
          </p:nvPr>
        </p:nvGraphicFramePr>
        <p:xfrm>
          <a:off x="-533399" y="0"/>
          <a:ext cx="10286999" cy="7863840"/>
        </p:xfrm>
        <a:graphic>
          <a:graphicData uri="http://schemas.openxmlformats.org/drawingml/2006/table">
            <a:tbl>
              <a:tblPr firstRow="1" bandRow="1">
                <a:tableStyleId>{5C22544A-7EE6-4342-B048-85BDC9FD1C3A}</a:tableStyleId>
              </a:tblPr>
              <a:tblGrid>
                <a:gridCol w="964405"/>
                <a:gridCol w="884039"/>
                <a:gridCol w="970955"/>
                <a:gridCol w="716756"/>
                <a:gridCol w="2940844"/>
                <a:gridCol w="3810000"/>
              </a:tblGrid>
              <a:tr h="1097280">
                <a:tc>
                  <a:txBody>
                    <a:bodyPr/>
                    <a:lstStyle/>
                    <a:p>
                      <a:r>
                        <a:rPr lang="en-US" dirty="0" smtClean="0"/>
                        <a:t>NAME</a:t>
                      </a:r>
                      <a:r>
                        <a:rPr lang="en-US" baseline="0" dirty="0" smtClean="0"/>
                        <a:t> OF STUDY</a:t>
                      </a:r>
                      <a:endParaRPr lang="en-US" dirty="0"/>
                    </a:p>
                  </a:txBody>
                  <a:tcPr/>
                </a:tc>
                <a:tc>
                  <a:txBody>
                    <a:bodyPr/>
                    <a:lstStyle/>
                    <a:p>
                      <a:r>
                        <a:rPr lang="en-US" dirty="0" smtClean="0"/>
                        <a:t>NAME OF</a:t>
                      </a:r>
                      <a:r>
                        <a:rPr lang="en-US" baseline="0" dirty="0" smtClean="0"/>
                        <a:t> AUTHOR</a:t>
                      </a:r>
                      <a:endParaRPr lang="en-US" dirty="0"/>
                    </a:p>
                  </a:txBody>
                  <a:tcPr/>
                </a:tc>
                <a:tc>
                  <a:txBody>
                    <a:bodyPr/>
                    <a:lstStyle/>
                    <a:p>
                      <a:r>
                        <a:rPr lang="en-US" dirty="0" smtClean="0"/>
                        <a:t>REFERENCE DETAILS</a:t>
                      </a:r>
                      <a:endParaRPr lang="en-US" dirty="0"/>
                    </a:p>
                  </a:txBody>
                  <a:tcPr/>
                </a:tc>
                <a:tc>
                  <a:txBody>
                    <a:bodyPr/>
                    <a:lstStyle/>
                    <a:p>
                      <a:r>
                        <a:rPr lang="en-US" dirty="0" smtClean="0"/>
                        <a:t>SAMPLE SIZE</a:t>
                      </a:r>
                      <a:endParaRPr lang="en-US" dirty="0"/>
                    </a:p>
                  </a:txBody>
                  <a:tcPr/>
                </a:tc>
                <a:tc>
                  <a:txBody>
                    <a:bodyPr/>
                    <a:lstStyle/>
                    <a:p>
                      <a:r>
                        <a:rPr lang="en-US" dirty="0" smtClean="0"/>
                        <a:t>RESULT</a:t>
                      </a:r>
                      <a:endParaRPr lang="en-US" dirty="0"/>
                    </a:p>
                  </a:txBody>
                  <a:tcPr/>
                </a:tc>
                <a:tc>
                  <a:txBody>
                    <a:bodyPr/>
                    <a:lstStyle/>
                    <a:p>
                      <a:r>
                        <a:rPr lang="en-US" dirty="0" smtClean="0"/>
                        <a:t>CONCLUSION</a:t>
                      </a:r>
                      <a:endParaRPr lang="en-US" dirty="0"/>
                    </a:p>
                  </a:txBody>
                  <a:tcPr/>
                </a:tc>
              </a:tr>
              <a:tr h="154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Management of Juvenile Nasopharyngeal </a:t>
                      </a:r>
                      <a:r>
                        <a:rPr lang="en-US" b="0" dirty="0" err="1" smtClean="0"/>
                        <a:t>Angiofibroma</a:t>
                      </a:r>
                      <a:r>
                        <a:rPr lang="en-US" b="0" dirty="0" smtClean="0"/>
                        <a:t>: A Five Year Retrospective Study</a:t>
                      </a:r>
                      <a:endParaRPr lang="en-IN" sz="1800" b="0" i="0" kern="1200" dirty="0" smtClean="0">
                        <a:solidFill>
                          <a:schemeClr val="dk1"/>
                        </a:solidFill>
                        <a:latin typeface="+mn-lt"/>
                        <a:ea typeface="+mn-ea"/>
                        <a:cs typeface="+mn-cs"/>
                      </a:endParaRPr>
                    </a:p>
                  </a:txBody>
                  <a:tcPr/>
                </a:tc>
                <a:tc>
                  <a:txBody>
                    <a:bodyPr/>
                    <a:lstStyle/>
                    <a:p>
                      <a:r>
                        <a:rPr lang="en-US" dirty="0" smtClean="0">
                          <a:solidFill>
                            <a:schemeClr val="tx1"/>
                          </a:solidFill>
                          <a:hlinkClick r:id="" action="ppaction://hlinkfile"/>
                        </a:rPr>
                        <a:t>P. N. S. Moorthy</a:t>
                      </a:r>
                      <a:r>
                        <a:rPr lang="en-US" dirty="0" smtClean="0">
                          <a:solidFill>
                            <a:schemeClr val="tx1"/>
                          </a:solidFill>
                        </a:rPr>
                        <a:t>,</a:t>
                      </a:r>
                      <a:r>
                        <a:rPr lang="en-US" baseline="30000" dirty="0" smtClean="0">
                          <a:solidFill>
                            <a:schemeClr val="tx1"/>
                          </a:solidFill>
                        </a:rPr>
                        <a:t>1,2</a:t>
                      </a:r>
                      <a:r>
                        <a:rPr lang="en-US" dirty="0" smtClean="0">
                          <a:solidFill>
                            <a:schemeClr val="tx1"/>
                          </a:solidFill>
                        </a:rPr>
                        <a:t> </a:t>
                      </a:r>
                      <a:r>
                        <a:rPr lang="en-US" dirty="0" smtClean="0">
                          <a:solidFill>
                            <a:schemeClr val="tx1"/>
                          </a:solidFill>
                          <a:hlinkClick r:id="" action="ppaction://hlinkfile"/>
                        </a:rPr>
                        <a:t>B. </a:t>
                      </a:r>
                      <a:r>
                        <a:rPr lang="en-US" dirty="0" err="1" smtClean="0">
                          <a:solidFill>
                            <a:schemeClr val="tx1"/>
                          </a:solidFill>
                          <a:hlinkClick r:id="" action="ppaction://hlinkfile"/>
                        </a:rPr>
                        <a:t>Ranganatha</a:t>
                      </a:r>
                      <a:r>
                        <a:rPr lang="en-US" dirty="0" smtClean="0">
                          <a:solidFill>
                            <a:schemeClr val="tx1"/>
                          </a:solidFill>
                          <a:hlinkClick r:id="" action="ppaction://hlinkfile"/>
                        </a:rPr>
                        <a:t> Reddy</a:t>
                      </a:r>
                      <a:r>
                        <a:rPr lang="en-US" dirty="0" smtClean="0">
                          <a:solidFill>
                            <a:schemeClr val="tx1"/>
                          </a:solidFill>
                        </a:rPr>
                        <a:t>,</a:t>
                      </a:r>
                      <a:r>
                        <a:rPr lang="en-US" baseline="30000" dirty="0" smtClean="0">
                          <a:solidFill>
                            <a:schemeClr val="tx1"/>
                          </a:solidFill>
                        </a:rPr>
                        <a:t>3</a:t>
                      </a:r>
                      <a:r>
                        <a:rPr lang="en-US" dirty="0" smtClean="0">
                          <a:solidFill>
                            <a:schemeClr val="tx1"/>
                          </a:solidFill>
                        </a:rPr>
                        <a:t> </a:t>
                      </a:r>
                      <a:r>
                        <a:rPr lang="en-US" dirty="0" err="1" smtClean="0">
                          <a:solidFill>
                            <a:schemeClr val="tx1"/>
                          </a:solidFill>
                          <a:hlinkClick r:id="" action="ppaction://hlinkfile"/>
                        </a:rPr>
                        <a:t>Hamid</a:t>
                      </a:r>
                      <a:r>
                        <a:rPr lang="en-US" dirty="0" smtClean="0">
                          <a:solidFill>
                            <a:schemeClr val="tx1"/>
                          </a:solidFill>
                          <a:hlinkClick r:id="" action="ppaction://hlinkfile"/>
                        </a:rPr>
                        <a:t> Abdul Qaiyum</a:t>
                      </a:r>
                      <a:r>
                        <a:rPr lang="en-US" dirty="0" smtClean="0">
                          <a:solidFill>
                            <a:schemeClr val="tx1"/>
                          </a:solidFill>
                        </a:rPr>
                        <a:t>,</a:t>
                      </a:r>
                      <a:r>
                        <a:rPr lang="en-US" baseline="30000" dirty="0" smtClean="0">
                          <a:solidFill>
                            <a:schemeClr val="tx1"/>
                          </a:solidFill>
                        </a:rPr>
                        <a:t>1</a:t>
                      </a:r>
                      <a:r>
                        <a:rPr lang="en-US" dirty="0" smtClean="0">
                          <a:solidFill>
                            <a:schemeClr val="tx1"/>
                          </a:solidFill>
                        </a:rPr>
                        <a:t> </a:t>
                      </a:r>
                      <a:r>
                        <a:rPr lang="en-US" dirty="0" err="1" smtClean="0">
                          <a:solidFill>
                            <a:schemeClr val="tx1"/>
                          </a:solidFill>
                          <a:hlinkClick r:id="" action="ppaction://hlinkfile"/>
                        </a:rPr>
                        <a:t>Srivalli</a:t>
                      </a:r>
                      <a:r>
                        <a:rPr lang="en-US" dirty="0" smtClean="0">
                          <a:solidFill>
                            <a:schemeClr val="tx1"/>
                          </a:solidFill>
                          <a:hlinkClick r:id="" action="ppaction://hlinkfile"/>
                        </a:rPr>
                        <a:t> Madhira</a:t>
                      </a:r>
                      <a:r>
                        <a:rPr lang="en-US" dirty="0" smtClean="0">
                          <a:solidFill>
                            <a:schemeClr val="tx1"/>
                          </a:solidFill>
                        </a:rPr>
                        <a:t>,</a:t>
                      </a:r>
                      <a:r>
                        <a:rPr lang="en-US" baseline="30000" dirty="0" smtClean="0">
                          <a:solidFill>
                            <a:schemeClr val="tx1"/>
                          </a:solidFill>
                        </a:rPr>
                        <a:t>1</a:t>
                      </a:r>
                      <a:r>
                        <a:rPr lang="en-US" dirty="0" smtClean="0">
                          <a:solidFill>
                            <a:schemeClr val="tx1"/>
                          </a:solidFill>
                        </a:rPr>
                        <a:t> and </a:t>
                      </a:r>
                      <a:r>
                        <a:rPr lang="en-US" dirty="0" err="1" smtClean="0">
                          <a:solidFill>
                            <a:schemeClr val="tx1"/>
                          </a:solidFill>
                          <a:hlinkClick r:id="" action="ppaction://hlinkfile"/>
                        </a:rPr>
                        <a:t>Srikanth</a:t>
                      </a:r>
                      <a:r>
                        <a:rPr lang="en-US" dirty="0" smtClean="0">
                          <a:solidFill>
                            <a:schemeClr val="tx1"/>
                          </a:solidFill>
                          <a:hlinkClick r:id="" action="ppaction://hlinkfile"/>
                        </a:rPr>
                        <a:t> Kolloju</a:t>
                      </a:r>
                      <a:r>
                        <a:rPr lang="en-US" baseline="30000"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Indian J Otolaryngol Head Neck Surg. Oct 2010; 62(4): 390–394. </a:t>
                      </a:r>
                    </a:p>
                    <a:p>
                      <a:r>
                        <a:rPr lang="en-US" dirty="0" smtClean="0">
                          <a:solidFill>
                            <a:schemeClr val="tx1"/>
                          </a:solidFill>
                        </a:rPr>
                        <a:t>Published online Jan 11, 2011. </a:t>
                      </a:r>
                      <a:r>
                        <a:rPr lang="en-US" dirty="0" err="1" smtClean="0">
                          <a:solidFill>
                            <a:schemeClr val="tx1"/>
                          </a:solidFill>
                        </a:rPr>
                        <a:t>doi</a:t>
                      </a:r>
                      <a:r>
                        <a:rPr lang="en-US" dirty="0" smtClean="0">
                          <a:solidFill>
                            <a:schemeClr val="tx1"/>
                          </a:solidFill>
                        </a:rPr>
                        <a:t>:  </a:t>
                      </a:r>
                      <a:r>
                        <a:rPr lang="en-US" dirty="0" smtClean="0">
                          <a:solidFill>
                            <a:schemeClr val="tx1"/>
                          </a:solidFill>
                          <a:hlinkClick r:id=""/>
                        </a:rPr>
                        <a:t>10.1007/s12070-010-0097-2</a:t>
                      </a:r>
                      <a:endParaRPr lang="en-US" dirty="0" smtClean="0">
                        <a:solidFill>
                          <a:schemeClr val="tx1"/>
                        </a:solidFill>
                      </a:endParaRPr>
                    </a:p>
                    <a:p>
                      <a:endParaRPr lang="en-US" dirty="0">
                        <a:solidFill>
                          <a:schemeClr val="tx1"/>
                        </a:solidFill>
                      </a:endParaRPr>
                    </a:p>
                  </a:txBody>
                  <a:tcPr/>
                </a:tc>
                <a:tc>
                  <a:txBody>
                    <a:bodyPr/>
                    <a:lstStyle/>
                    <a:p>
                      <a:r>
                        <a:rPr lang="en-US" dirty="0" smtClean="0"/>
                        <a:t>13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Juvenile nasopharyngeal </a:t>
                      </a:r>
                      <a:r>
                        <a:rPr lang="en-US" dirty="0" err="1" smtClean="0"/>
                        <a:t>angiofibroma</a:t>
                      </a:r>
                      <a:r>
                        <a:rPr lang="en-US" dirty="0" smtClean="0"/>
                        <a:t> is a pathologically benign yet locally aggressive and destructive vascular lesion of head and neck region typically affecting adolescent boys. The present article is a retrospective study of surgically treated patients of juvenile nasopharyngeal </a:t>
                      </a:r>
                      <a:r>
                        <a:rPr lang="en-US" dirty="0" err="1" smtClean="0"/>
                        <a:t>angiofibroma</a:t>
                      </a:r>
                      <a:r>
                        <a:rPr lang="en-US" dirty="0" smtClean="0"/>
                        <a:t> over a period of 5 years. The study discusses about most common presenting complaints, correlation of preoperative radiological and intraoperative staging and factors affecting recurrence of juvenile nasopharyngeal </a:t>
                      </a:r>
                      <a:r>
                        <a:rPr lang="en-US" dirty="0" err="1" smtClean="0"/>
                        <a:t>angiofibroma</a:t>
                      </a:r>
                      <a:r>
                        <a:rPr lang="en-US" dirty="0" smtClean="0"/>
                        <a:t>.</a:t>
                      </a:r>
                    </a:p>
                    <a:p>
                      <a:endParaRPr lang="en-US" dirty="0"/>
                    </a:p>
                  </a:txBody>
                  <a:tcPr/>
                </a:tc>
                <a:tc>
                  <a:txBody>
                    <a:bodyPr/>
                    <a:lstStyle/>
                    <a:p>
                      <a:r>
                        <a:rPr lang="en-US" sz="1600" dirty="0" smtClean="0"/>
                        <a:t>Juvenile nasopharyngeal </a:t>
                      </a:r>
                      <a:r>
                        <a:rPr lang="en-US" sz="1600" dirty="0" err="1" smtClean="0"/>
                        <a:t>angiofibroma</a:t>
                      </a:r>
                      <a:r>
                        <a:rPr lang="en-US" sz="1600" dirty="0" smtClean="0"/>
                        <a:t> or nasopharyngeal </a:t>
                      </a:r>
                      <a:r>
                        <a:rPr lang="en-US" sz="1600" dirty="0" err="1" smtClean="0"/>
                        <a:t>angiofibroma</a:t>
                      </a:r>
                      <a:r>
                        <a:rPr lang="en-US" sz="1600" dirty="0" smtClean="0"/>
                        <a:t> is an uncommon disease of male adolescents. It presents most commonly with nasal obstruction and intermittent moderate to severe nasal bleeding. This benign </a:t>
                      </a:r>
                      <a:r>
                        <a:rPr lang="en-US" sz="1600" dirty="0" err="1" smtClean="0"/>
                        <a:t>hamartomatous</a:t>
                      </a:r>
                      <a:r>
                        <a:rPr lang="en-US" sz="1600" dirty="0" smtClean="0"/>
                        <a:t> lesion has great potential for growth in all directions, eroding bony confines. The planning of surgical approach for excision of JNA is based on extent of the lesion or stage. Radiological investigations, like contrast enhanced CT or MRI, are helpful in staging the JNA provided they are done as close to surgery date as possible. Age of the patient and stage of the JNA at presentation are the two most important factors in predicting the recurrence of JNA. As younger the age of the patient and later the stage of JNA, are the higher the chances of recurrence. Hence early diagnosis not only helps in better management but also prevents recurrence of JNA.</a:t>
                      </a:r>
                      <a:endParaRPr lang="en-US" sz="1600" dirty="0"/>
                    </a:p>
                  </a:txBody>
                  <a:tcPr/>
                </a:tc>
              </a:tr>
            </a:tbl>
          </a:graphicData>
        </a:graphic>
      </p:graphicFrame>
      <p:sp>
        <p:nvSpPr>
          <p:cNvPr id="3" name="Footer Placeholder 2"/>
          <p:cNvSpPr>
            <a:spLocks noGrp="1"/>
          </p:cNvSpPr>
          <p:nvPr>
            <p:ph type="ftr" sz="quarter" idx="11"/>
          </p:nvPr>
        </p:nvSpPr>
        <p:spPr>
          <a:xfrm>
            <a:off x="-304800" y="8305800"/>
            <a:ext cx="6172200" cy="365125"/>
          </a:xfrm>
        </p:spPr>
        <p:txBody>
          <a:bodyPr/>
          <a:lstStyle/>
          <a:p>
            <a:r>
              <a:rPr lang="en-US" sz="3600" b="1" i="1" u="sng" dirty="0" smtClean="0">
                <a:solidFill>
                  <a:schemeClr val="tx1"/>
                </a:solidFill>
              </a:rPr>
              <a:t>cross sectional study</a:t>
            </a:r>
            <a:endParaRPr lang="en-US" sz="3600" b="1" i="1" u="sng"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solidFill>
                  <a:srgbClr val="FF0000"/>
                </a:solidFill>
              </a:rPr>
              <a:t>Levels of Evidence</a:t>
            </a:r>
            <a:endParaRPr lang="en-US" smtClean="0"/>
          </a:p>
        </p:txBody>
      </p:sp>
      <p:sp>
        <p:nvSpPr>
          <p:cNvPr id="4099" name="Content Placeholder 2"/>
          <p:cNvSpPr>
            <a:spLocks noGrp="1"/>
          </p:cNvSpPr>
          <p:nvPr>
            <p:ph idx="1"/>
          </p:nvPr>
        </p:nvSpPr>
        <p:spPr/>
        <p:txBody>
          <a:bodyPr/>
          <a:lstStyle/>
          <a:p>
            <a:pPr>
              <a:buFont typeface="Arial" charset="0"/>
              <a:buNone/>
            </a:pPr>
            <a:r>
              <a:rPr lang="en-US" smtClean="0"/>
              <a:t> **** ~ Systematic reviews, meta analysis of randomized control studies</a:t>
            </a:r>
          </a:p>
          <a:p>
            <a:pPr>
              <a:buFont typeface="Arial" charset="0"/>
              <a:buNone/>
            </a:pPr>
            <a:r>
              <a:rPr lang="en-US" smtClean="0"/>
              <a:t>*** ~ Non randomised studies</a:t>
            </a:r>
          </a:p>
          <a:p>
            <a:pPr>
              <a:buFont typeface="Arial" charset="0"/>
              <a:buNone/>
            </a:pPr>
            <a:r>
              <a:rPr lang="en-US" smtClean="0"/>
              <a:t>** ~ Observational or non experimental studies</a:t>
            </a:r>
          </a:p>
          <a:p>
            <a:pPr>
              <a:buFont typeface="Arial" charset="0"/>
              <a:buNone/>
            </a:pPr>
            <a:r>
              <a:rPr lang="en-US" smtClean="0"/>
              <a:t>* ~ Expert opinion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19200"/>
          </a:xfrm>
        </p:spPr>
        <p:txBody>
          <a:bodyPr>
            <a:normAutofit fontScale="90000"/>
          </a:bodyPr>
          <a:lstStyle/>
          <a:p>
            <a:r>
              <a:rPr lang="en-US" dirty="0" smtClean="0"/>
              <a:t>Other benign </a:t>
            </a:r>
            <a:r>
              <a:rPr lang="en-US" dirty="0" err="1" smtClean="0"/>
              <a:t>tumours</a:t>
            </a:r>
            <a:r>
              <a:rPr lang="en-US" dirty="0" smtClean="0"/>
              <a:t> of </a:t>
            </a:r>
            <a:r>
              <a:rPr lang="en-US" dirty="0" err="1" smtClean="0"/>
              <a:t>nasopharynx</a:t>
            </a:r>
            <a:r>
              <a:rPr lang="en-US" dirty="0" smtClean="0"/>
              <a:t>:-</a:t>
            </a:r>
            <a:endParaRPr lang="en-US" dirty="0"/>
          </a:p>
        </p:txBody>
      </p:sp>
      <p:sp>
        <p:nvSpPr>
          <p:cNvPr id="3" name="Content Placeholder 2"/>
          <p:cNvSpPr>
            <a:spLocks noGrp="1"/>
          </p:cNvSpPr>
          <p:nvPr>
            <p:ph idx="1"/>
          </p:nvPr>
        </p:nvSpPr>
        <p:spPr>
          <a:xfrm>
            <a:off x="457200" y="2362200"/>
            <a:ext cx="8229600" cy="3962400"/>
          </a:xfrm>
        </p:spPr>
        <p:txBody>
          <a:bodyPr/>
          <a:lstStyle/>
          <a:p>
            <a:pPr>
              <a:buNone/>
            </a:pPr>
            <a:r>
              <a:rPr lang="en-US" b="1" dirty="0" err="1" smtClean="0"/>
              <a:t>Teratoma</a:t>
            </a:r>
            <a:r>
              <a:rPr lang="en-US" b="1" dirty="0" smtClean="0"/>
              <a:t>:-</a:t>
            </a:r>
          </a:p>
          <a:p>
            <a:endParaRPr lang="en-US" dirty="0" smtClean="0"/>
          </a:p>
          <a:p>
            <a:r>
              <a:rPr lang="en-US" dirty="0" smtClean="0"/>
              <a:t>Congenital </a:t>
            </a:r>
            <a:r>
              <a:rPr lang="en-US" dirty="0" err="1" smtClean="0"/>
              <a:t>tumour</a:t>
            </a:r>
            <a:r>
              <a:rPr lang="en-US" dirty="0" smtClean="0"/>
              <a:t>.</a:t>
            </a:r>
          </a:p>
          <a:p>
            <a:r>
              <a:rPr lang="en-US" dirty="0" smtClean="0"/>
              <a:t>Six time more common in females.</a:t>
            </a:r>
          </a:p>
          <a:p>
            <a:r>
              <a:rPr lang="en-US" dirty="0" smtClean="0"/>
              <a:t>Various type include </a:t>
            </a:r>
            <a:r>
              <a:rPr lang="en-US" dirty="0" err="1" smtClean="0"/>
              <a:t>dermoid</a:t>
            </a:r>
            <a:r>
              <a:rPr lang="en-US" dirty="0" smtClean="0"/>
              <a:t> with skin appendages, also called a hairy polyp.</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smtClean="0"/>
              <a:t>Swhwanoma</a:t>
            </a:r>
            <a:r>
              <a:rPr lang="en-US" b="1" dirty="0" smtClean="0"/>
              <a:t>:-</a:t>
            </a:r>
          </a:p>
          <a:p>
            <a:pPr>
              <a:buNone/>
            </a:pPr>
            <a:r>
              <a:rPr lang="en-US" b="1" dirty="0" smtClean="0"/>
              <a:t>    </a:t>
            </a:r>
            <a:r>
              <a:rPr lang="en-US" dirty="0" smtClean="0"/>
              <a:t>may arise in nasopharynx</a:t>
            </a:r>
          </a:p>
          <a:p>
            <a:pPr>
              <a:buNone/>
            </a:pPr>
            <a:r>
              <a:rPr lang="en-US" dirty="0" smtClean="0"/>
              <a:t>    slow growing &amp; can spread  locally by bony erosion</a:t>
            </a:r>
          </a:p>
          <a:p>
            <a:pPr>
              <a:buNone/>
            </a:pPr>
            <a:endParaRPr lang="en-US" dirty="0" smtClean="0"/>
          </a:p>
          <a:p>
            <a:pPr>
              <a:buNone/>
            </a:pPr>
            <a:r>
              <a:rPr lang="en-US" b="1" dirty="0" err="1" smtClean="0"/>
              <a:t>Pleomorpic</a:t>
            </a:r>
            <a:r>
              <a:rPr lang="en-US" b="1" dirty="0" smtClean="0"/>
              <a:t> adenoma:-</a:t>
            </a:r>
          </a:p>
          <a:p>
            <a:pPr>
              <a:buNone/>
            </a:pPr>
            <a:r>
              <a:rPr lang="en-US" dirty="0" smtClean="0"/>
              <a:t>    may arise from minor salivary gland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smtClean="0"/>
              <a:t>Chordoma</a:t>
            </a:r>
            <a:r>
              <a:rPr lang="en-US" dirty="0" smtClean="0"/>
              <a:t>:-derived from notochord.</a:t>
            </a:r>
          </a:p>
          <a:p>
            <a:endParaRPr lang="en-US" dirty="0" smtClean="0"/>
          </a:p>
          <a:p>
            <a:pPr>
              <a:buNone/>
            </a:pPr>
            <a:r>
              <a:rPr lang="en-US" b="1" dirty="0" err="1" smtClean="0"/>
              <a:t>Hamartoma</a:t>
            </a:r>
            <a:r>
              <a:rPr lang="en-US" dirty="0" smtClean="0"/>
              <a:t>:-malformed normal tissue.</a:t>
            </a:r>
          </a:p>
          <a:p>
            <a:r>
              <a:rPr lang="en-US" dirty="0" smtClean="0"/>
              <a:t>E.g. </a:t>
            </a:r>
            <a:r>
              <a:rPr lang="en-US" dirty="0" err="1" smtClean="0"/>
              <a:t>haemingioma</a:t>
            </a:r>
            <a:r>
              <a:rPr lang="en-US" dirty="0" smtClean="0"/>
              <a:t>.</a:t>
            </a:r>
          </a:p>
          <a:p>
            <a:endParaRPr lang="en-US" dirty="0" smtClean="0"/>
          </a:p>
          <a:p>
            <a:pPr>
              <a:buNone/>
            </a:pPr>
            <a:r>
              <a:rPr lang="en-US" b="1" dirty="0" err="1" smtClean="0"/>
              <a:t>Choriostoma</a:t>
            </a:r>
            <a:r>
              <a:rPr lang="en-US" b="1" dirty="0" smtClean="0"/>
              <a:t>:-</a:t>
            </a:r>
            <a:r>
              <a:rPr lang="en-US" dirty="0" smtClean="0"/>
              <a:t>mass of normal tissue at an abnormal site.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Nasopharyngeal Carcinoma</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Symptoms:</a:t>
            </a:r>
          </a:p>
          <a:p>
            <a:endParaRPr lang="en-US" dirty="0" smtClean="0"/>
          </a:p>
          <a:p>
            <a:r>
              <a:rPr lang="en-US" dirty="0" smtClean="0"/>
              <a:t>–Patients may present with significant nasal symptoms including nasal obstruction, epistaxis, a sensation of sinus fullness, and headache. </a:t>
            </a:r>
          </a:p>
          <a:p>
            <a:endParaRPr lang="en-US" dirty="0" smtClean="0"/>
          </a:p>
          <a:p>
            <a:r>
              <a:rPr lang="en-US" dirty="0" smtClean="0"/>
              <a:t>–Some patients present with minimal nasal symptoms, but complain of </a:t>
            </a:r>
            <a:r>
              <a:rPr lang="en-US" dirty="0" err="1" smtClean="0"/>
              <a:t>otalgia</a:t>
            </a:r>
            <a:r>
              <a:rPr lang="en-US" dirty="0" smtClean="0"/>
              <a:t> or decreased hearing due to </a:t>
            </a:r>
            <a:r>
              <a:rPr lang="en-US" dirty="0" err="1" smtClean="0"/>
              <a:t>eustachian</a:t>
            </a:r>
            <a:r>
              <a:rPr lang="en-US" dirty="0" smtClean="0"/>
              <a:t> tube obstruction from the mass. </a:t>
            </a:r>
          </a:p>
          <a:p>
            <a:endParaRPr lang="en-US" dirty="0" smtClean="0"/>
          </a:p>
          <a:p>
            <a:r>
              <a:rPr lang="en-US" dirty="0" smtClean="0"/>
              <a:t>–A majority of the patients present with a mass in the neck, and in some patients this is the only complaint. </a:t>
            </a:r>
          </a:p>
          <a:p>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•Physical findings:</a:t>
            </a:r>
          </a:p>
          <a:p>
            <a:endParaRPr lang="en-US" dirty="0" smtClean="0"/>
          </a:p>
          <a:p>
            <a:r>
              <a:rPr lang="en-US" dirty="0" smtClean="0"/>
              <a:t>–Nasopharyngeal carcinomas are typically </a:t>
            </a:r>
            <a:r>
              <a:rPr lang="en-US" dirty="0" err="1" smtClean="0"/>
              <a:t>erythematousand</a:t>
            </a:r>
            <a:r>
              <a:rPr lang="en-US" dirty="0" smtClean="0"/>
              <a:t> friable. The tumor arises most frequently near the </a:t>
            </a:r>
            <a:r>
              <a:rPr lang="en-US" dirty="0" err="1" smtClean="0"/>
              <a:t>fossaof</a:t>
            </a:r>
            <a:r>
              <a:rPr lang="en-US" dirty="0" smtClean="0"/>
              <a:t> </a:t>
            </a:r>
            <a:r>
              <a:rPr lang="en-US" dirty="0" err="1" smtClean="0"/>
              <a:t>Rosenmuller</a:t>
            </a:r>
            <a:r>
              <a:rPr lang="en-US" dirty="0" smtClean="0"/>
              <a:t>.</a:t>
            </a:r>
          </a:p>
          <a:p>
            <a:endParaRPr lang="en-US" dirty="0" smtClean="0"/>
          </a:p>
          <a:p>
            <a:r>
              <a:rPr lang="en-US" dirty="0" smtClean="0"/>
              <a:t>–Orbital invasion can produce significant </a:t>
            </a:r>
            <a:r>
              <a:rPr lang="en-US" dirty="0" err="1" smtClean="0"/>
              <a:t>proptosisor</a:t>
            </a:r>
            <a:r>
              <a:rPr lang="en-US" dirty="0" smtClean="0"/>
              <a:t> </a:t>
            </a:r>
            <a:r>
              <a:rPr lang="en-US" dirty="0" err="1" smtClean="0"/>
              <a:t>hypertelorism</a:t>
            </a:r>
            <a:r>
              <a:rPr lang="en-US" dirty="0" smtClean="0"/>
              <a:t>. </a:t>
            </a:r>
          </a:p>
          <a:p>
            <a:endParaRPr lang="en-US" dirty="0" smtClean="0"/>
          </a:p>
          <a:p>
            <a:r>
              <a:rPr lang="en-US" dirty="0" smtClean="0"/>
              <a:t>–Cranial nerves may be involved at the skull base. In particular the 5</a:t>
            </a:r>
            <a:r>
              <a:rPr lang="en-US" baseline="30000" dirty="0" smtClean="0"/>
              <a:t>th</a:t>
            </a:r>
            <a:r>
              <a:rPr lang="en-US" dirty="0" smtClean="0"/>
              <a:t> &amp; 6th nerve are at risk and their function should be examined.</a:t>
            </a:r>
          </a:p>
          <a:p>
            <a:endParaRPr lang="en-US" dirty="0" smtClean="0"/>
          </a:p>
          <a:p>
            <a:r>
              <a:rPr lang="en-US" dirty="0" smtClean="0"/>
              <a:t>are present in over 70% of patients. The nodes are usually involving the nodes at the mandibular angle.</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Any persistent middle ear effusion of long duration in an adult patient with no prior history of middle ear disease is suspicious for a tumor and should be investigated accordingly.</a:t>
            </a:r>
          </a:p>
          <a:p>
            <a:endParaRPr lang="en-US" dirty="0" smtClean="0"/>
          </a:p>
          <a:p>
            <a:r>
              <a:rPr lang="en-US" dirty="0" smtClean="0"/>
              <a:t>•EBV antibody titer should be determined (this shows an elevated </a:t>
            </a:r>
            <a:r>
              <a:rPr lang="en-US" dirty="0" err="1" smtClean="0"/>
              <a:t>IgA</a:t>
            </a:r>
            <a:r>
              <a:rPr lang="en-US" dirty="0" smtClean="0"/>
              <a:t>, contrasting with the elevated </a:t>
            </a:r>
            <a:r>
              <a:rPr lang="en-US" dirty="0" err="1" smtClean="0"/>
              <a:t>IgM</a:t>
            </a:r>
            <a:r>
              <a:rPr lang="en-US" dirty="0" smtClean="0"/>
              <a:t>/ </a:t>
            </a:r>
            <a:r>
              <a:rPr lang="en-US" dirty="0" err="1" smtClean="0"/>
              <a:t>IgG</a:t>
            </a:r>
            <a:r>
              <a:rPr lang="en-US" dirty="0" smtClean="0"/>
              <a:t> that is found in infectious mononucleosis).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 </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WHO </a:t>
            </a:r>
            <a:r>
              <a:rPr lang="en-US" b="1" dirty="0" smtClean="0"/>
              <a:t>I</a:t>
            </a:r>
            <a:r>
              <a:rPr lang="en-US" dirty="0" smtClean="0"/>
              <a:t> tumors are </a:t>
            </a:r>
            <a:r>
              <a:rPr lang="en-US" b="1" dirty="0" smtClean="0"/>
              <a:t>keratinizing squamous cell carcinomas</a:t>
            </a:r>
            <a:r>
              <a:rPr lang="en-US" dirty="0" smtClean="0"/>
              <a:t>. In the </a:t>
            </a:r>
          </a:p>
          <a:p>
            <a:pPr>
              <a:buNone/>
            </a:pPr>
            <a:r>
              <a:rPr lang="en-US" dirty="0" smtClean="0"/>
              <a:t>      United States these tumors account for approximately 25% of nasopharyngeal carcinomas. In areas of the world where nasopharyngeal carcinoma is common, such as Southern China, these tumors account for less than 5% of nasopharyngeal carcinomas. These tumors are not related to EBV infection.</a:t>
            </a:r>
          </a:p>
          <a:p>
            <a:endParaRPr lang="en-US" dirty="0" smtClean="0"/>
          </a:p>
          <a:p>
            <a:r>
              <a:rPr lang="en-US" dirty="0" smtClean="0"/>
              <a:t>WHO</a:t>
            </a:r>
            <a:r>
              <a:rPr lang="en-US" b="1" dirty="0" smtClean="0"/>
              <a:t> II </a:t>
            </a:r>
            <a:r>
              <a:rPr lang="en-US" dirty="0" smtClean="0"/>
              <a:t>tumors are</a:t>
            </a:r>
            <a:r>
              <a:rPr lang="en-US" b="1" dirty="0" smtClean="0"/>
              <a:t> </a:t>
            </a:r>
            <a:r>
              <a:rPr lang="en-US" b="1" dirty="0" err="1" smtClean="0"/>
              <a:t>nonkeratinizingsquamous</a:t>
            </a:r>
            <a:r>
              <a:rPr lang="en-US" b="1" dirty="0" smtClean="0"/>
              <a:t> cell carcinomas</a:t>
            </a:r>
            <a:r>
              <a:rPr lang="en-US" dirty="0" smtClean="0"/>
              <a:t>. These tumors </a:t>
            </a:r>
            <a:r>
              <a:rPr lang="en-US" dirty="0" err="1" smtClean="0"/>
              <a:t>histologicallyresemble</a:t>
            </a:r>
            <a:r>
              <a:rPr lang="en-US" dirty="0" smtClean="0"/>
              <a:t> transitional cell bladder cancer, and are also called transitional cell carcinoma. These tumors are related to EBV infection.</a:t>
            </a:r>
          </a:p>
          <a:p>
            <a:endParaRPr lang="en-US" dirty="0" smtClean="0"/>
          </a:p>
          <a:p>
            <a:r>
              <a:rPr lang="en-US" dirty="0" smtClean="0"/>
              <a:t>WHO </a:t>
            </a:r>
            <a:r>
              <a:rPr lang="en-US" b="1" dirty="0" smtClean="0"/>
              <a:t>III</a:t>
            </a:r>
            <a:r>
              <a:rPr lang="en-US" dirty="0" smtClean="0"/>
              <a:t> tumors are </a:t>
            </a:r>
            <a:r>
              <a:rPr lang="en-US" b="1" dirty="0" smtClean="0"/>
              <a:t>undifferentiated carcinomas </a:t>
            </a:r>
            <a:r>
              <a:rPr lang="en-US" dirty="0" smtClean="0"/>
              <a:t>and include </a:t>
            </a:r>
            <a:r>
              <a:rPr lang="en-US" dirty="0" err="1" smtClean="0"/>
              <a:t>lymphoepithelioma</a:t>
            </a:r>
            <a:r>
              <a:rPr lang="en-US" dirty="0" smtClean="0"/>
              <a:t>. They account for the majority of nasopharyngeal carcinomas in the United States and worldwide. These tumors are related to EBV infection.</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lstStyle/>
          <a:p>
            <a:r>
              <a:rPr lang="en-US" dirty="0" smtClean="0"/>
              <a:t>History</a:t>
            </a:r>
          </a:p>
          <a:p>
            <a:r>
              <a:rPr lang="en-US" dirty="0" smtClean="0"/>
              <a:t>Examination</a:t>
            </a:r>
          </a:p>
          <a:p>
            <a:r>
              <a:rPr lang="en-US" dirty="0" smtClean="0"/>
              <a:t>Biopsy</a:t>
            </a:r>
          </a:p>
          <a:p>
            <a:r>
              <a:rPr lang="en-US" dirty="0" smtClean="0"/>
              <a:t>CT/MRI</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dirty="0" err="1" smtClean="0"/>
              <a:t>Radiotheray</a:t>
            </a:r>
            <a:endParaRPr lang="en-US" dirty="0" smtClean="0"/>
          </a:p>
          <a:p>
            <a:r>
              <a:rPr lang="en-US" dirty="0" smtClean="0"/>
              <a:t>Chemotherapy</a:t>
            </a:r>
          </a:p>
          <a:p>
            <a:r>
              <a:rPr lang="en-US" dirty="0" smtClean="0"/>
              <a:t>Surgery </a:t>
            </a:r>
          </a:p>
          <a:p>
            <a:r>
              <a:rPr lang="en-US" dirty="0" smtClean="0"/>
              <a:t>Photodynamic therapy </a:t>
            </a:r>
          </a:p>
          <a:p>
            <a:r>
              <a:rPr lang="en-US" smtClean="0"/>
              <a:t>Immunotherapy </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err="1" smtClean="0"/>
              <a:t>Gullane</a:t>
            </a:r>
            <a:r>
              <a:rPr lang="en-US" dirty="0" smtClean="0"/>
              <a:t> PJ, Davidson J. Juvenile </a:t>
            </a:r>
            <a:r>
              <a:rPr lang="en-US" dirty="0" err="1" smtClean="0"/>
              <a:t>angiofibroma</a:t>
            </a:r>
            <a:r>
              <a:rPr lang="en-US" dirty="0" smtClean="0"/>
              <a:t>:  </a:t>
            </a:r>
            <a:r>
              <a:rPr lang="en-US" dirty="0" err="1" smtClean="0"/>
              <a:t>Areview</a:t>
            </a:r>
            <a:r>
              <a:rPr lang="en-US" dirty="0" smtClean="0"/>
              <a:t> of </a:t>
            </a:r>
            <a:r>
              <a:rPr lang="en-US" dirty="0" err="1" smtClean="0"/>
              <a:t>leterature</a:t>
            </a:r>
            <a:r>
              <a:rPr lang="en-US" dirty="0" smtClean="0"/>
              <a:t> &amp; case series report. Laryngoscope. 1992; </a:t>
            </a:r>
            <a:r>
              <a:rPr lang="en-US" b="1" dirty="0" smtClean="0"/>
              <a:t>102</a:t>
            </a:r>
            <a:r>
              <a:rPr lang="en-US" dirty="0" smtClean="0"/>
              <a:t>: 928-33.</a:t>
            </a:r>
          </a:p>
          <a:p>
            <a:endParaRPr lang="en-US" dirty="0" smtClean="0"/>
          </a:p>
          <a:p>
            <a:r>
              <a:rPr lang="en-US" dirty="0" err="1" smtClean="0"/>
              <a:t>Harma</a:t>
            </a:r>
            <a:r>
              <a:rPr lang="en-US" dirty="0" smtClean="0"/>
              <a:t> RA. Nasopharyngeal </a:t>
            </a:r>
            <a:r>
              <a:rPr lang="en-US" dirty="0" err="1" smtClean="0"/>
              <a:t>angiofibroma</a:t>
            </a:r>
            <a:r>
              <a:rPr lang="en-US" dirty="0" smtClean="0"/>
              <a:t>. A clinical &amp; </a:t>
            </a:r>
            <a:r>
              <a:rPr lang="en-US" dirty="0" err="1" smtClean="0"/>
              <a:t>histopathological</a:t>
            </a:r>
            <a:r>
              <a:rPr lang="en-US" dirty="0" smtClean="0"/>
              <a:t> study. Acta </a:t>
            </a:r>
            <a:r>
              <a:rPr lang="en-US" dirty="0" err="1" smtClean="0"/>
              <a:t>Oto-laryngolica</a:t>
            </a:r>
            <a:r>
              <a:rPr lang="en-US" dirty="0" smtClean="0"/>
              <a:t>. 1959; </a:t>
            </a:r>
            <a:r>
              <a:rPr lang="en-US" b="1" dirty="0" smtClean="0"/>
              <a:t>146</a:t>
            </a:r>
            <a:r>
              <a:rPr lang="en-US" dirty="0" smtClean="0"/>
              <a:t>: 1-74.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Pharynx:-</a:t>
            </a:r>
            <a:endParaRPr lang="en-US" dirty="0"/>
          </a:p>
        </p:txBody>
      </p:sp>
      <p:sp>
        <p:nvSpPr>
          <p:cNvPr id="3" name="Content Placeholder 2"/>
          <p:cNvSpPr>
            <a:spLocks noGrp="1"/>
          </p:cNvSpPr>
          <p:nvPr>
            <p:ph idx="1"/>
          </p:nvPr>
        </p:nvSpPr>
        <p:spPr/>
        <p:txBody>
          <a:bodyPr/>
          <a:lstStyle/>
          <a:p>
            <a:r>
              <a:rPr lang="en-US" dirty="0" smtClean="0"/>
              <a:t>It is a conical </a:t>
            </a:r>
            <a:r>
              <a:rPr lang="en-US" dirty="0" err="1" smtClean="0"/>
              <a:t>fibromuscular</a:t>
            </a:r>
            <a:r>
              <a:rPr lang="en-US" dirty="0" smtClean="0"/>
              <a:t> tube forming upper part of food and air passage.</a:t>
            </a:r>
          </a:p>
          <a:p>
            <a:endParaRPr lang="en-US" dirty="0" smtClean="0"/>
          </a:p>
          <a:p>
            <a:r>
              <a:rPr lang="en-US" dirty="0" smtClean="0"/>
              <a:t>12 -14 cm long.</a:t>
            </a:r>
          </a:p>
          <a:p>
            <a:endParaRPr lang="en-US" dirty="0" smtClean="0"/>
          </a:p>
          <a:p>
            <a:r>
              <a:rPr lang="en-US" dirty="0" smtClean="0"/>
              <a:t>Extent:-</a:t>
            </a:r>
          </a:p>
          <a:p>
            <a:endParaRPr lang="en-US" dirty="0" smtClean="0"/>
          </a:p>
          <a:p>
            <a:r>
              <a:rPr lang="en-US" dirty="0" smtClean="0"/>
              <a:t>Width 3.5 cm at base and narrow 1.5 cm at G.O. junction.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normAutofit/>
          </a:bodyPr>
          <a:lstStyle/>
          <a:p>
            <a:pPr algn="ctr"/>
            <a:r>
              <a:rPr lang="en-US" sz="4000" dirty="0" smtClean="0"/>
              <a:t>MCQ</a:t>
            </a:r>
            <a:endParaRPr lang="en-US"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1. Which are the following are functions of nasopharynx except ? </a:t>
            </a:r>
            <a:endParaRPr lang="en-US" sz="3200" dirty="0">
              <a:solidFill>
                <a:schemeClr val="tx1"/>
              </a:solidFill>
            </a:endParaRPr>
          </a:p>
        </p:txBody>
      </p:sp>
      <p:sp>
        <p:nvSpPr>
          <p:cNvPr id="3" name="Content Placeholder 2"/>
          <p:cNvSpPr>
            <a:spLocks noGrp="1"/>
          </p:cNvSpPr>
          <p:nvPr>
            <p:ph idx="1"/>
          </p:nvPr>
        </p:nvSpPr>
        <p:spPr/>
        <p:txBody>
          <a:bodyPr>
            <a:normAutofit/>
          </a:bodyPr>
          <a:lstStyle/>
          <a:p>
            <a:pPr marL="514350" indent="-514350">
              <a:buFont typeface="+mj-lt"/>
              <a:buAutoNum type="alphaLcPeriod"/>
            </a:pPr>
            <a:r>
              <a:rPr lang="en-US" sz="2400" dirty="0" smtClean="0"/>
              <a:t>Airflow</a:t>
            </a:r>
          </a:p>
          <a:p>
            <a:pPr marL="514350" indent="-514350">
              <a:buFont typeface="+mj-lt"/>
              <a:buAutoNum type="alphaLcPeriod"/>
            </a:pPr>
            <a:r>
              <a:rPr lang="en-US" sz="2400" dirty="0" smtClean="0"/>
              <a:t>Speech and swallowing</a:t>
            </a:r>
          </a:p>
          <a:p>
            <a:pPr marL="514350" indent="-514350">
              <a:buFont typeface="+mj-lt"/>
              <a:buAutoNum type="alphaLcPeriod"/>
            </a:pPr>
            <a:r>
              <a:rPr lang="en-US" sz="2400" dirty="0" smtClean="0"/>
              <a:t>Bacterial colonization</a:t>
            </a:r>
          </a:p>
          <a:p>
            <a:pPr marL="514350" indent="-514350">
              <a:buFont typeface="+mj-lt"/>
              <a:buAutoNum type="alphaLcPeriod"/>
            </a:pPr>
            <a:r>
              <a:rPr lang="en-US" sz="2400" dirty="0" smtClean="0"/>
              <a:t>Hearing </a:t>
            </a:r>
          </a:p>
          <a:p>
            <a:pPr marL="514350" indent="-514350">
              <a:buFont typeface="+mj-lt"/>
              <a:buAutoNum type="alphaLcPeriod"/>
            </a:pP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2. Which are the following are features of adenoid </a:t>
            </a:r>
            <a:r>
              <a:rPr lang="en-US" sz="3200" dirty="0" err="1" smtClean="0">
                <a:solidFill>
                  <a:schemeClr val="tx1"/>
                </a:solidFill>
              </a:rPr>
              <a:t>facies</a:t>
            </a:r>
            <a:r>
              <a:rPr lang="en-US" sz="3200" dirty="0" smtClean="0">
                <a:solidFill>
                  <a:schemeClr val="tx1"/>
                </a:solidFill>
              </a:rPr>
              <a:t> except? </a:t>
            </a:r>
            <a:endParaRPr lang="en-US" sz="3200" dirty="0">
              <a:solidFill>
                <a:schemeClr val="tx1"/>
              </a:solidFill>
            </a:endParaRPr>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lphaLcPeriod"/>
            </a:pPr>
            <a:r>
              <a:rPr lang="en-US" dirty="0" smtClean="0"/>
              <a:t>Open mouth</a:t>
            </a:r>
          </a:p>
          <a:p>
            <a:pPr marL="514350" indent="-514350">
              <a:lnSpc>
                <a:spcPct val="150000"/>
              </a:lnSpc>
              <a:buFont typeface="+mj-lt"/>
              <a:buAutoNum type="alphaLcPeriod"/>
            </a:pPr>
            <a:r>
              <a:rPr lang="en-US" dirty="0" smtClean="0"/>
              <a:t>Flat </a:t>
            </a:r>
            <a:r>
              <a:rPr lang="en-US" dirty="0" err="1" smtClean="0"/>
              <a:t>midface</a:t>
            </a:r>
            <a:endParaRPr lang="en-US" dirty="0" smtClean="0"/>
          </a:p>
          <a:p>
            <a:pPr marL="514350" indent="-514350">
              <a:lnSpc>
                <a:spcPct val="150000"/>
              </a:lnSpc>
              <a:buFont typeface="+mj-lt"/>
              <a:buAutoNum type="alphaLcPeriod"/>
            </a:pPr>
            <a:r>
              <a:rPr lang="en-US" dirty="0" smtClean="0"/>
              <a:t>A dull appearance</a:t>
            </a:r>
          </a:p>
          <a:p>
            <a:pPr marL="514350" indent="-514350">
              <a:lnSpc>
                <a:spcPct val="150000"/>
              </a:lnSpc>
              <a:buFont typeface="+mj-lt"/>
              <a:buAutoNum type="alphaLcPeriod"/>
            </a:pPr>
            <a:r>
              <a:rPr lang="en-US" dirty="0" smtClean="0"/>
              <a:t>Low arched palate</a:t>
            </a:r>
          </a:p>
          <a:p>
            <a:pPr>
              <a:lnSpc>
                <a:spcPct val="150000"/>
              </a:lnSpc>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200" dirty="0" smtClean="0">
                <a:solidFill>
                  <a:schemeClr val="tx1"/>
                </a:solidFill>
              </a:rPr>
              <a:t>3. What is </a:t>
            </a:r>
            <a:r>
              <a:rPr lang="en-US" sz="3200" dirty="0" err="1" smtClean="0">
                <a:solidFill>
                  <a:schemeClr val="tx1"/>
                </a:solidFill>
              </a:rPr>
              <a:t>antral</a:t>
            </a:r>
            <a:r>
              <a:rPr lang="en-US" sz="3200" dirty="0" smtClean="0">
                <a:solidFill>
                  <a:schemeClr val="tx1"/>
                </a:solidFill>
              </a:rPr>
              <a:t> sign?</a:t>
            </a:r>
            <a:endParaRPr lang="en-US" sz="3200" dirty="0">
              <a:solidFill>
                <a:schemeClr val="tx1"/>
              </a:solidFill>
            </a:endParaRPr>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Bowing of posterior maxillary wall on x-ray</a:t>
            </a:r>
          </a:p>
          <a:p>
            <a:pPr marL="514350" indent="-514350">
              <a:buFont typeface="+mj-lt"/>
              <a:buAutoNum type="alphaLcPeriod"/>
            </a:pPr>
            <a:r>
              <a:rPr lang="en-US" dirty="0" smtClean="0"/>
              <a:t>Bowing of anterior maxillary wall on x-ray</a:t>
            </a:r>
          </a:p>
          <a:p>
            <a:pPr marL="514350" indent="-514350">
              <a:buFont typeface="+mj-lt"/>
              <a:buAutoNum type="alphaLcPeriod"/>
            </a:pPr>
            <a:r>
              <a:rPr lang="en-US" dirty="0" smtClean="0"/>
              <a:t>Bowing of posterior maxillary wall on MRI</a:t>
            </a:r>
          </a:p>
          <a:p>
            <a:pPr marL="514350" indent="-514350">
              <a:buFont typeface="+mj-lt"/>
              <a:buAutoNum type="alphaLcPeriod"/>
            </a:pPr>
            <a:r>
              <a:rPr lang="en-US" dirty="0" smtClean="0"/>
              <a:t>Bowing of anterior maxillary wall on MRI</a:t>
            </a:r>
          </a:p>
          <a:p>
            <a:pPr marL="514350" indent="-514350">
              <a:buFont typeface="+mj-lt"/>
              <a:buAutoNum type="alphaLcPeriod"/>
            </a:pPr>
            <a:endParaRPr lang="en-US" dirty="0" smtClean="0"/>
          </a:p>
          <a:p>
            <a:pPr marL="514350" indent="-514350">
              <a:buFont typeface="+mj-lt"/>
              <a:buAutoNum type="alphaLcPeriod"/>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1143000"/>
          </a:xfrm>
        </p:spPr>
        <p:txBody>
          <a:bodyPr>
            <a:noAutofit/>
          </a:bodyPr>
          <a:lstStyle/>
          <a:p>
            <a:r>
              <a:rPr lang="en-US" sz="3200" dirty="0" smtClean="0">
                <a:solidFill>
                  <a:schemeClr val="tx1"/>
                </a:solidFill>
              </a:rPr>
              <a:t>4. Which of the following investigation is not required for nasopharyngeal juvenile </a:t>
            </a:r>
            <a:r>
              <a:rPr lang="en-US" sz="3200" dirty="0" err="1" smtClean="0">
                <a:solidFill>
                  <a:schemeClr val="tx1"/>
                </a:solidFill>
              </a:rPr>
              <a:t>angiofibroma</a:t>
            </a:r>
            <a:r>
              <a:rPr lang="en-US" sz="3200" dirty="0" smtClean="0">
                <a:solidFill>
                  <a:schemeClr val="tx1"/>
                </a:solidFill>
              </a:rPr>
              <a:t> ?</a:t>
            </a:r>
            <a:endParaRPr lang="en-US" sz="3200" dirty="0">
              <a:solidFill>
                <a:schemeClr val="tx1"/>
              </a:solidFill>
            </a:endParaRPr>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Ct scan head with contrast</a:t>
            </a:r>
          </a:p>
          <a:p>
            <a:pPr marL="514350" indent="-514350">
              <a:buFont typeface="+mj-lt"/>
              <a:buAutoNum type="alphaLcPeriod"/>
            </a:pPr>
            <a:r>
              <a:rPr lang="en-US" dirty="0" smtClean="0"/>
              <a:t>Biopsy</a:t>
            </a:r>
          </a:p>
          <a:p>
            <a:pPr marL="514350" indent="-514350">
              <a:buFont typeface="+mj-lt"/>
              <a:buAutoNum type="alphaLcPeriod"/>
            </a:pPr>
            <a:r>
              <a:rPr lang="en-US" dirty="0" smtClean="0"/>
              <a:t>MRI Brain</a:t>
            </a:r>
          </a:p>
          <a:p>
            <a:pPr marL="514350" indent="-514350">
              <a:buFont typeface="+mj-lt"/>
              <a:buAutoNum type="alphaLcPeriod"/>
            </a:pPr>
            <a:r>
              <a:rPr lang="en-US" dirty="0" smtClean="0"/>
              <a:t>Angiography</a:t>
            </a:r>
          </a:p>
          <a:p>
            <a:pPr marL="514350" indent="-514350" algn="r">
              <a:buFont typeface="+mj-lt"/>
              <a:buAutoNum type="alphaLcPeriod"/>
            </a:pPr>
            <a:endParaRPr lang="en-US" dirty="0" smtClean="0"/>
          </a:p>
          <a:p>
            <a:pPr marL="514350" indent="-514350" algn="r">
              <a:buFont typeface="+mj-lt"/>
              <a:buAutoNum type="alphaLcPeriod"/>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5. Which are the following approaches are used for </a:t>
            </a:r>
            <a:r>
              <a:rPr lang="en-US" sz="3200" dirty="0" err="1" smtClean="0">
                <a:solidFill>
                  <a:schemeClr val="tx1"/>
                </a:solidFill>
              </a:rPr>
              <a:t>angiofibroma</a:t>
            </a:r>
            <a:r>
              <a:rPr lang="en-US" sz="3200" dirty="0" smtClean="0">
                <a:solidFill>
                  <a:schemeClr val="tx1"/>
                </a:solidFill>
              </a:rPr>
              <a:t>?</a:t>
            </a:r>
            <a:endParaRPr lang="en-US" sz="3200" dirty="0">
              <a:solidFill>
                <a:schemeClr val="tx1"/>
              </a:solidFill>
            </a:endParaRPr>
          </a:p>
        </p:txBody>
      </p:sp>
      <p:sp>
        <p:nvSpPr>
          <p:cNvPr id="3" name="Content Placeholder 2"/>
          <p:cNvSpPr>
            <a:spLocks noGrp="1"/>
          </p:cNvSpPr>
          <p:nvPr>
            <p:ph idx="1"/>
          </p:nvPr>
        </p:nvSpPr>
        <p:spPr/>
        <p:txBody>
          <a:bodyPr/>
          <a:lstStyle/>
          <a:p>
            <a:pPr marL="514350" indent="-514350">
              <a:buFont typeface="+mj-lt"/>
              <a:buAutoNum type="alphaLcPeriod"/>
            </a:pPr>
            <a:r>
              <a:rPr lang="en-US" dirty="0" err="1" smtClean="0"/>
              <a:t>Transpalatine</a:t>
            </a:r>
            <a:r>
              <a:rPr lang="en-US" dirty="0" smtClean="0"/>
              <a:t> /+</a:t>
            </a:r>
            <a:r>
              <a:rPr lang="en-US" dirty="0" err="1" smtClean="0"/>
              <a:t>sublabial</a:t>
            </a:r>
            <a:endParaRPr lang="en-US" dirty="0" smtClean="0"/>
          </a:p>
          <a:p>
            <a:pPr marL="514350" indent="-514350">
              <a:buFont typeface="+mj-lt"/>
              <a:buAutoNum type="alphaLcPeriod"/>
            </a:pPr>
            <a:r>
              <a:rPr lang="en-US" dirty="0" smtClean="0"/>
              <a:t> Lateral </a:t>
            </a:r>
            <a:r>
              <a:rPr lang="en-US" dirty="0" err="1" smtClean="0"/>
              <a:t>rhinotomy</a:t>
            </a:r>
            <a:endParaRPr lang="en-US" dirty="0" smtClean="0"/>
          </a:p>
          <a:p>
            <a:pPr marL="514350" indent="-514350">
              <a:buFont typeface="+mj-lt"/>
              <a:buAutoNum type="alphaLcPeriod"/>
            </a:pPr>
            <a:r>
              <a:rPr lang="en-US" dirty="0" smtClean="0"/>
              <a:t> Endoscopic removal after  </a:t>
            </a:r>
            <a:r>
              <a:rPr lang="en-US" dirty="0" err="1" smtClean="0"/>
              <a:t>embolisation</a:t>
            </a:r>
            <a:r>
              <a:rPr lang="en-US" dirty="0" smtClean="0"/>
              <a:t> of vessels</a:t>
            </a:r>
          </a:p>
          <a:p>
            <a:pPr marL="514350" indent="-514350">
              <a:buFont typeface="+mj-lt"/>
              <a:buAutoNum type="alphaLcPeriod"/>
            </a:pPr>
            <a:r>
              <a:rPr lang="en-US" dirty="0" smtClean="0"/>
              <a:t>All of the above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420112"/>
          </a:xfrm>
        </p:spPr>
        <p:txBody>
          <a:bodyPr/>
          <a:lstStyle/>
          <a:p>
            <a:r>
              <a:rPr lang="en-US" dirty="0" smtClean="0"/>
              <a:t>  		 Thank you.....</a:t>
            </a:r>
            <a:endParaRPr lang="en-US" dirty="0"/>
          </a:p>
        </p:txBody>
      </p:sp>
      <p:sp>
        <p:nvSpPr>
          <p:cNvPr id="3" name="Content Placeholder 2"/>
          <p:cNvSpPr>
            <a:spLocks noGrp="1"/>
          </p:cNvSpPr>
          <p:nvPr>
            <p:ph idx="1"/>
          </p:nvPr>
        </p:nvSpPr>
        <p:spPr>
          <a:xfrm>
            <a:off x="457200" y="4648200"/>
            <a:ext cx="8229600" cy="1676400"/>
          </a:xfrm>
        </p:spPr>
        <p:txBody>
          <a:bodyPr/>
          <a:lstStyle/>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81200"/>
            <a:ext cx="8229600" cy="4389120"/>
          </a:xfrm>
        </p:spPr>
        <p:txBody>
          <a:bodyPr/>
          <a:lstStyle/>
          <a:p>
            <a:pPr marL="514350" indent="-514350">
              <a:buFont typeface="+mj-lt"/>
              <a:buAutoNum type="arabicPeriod"/>
            </a:pPr>
            <a:r>
              <a:rPr lang="en-US" dirty="0" smtClean="0"/>
              <a:t>D</a:t>
            </a:r>
          </a:p>
          <a:p>
            <a:pPr marL="514350" indent="-514350">
              <a:buFont typeface="+mj-lt"/>
              <a:buAutoNum type="arabicPeriod"/>
            </a:pPr>
            <a:r>
              <a:rPr lang="en-US" dirty="0" smtClean="0"/>
              <a:t>D</a:t>
            </a:r>
          </a:p>
          <a:p>
            <a:pPr marL="514350" indent="-514350">
              <a:buFont typeface="+mj-lt"/>
              <a:buAutoNum type="arabicPeriod"/>
            </a:pPr>
            <a:r>
              <a:rPr lang="en-US" dirty="0" smtClean="0"/>
              <a:t>A</a:t>
            </a:r>
          </a:p>
          <a:p>
            <a:pPr marL="514350" indent="-514350">
              <a:buFont typeface="+mj-lt"/>
              <a:buAutoNum type="arabicPeriod"/>
            </a:pPr>
            <a:r>
              <a:rPr lang="en-US" dirty="0" smtClean="0"/>
              <a:t>B</a:t>
            </a:r>
          </a:p>
          <a:p>
            <a:pPr marL="514350" indent="-514350">
              <a:buFont typeface="+mj-lt"/>
              <a:buAutoNum type="arabicPeriod"/>
            </a:pPr>
            <a:r>
              <a:rPr lang="en-US" smtClean="0"/>
              <a:t>D </a:t>
            </a:r>
            <a:endParaRPr lang="en-US" dirty="0" smtClean="0"/>
          </a:p>
          <a:p>
            <a:pPr marL="514350" indent="-514350">
              <a:buFont typeface="+mj-lt"/>
              <a:buAutoNum type="arabicPeriod"/>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pharynx:-</a:t>
            </a:r>
            <a:endParaRPr lang="en-US" dirty="0"/>
          </a:p>
        </p:txBody>
      </p:sp>
      <p:sp>
        <p:nvSpPr>
          <p:cNvPr id="3" name="Content Placeholder 2"/>
          <p:cNvSpPr>
            <a:spLocks noGrp="1"/>
          </p:cNvSpPr>
          <p:nvPr>
            <p:ph idx="1"/>
          </p:nvPr>
        </p:nvSpPr>
        <p:spPr/>
        <p:txBody>
          <a:bodyPr/>
          <a:lstStyle/>
          <a:p>
            <a:r>
              <a:rPr lang="en-US" dirty="0" smtClean="0"/>
              <a:t>Nasopharynx</a:t>
            </a:r>
          </a:p>
          <a:p>
            <a:endParaRPr lang="en-US" dirty="0" smtClean="0"/>
          </a:p>
          <a:p>
            <a:r>
              <a:rPr lang="en-US" dirty="0" smtClean="0"/>
              <a:t>Oropharynx</a:t>
            </a:r>
          </a:p>
          <a:p>
            <a:endParaRPr lang="en-US" dirty="0" smtClean="0"/>
          </a:p>
          <a:p>
            <a:r>
              <a:rPr lang="en-US" dirty="0" smtClean="0"/>
              <a:t>Hypo or </a:t>
            </a:r>
            <a:r>
              <a:rPr lang="en-US" dirty="0" err="1" smtClean="0"/>
              <a:t>laryngopharynx</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219200" y="1935163"/>
            <a:ext cx="6629399" cy="454183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Nasopharynx</a:t>
            </a:r>
            <a:r>
              <a:rPr lang="en-US" dirty="0" smtClean="0"/>
              <a:t>:-</a:t>
            </a:r>
            <a:endParaRPr lang="en-US" dirty="0"/>
          </a:p>
        </p:txBody>
      </p:sp>
      <p:sp>
        <p:nvSpPr>
          <p:cNvPr id="3" name="Content Placeholder 2"/>
          <p:cNvSpPr>
            <a:spLocks noGrp="1"/>
          </p:cNvSpPr>
          <p:nvPr>
            <p:ph idx="1"/>
          </p:nvPr>
        </p:nvSpPr>
        <p:spPr>
          <a:xfrm>
            <a:off x="457200" y="1935480"/>
            <a:ext cx="8229600" cy="4693920"/>
          </a:xfrm>
        </p:spPr>
        <p:txBody>
          <a:bodyPr>
            <a:normAutofit fontScale="92500" lnSpcReduction="10000"/>
          </a:bodyPr>
          <a:lstStyle/>
          <a:p>
            <a:r>
              <a:rPr lang="en-US" dirty="0" smtClean="0"/>
              <a:t>It is upper most part of the pharynx.</a:t>
            </a:r>
          </a:p>
          <a:p>
            <a:endParaRPr lang="en-US" dirty="0" smtClean="0"/>
          </a:p>
          <a:p>
            <a:r>
              <a:rPr lang="en-US" dirty="0" smtClean="0"/>
              <a:t>It lies behind nasal cavity.</a:t>
            </a:r>
          </a:p>
          <a:p>
            <a:endParaRPr lang="en-US" dirty="0" smtClean="0"/>
          </a:p>
          <a:p>
            <a:r>
              <a:rPr lang="en-US" dirty="0" smtClean="0"/>
              <a:t>Extent:-</a:t>
            </a:r>
          </a:p>
          <a:p>
            <a:endParaRPr lang="en-US" dirty="0" smtClean="0"/>
          </a:p>
          <a:p>
            <a:r>
              <a:rPr lang="en-US" dirty="0" smtClean="0"/>
              <a:t>Roof:-</a:t>
            </a:r>
          </a:p>
          <a:p>
            <a:r>
              <a:rPr lang="en-US" dirty="0" smtClean="0"/>
              <a:t>Floor:-</a:t>
            </a:r>
          </a:p>
          <a:p>
            <a:r>
              <a:rPr lang="en-US" dirty="0" smtClean="0"/>
              <a:t>Ant. Wall:-</a:t>
            </a:r>
          </a:p>
          <a:p>
            <a:r>
              <a:rPr lang="en-US" dirty="0" smtClean="0"/>
              <a:t>Post wall:-</a:t>
            </a:r>
          </a:p>
          <a:p>
            <a:r>
              <a:rPr lang="en-US" dirty="0" smtClean="0"/>
              <a:t>Lateral wall:-</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000" b="1" dirty="0" smtClean="0">
                <a:latin typeface="+mj-lt"/>
              </a:rPr>
              <a:t>Blood Supply:</a:t>
            </a:r>
          </a:p>
          <a:p>
            <a:endParaRPr lang="en-US" sz="2000" b="1" dirty="0" smtClean="0">
              <a:latin typeface="+mj-lt"/>
            </a:endParaRPr>
          </a:p>
          <a:p>
            <a:r>
              <a:rPr lang="en-US" sz="2000" b="1" dirty="0" smtClean="0">
                <a:latin typeface="+mj-lt"/>
              </a:rPr>
              <a:t>•</a:t>
            </a:r>
            <a:r>
              <a:rPr lang="en-US" sz="2000" dirty="0" smtClean="0">
                <a:latin typeface="+mj-lt"/>
              </a:rPr>
              <a:t>External carotid artery</a:t>
            </a:r>
          </a:p>
          <a:p>
            <a:endParaRPr lang="en-US" sz="2000" dirty="0" smtClean="0">
              <a:latin typeface="+mj-lt"/>
            </a:endParaRPr>
          </a:p>
          <a:p>
            <a:r>
              <a:rPr lang="en-US" sz="2000" dirty="0" smtClean="0">
                <a:latin typeface="+mj-lt"/>
              </a:rPr>
              <a:t>•Ascending pharyngeal </a:t>
            </a:r>
          </a:p>
          <a:p>
            <a:endParaRPr lang="en-US" sz="2000" dirty="0" smtClean="0">
              <a:latin typeface="+mj-lt"/>
            </a:endParaRPr>
          </a:p>
          <a:p>
            <a:r>
              <a:rPr lang="en-US" sz="2000" dirty="0" smtClean="0">
                <a:latin typeface="+mj-lt"/>
              </a:rPr>
              <a:t>•Facial arteries</a:t>
            </a:r>
          </a:p>
          <a:p>
            <a:endParaRPr lang="en-US" sz="2000" b="1" dirty="0" smtClean="0">
              <a:latin typeface="+mj-lt"/>
            </a:endParaRPr>
          </a:p>
          <a:p>
            <a:r>
              <a:rPr lang="en-US" sz="2000" b="1" dirty="0" smtClean="0">
                <a:latin typeface="+mj-lt"/>
              </a:rPr>
              <a:t>•Venous drainage </a:t>
            </a:r>
          </a:p>
          <a:p>
            <a:endParaRPr lang="en-US" sz="2000" b="1" dirty="0" smtClean="0">
              <a:latin typeface="+mj-lt"/>
            </a:endParaRPr>
          </a:p>
          <a:p>
            <a:r>
              <a:rPr lang="en-US" sz="2000" b="1" dirty="0" smtClean="0">
                <a:latin typeface="+mj-lt"/>
              </a:rPr>
              <a:t>•</a:t>
            </a:r>
            <a:r>
              <a:rPr lang="en-US" sz="2000" dirty="0" smtClean="0">
                <a:latin typeface="+mj-lt"/>
              </a:rPr>
              <a:t>The </a:t>
            </a:r>
            <a:r>
              <a:rPr lang="en-US" sz="2000" dirty="0" err="1" smtClean="0">
                <a:latin typeface="+mj-lt"/>
              </a:rPr>
              <a:t>pterygoidvenous</a:t>
            </a:r>
            <a:r>
              <a:rPr lang="en-US" sz="2000" dirty="0" smtClean="0">
                <a:latin typeface="+mj-lt"/>
              </a:rPr>
              <a:t> plexus (superiorly) </a:t>
            </a:r>
          </a:p>
          <a:p>
            <a:endParaRPr lang="en-US" sz="2000" dirty="0" smtClean="0">
              <a:latin typeface="+mj-lt"/>
            </a:endParaRPr>
          </a:p>
          <a:p>
            <a:r>
              <a:rPr lang="en-US" sz="2000" dirty="0" smtClean="0">
                <a:latin typeface="+mj-lt"/>
              </a:rPr>
              <a:t>•The pharyngeal plexus (inferiorly)</a:t>
            </a:r>
          </a:p>
          <a:p>
            <a:endParaRPr lang="en-US" sz="2000" b="1" dirty="0" smtClean="0">
              <a:latin typeface="+mj-lt"/>
            </a:endParaRPr>
          </a:p>
          <a:p>
            <a:endParaRPr lang="en-US" sz="20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b="1" dirty="0" smtClean="0"/>
              <a:t>•Lymphatic drainage </a:t>
            </a:r>
          </a:p>
          <a:p>
            <a:r>
              <a:rPr lang="en-US" sz="2000" dirty="0" err="1" smtClean="0"/>
              <a:t>Retropharynggeal</a:t>
            </a:r>
            <a:r>
              <a:rPr lang="en-US" sz="2000" dirty="0" smtClean="0"/>
              <a:t> &amp; deep cervical group of </a:t>
            </a:r>
            <a:r>
              <a:rPr lang="en-US" sz="2000" dirty="0" err="1" smtClean="0"/>
              <a:t>lymphnode</a:t>
            </a:r>
            <a:endParaRPr lang="en-US" sz="2000" dirty="0" smtClean="0"/>
          </a:p>
          <a:p>
            <a:endParaRPr lang="en-US" sz="2000" b="1" dirty="0" smtClean="0"/>
          </a:p>
          <a:p>
            <a:r>
              <a:rPr lang="en-US" sz="2000" b="1" dirty="0" smtClean="0"/>
              <a:t>Nerve supply</a:t>
            </a:r>
          </a:p>
          <a:p>
            <a:endParaRPr lang="en-US" sz="2000" dirty="0" smtClean="0"/>
          </a:p>
          <a:p>
            <a:r>
              <a:rPr lang="en-US" sz="2000" dirty="0" smtClean="0"/>
              <a:t>•</a:t>
            </a:r>
            <a:r>
              <a:rPr lang="en-US" sz="2000" dirty="0" smtClean="0">
                <a:latin typeface="+mj-lt"/>
              </a:rPr>
              <a:t>The trigeminal nerve </a:t>
            </a:r>
          </a:p>
          <a:p>
            <a:endParaRPr lang="en-US" sz="2000" dirty="0" smtClean="0">
              <a:latin typeface="+mj-lt"/>
            </a:endParaRPr>
          </a:p>
          <a:p>
            <a:r>
              <a:rPr lang="en-US" sz="2000" dirty="0" smtClean="0">
                <a:latin typeface="+mj-lt"/>
              </a:rPr>
              <a:t>–The pharyngeal branch of the </a:t>
            </a:r>
            <a:r>
              <a:rPr lang="en-US" sz="2000" dirty="0" err="1" smtClean="0">
                <a:latin typeface="+mj-lt"/>
              </a:rPr>
              <a:t>sphenopalatine</a:t>
            </a:r>
            <a:r>
              <a:rPr lang="en-US" sz="2000" dirty="0" smtClean="0">
                <a:latin typeface="+mj-lt"/>
              </a:rPr>
              <a:t> ganglion</a:t>
            </a:r>
          </a:p>
          <a:p>
            <a:endParaRPr lang="en-US" sz="2000" dirty="0" smtClean="0">
              <a:latin typeface="+mj-lt"/>
            </a:endParaRPr>
          </a:p>
          <a:p>
            <a:r>
              <a:rPr lang="en-US" sz="2000" dirty="0" smtClean="0">
                <a:latin typeface="+mj-lt"/>
              </a:rPr>
              <a:t>•Below </a:t>
            </a:r>
            <a:r>
              <a:rPr lang="en-US" sz="2000" dirty="0" err="1" smtClean="0">
                <a:latin typeface="+mj-lt"/>
              </a:rPr>
              <a:t>passavant's</a:t>
            </a:r>
            <a:r>
              <a:rPr lang="en-US" sz="2000" dirty="0" smtClean="0">
                <a:latin typeface="+mj-lt"/>
              </a:rPr>
              <a:t> ridge the nerve supply is the same as for the rest of the pharynx by the glossopharyngeal and </a:t>
            </a:r>
            <a:r>
              <a:rPr lang="en-US" sz="2000" dirty="0" err="1" smtClean="0">
                <a:latin typeface="+mj-lt"/>
              </a:rPr>
              <a:t>vagus</a:t>
            </a:r>
            <a:r>
              <a:rPr lang="en-US" sz="2000" dirty="0" smtClean="0">
                <a:latin typeface="+mj-lt"/>
              </a:rPr>
              <a:t> nerves.</a:t>
            </a:r>
          </a:p>
          <a:p>
            <a:endParaRPr lang="en-US"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350</TotalTime>
  <Words>1686</Words>
  <Application>Microsoft Office PowerPoint</Application>
  <PresentationFormat>On-screen Show (4:3)</PresentationFormat>
  <Paragraphs>298</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Flow</vt:lpstr>
      <vt:lpstr> TUMOURS OF NASOPHARYNX</vt:lpstr>
      <vt:lpstr>Levels of Evidence</vt:lpstr>
      <vt:lpstr>Levels of Evidence</vt:lpstr>
      <vt:lpstr>Pharynx:-</vt:lpstr>
      <vt:lpstr>Division of pharynx:-</vt:lpstr>
      <vt:lpstr>Slide 6</vt:lpstr>
      <vt:lpstr>Nasopharynx:-</vt:lpstr>
      <vt:lpstr>Slide 8</vt:lpstr>
      <vt:lpstr>Slide 9</vt:lpstr>
      <vt:lpstr>Slide 10</vt:lpstr>
      <vt:lpstr>Slide 11</vt:lpstr>
      <vt:lpstr>Benign tumours of nasopharynx:-</vt:lpstr>
      <vt:lpstr>Symptoms: </vt:lpstr>
      <vt:lpstr>Physical Examination: </vt:lpstr>
      <vt:lpstr>Slide 15</vt:lpstr>
      <vt:lpstr>Radiology</vt:lpstr>
      <vt:lpstr>Juvenile nasopharyngeal angiofibroma:-</vt:lpstr>
      <vt:lpstr>Slide 18</vt:lpstr>
      <vt:lpstr>origin</vt:lpstr>
      <vt:lpstr>Pathology:- </vt:lpstr>
      <vt:lpstr>Extersions of nasopharyngeal fibroma</vt:lpstr>
      <vt:lpstr>Clinical features:-</vt:lpstr>
      <vt:lpstr>Slide 23</vt:lpstr>
      <vt:lpstr>         Investigations:-</vt:lpstr>
      <vt:lpstr>Slide 25</vt:lpstr>
      <vt:lpstr>Diagnosis </vt:lpstr>
      <vt:lpstr>Treatment:-</vt:lpstr>
      <vt:lpstr>Slide 28</vt:lpstr>
      <vt:lpstr>Slide 29</vt:lpstr>
      <vt:lpstr>Other benign tumours of nasopharynx:-</vt:lpstr>
      <vt:lpstr>Slide 31</vt:lpstr>
      <vt:lpstr>Slide 32</vt:lpstr>
      <vt:lpstr>Nasopharyngeal Carcinoma</vt:lpstr>
      <vt:lpstr>Slide 34</vt:lpstr>
      <vt:lpstr>Slide 35</vt:lpstr>
      <vt:lpstr>Pathology </vt:lpstr>
      <vt:lpstr>Diagnosis </vt:lpstr>
      <vt:lpstr>Treatment </vt:lpstr>
      <vt:lpstr>References </vt:lpstr>
      <vt:lpstr>Slide 40</vt:lpstr>
      <vt:lpstr>1. Which are the following are functions of nasopharynx except ? </vt:lpstr>
      <vt:lpstr>2. Which are the following are features of adenoid facies except? </vt:lpstr>
      <vt:lpstr>3. What is antral sign?</vt:lpstr>
      <vt:lpstr>4. Which of the following investigation is not required for nasopharyngeal juvenile angiofibroma ?</vt:lpstr>
      <vt:lpstr>5. Which are the following approaches are used for angiofibroma?</vt:lpstr>
      <vt:lpstr>     Thank you.....</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Tumours of nasopharynx</dc:title>
  <dc:creator/>
  <cp:lastModifiedBy>user</cp:lastModifiedBy>
  <cp:revision>57</cp:revision>
  <dcterms:created xsi:type="dcterms:W3CDTF">2006-08-16T00:00:00Z</dcterms:created>
  <dcterms:modified xsi:type="dcterms:W3CDTF">2017-02-25T06:19:54Z</dcterms:modified>
</cp:coreProperties>
</file>