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99"/>
  </p:notesMasterIdLst>
  <p:sldIdLst>
    <p:sldId id="256" r:id="rId2"/>
    <p:sldId id="449" r:id="rId3"/>
    <p:sldId id="450" r:id="rId4"/>
    <p:sldId id="345" r:id="rId5"/>
    <p:sldId id="346" r:id="rId6"/>
    <p:sldId id="347" r:id="rId7"/>
    <p:sldId id="349" r:id="rId8"/>
    <p:sldId id="341" r:id="rId9"/>
    <p:sldId id="340" r:id="rId10"/>
    <p:sldId id="342" r:id="rId11"/>
    <p:sldId id="343" r:id="rId12"/>
    <p:sldId id="344" r:id="rId13"/>
    <p:sldId id="286" r:id="rId14"/>
    <p:sldId id="278" r:id="rId15"/>
    <p:sldId id="350" r:id="rId16"/>
    <p:sldId id="410" r:id="rId17"/>
    <p:sldId id="355" r:id="rId18"/>
    <p:sldId id="353" r:id="rId19"/>
    <p:sldId id="383" r:id="rId20"/>
    <p:sldId id="357" r:id="rId21"/>
    <p:sldId id="411" r:id="rId22"/>
    <p:sldId id="272" r:id="rId23"/>
    <p:sldId id="359" r:id="rId24"/>
    <p:sldId id="360" r:id="rId25"/>
    <p:sldId id="412" r:id="rId26"/>
    <p:sldId id="361" r:id="rId27"/>
    <p:sldId id="363" r:id="rId28"/>
    <p:sldId id="413" r:id="rId29"/>
    <p:sldId id="364" r:id="rId30"/>
    <p:sldId id="365" r:id="rId31"/>
    <p:sldId id="366" r:id="rId32"/>
    <p:sldId id="414" r:id="rId33"/>
    <p:sldId id="274" r:id="rId34"/>
    <p:sldId id="367" r:id="rId35"/>
    <p:sldId id="418" r:id="rId36"/>
    <p:sldId id="417" r:id="rId37"/>
    <p:sldId id="409" r:id="rId38"/>
    <p:sldId id="416" r:id="rId39"/>
    <p:sldId id="305" r:id="rId40"/>
    <p:sldId id="368" r:id="rId41"/>
    <p:sldId id="419" r:id="rId42"/>
    <p:sldId id="425" r:id="rId43"/>
    <p:sldId id="426" r:id="rId44"/>
    <p:sldId id="420" r:id="rId45"/>
    <p:sldId id="390" r:id="rId46"/>
    <p:sldId id="374" r:id="rId47"/>
    <p:sldId id="373" r:id="rId48"/>
    <p:sldId id="372" r:id="rId49"/>
    <p:sldId id="395" r:id="rId50"/>
    <p:sldId id="264" r:id="rId51"/>
    <p:sldId id="273" r:id="rId52"/>
    <p:sldId id="312" r:id="rId53"/>
    <p:sldId id="320" r:id="rId54"/>
    <p:sldId id="389" r:id="rId55"/>
    <p:sldId id="318" r:id="rId56"/>
    <p:sldId id="321" r:id="rId57"/>
    <p:sldId id="441" r:id="rId58"/>
    <p:sldId id="326" r:id="rId59"/>
    <p:sldId id="442" r:id="rId60"/>
    <p:sldId id="329" r:id="rId61"/>
    <p:sldId id="396" r:id="rId62"/>
    <p:sldId id="397" r:id="rId63"/>
    <p:sldId id="402" r:id="rId64"/>
    <p:sldId id="398" r:id="rId65"/>
    <p:sldId id="392" r:id="rId66"/>
    <p:sldId id="393" r:id="rId67"/>
    <p:sldId id="404" r:id="rId68"/>
    <p:sldId id="405" r:id="rId69"/>
    <p:sldId id="407" r:id="rId70"/>
    <p:sldId id="406" r:id="rId71"/>
    <p:sldId id="331" r:id="rId72"/>
    <p:sldId id="399" r:id="rId73"/>
    <p:sldId id="394" r:id="rId74"/>
    <p:sldId id="434" r:id="rId75"/>
    <p:sldId id="435" r:id="rId76"/>
    <p:sldId id="436" r:id="rId77"/>
    <p:sldId id="431" r:id="rId78"/>
    <p:sldId id="432" r:id="rId79"/>
    <p:sldId id="433" r:id="rId80"/>
    <p:sldId id="427" r:id="rId81"/>
    <p:sldId id="338" r:id="rId82"/>
    <p:sldId id="428" r:id="rId83"/>
    <p:sldId id="429" r:id="rId84"/>
    <p:sldId id="430" r:id="rId85"/>
    <p:sldId id="408" r:id="rId86"/>
    <p:sldId id="437" r:id="rId87"/>
    <p:sldId id="438" r:id="rId88"/>
    <p:sldId id="439" r:id="rId89"/>
    <p:sldId id="447" r:id="rId90"/>
    <p:sldId id="440" r:id="rId91"/>
    <p:sldId id="443" r:id="rId92"/>
    <p:sldId id="446" r:id="rId93"/>
    <p:sldId id="445" r:id="rId94"/>
    <p:sldId id="448" r:id="rId95"/>
    <p:sldId id="415" r:id="rId96"/>
    <p:sldId id="451" r:id="rId97"/>
    <p:sldId id="339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  <a:srgbClr val="66FF33"/>
    <a:srgbClr val="FF3300"/>
    <a:srgbClr val="6600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6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5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2F22CAA-F260-444D-A266-E204A615CC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A3E4E-C68F-4910-9560-2BB25D0A06CB}" type="slidenum">
              <a:rPr lang="en-US"/>
              <a:pPr/>
              <a:t>73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2289-C2E7-4EB3-AF7F-E54C21F25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19B-8F10-4C38-A2B7-D51CA31BE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B5DD-3C61-4EDB-A094-401883FCF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619E55-0F74-4BAA-B634-E51F1AB5B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BAA76A-92E4-43AA-8490-891232F91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1596-7C3C-4635-B869-9B02CA54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A88CEB-298E-4C64-A9E2-AF8E16ADB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CBF6-70D0-4355-A260-66E5E7D72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7759-BCEB-43EB-A4FD-8A813BD6E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31-4D72-4021-8C2F-093EB43F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48D-F966-4D41-A547-C669825DD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E9D7-E679-4B8D-A1B4-6924606DD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BE6-91D6-42E2-8AB9-8F8D47A4C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72CB-ABAF-4E2F-95DD-487335BC3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accent2"/>
                </a:solidFill>
              </a:rPr>
              <a:t>Complications of Sinusitis</a:t>
            </a:r>
            <a:br>
              <a:rPr lang="en-US" sz="8000" dirty="0">
                <a:solidFill>
                  <a:schemeClr val="accent2"/>
                </a:solidFill>
              </a:rPr>
            </a:br>
            <a:endParaRPr lang="en-US" sz="8000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 </a:t>
            </a:r>
            <a:r>
              <a:rPr lang="en-US" dirty="0" err="1" smtClean="0"/>
              <a:t>Nirali</a:t>
            </a:r>
            <a:r>
              <a:rPr lang="en-US" dirty="0" smtClean="0"/>
              <a:t> </a:t>
            </a:r>
            <a:r>
              <a:rPr lang="en-US" dirty="0" err="1" smtClean="0"/>
              <a:t>Chauhan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Intracranial </a:t>
            </a:r>
            <a:r>
              <a:rPr lang="en-US" dirty="0" smtClean="0"/>
              <a:t>Complications[**]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5257800"/>
          </a:xfrm>
        </p:spPr>
        <p:txBody>
          <a:bodyPr/>
          <a:lstStyle/>
          <a:p>
            <a:pPr marL="228600" lvl="2" indent="0">
              <a:lnSpc>
                <a:spcPct val="13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1. Meningitis</a:t>
            </a:r>
            <a:r>
              <a:rPr lang="en-US" sz="2800" b="1">
                <a:latin typeface="Arial" charset="0"/>
              </a:rPr>
              <a:t> 	</a:t>
            </a:r>
          </a:p>
          <a:p>
            <a:pPr marL="228600" lvl="2" indent="0">
              <a:lnSpc>
                <a:spcPct val="13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2. Encephalitis</a:t>
            </a:r>
            <a:r>
              <a:rPr lang="en-US" sz="2800" b="1">
                <a:latin typeface="Arial" charset="0"/>
              </a:rPr>
              <a:t> 	 </a:t>
            </a:r>
          </a:p>
          <a:p>
            <a:pPr marL="228600" lvl="2" indent="0">
              <a:lnSpc>
                <a:spcPct val="13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3. Extra-dural abscess</a:t>
            </a:r>
          </a:p>
          <a:p>
            <a:pPr marL="228600" lvl="2" indent="0">
              <a:lnSpc>
                <a:spcPct val="13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4. Sub-dural abscess</a:t>
            </a:r>
          </a:p>
          <a:p>
            <a:pPr marL="228600" lvl="2" indent="0">
              <a:lnSpc>
                <a:spcPct val="13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5. Intra-cerebral abscess</a:t>
            </a:r>
          </a:p>
          <a:p>
            <a:pPr marL="228600" lvl="2" indent="0">
              <a:lnSpc>
                <a:spcPct val="13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6. Cavernous sinus thrombosis</a:t>
            </a:r>
            <a:r>
              <a:rPr lang="en-US" sz="2800" b="1">
                <a:latin typeface="Arial" charset="0"/>
              </a:rPr>
              <a:t> </a:t>
            </a:r>
          </a:p>
          <a:p>
            <a:pPr marL="228600" lvl="2" indent="0">
              <a:lnSpc>
                <a:spcPct val="13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7. Sagittal sinus thrombosis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local </a:t>
            </a:r>
            <a:r>
              <a:rPr lang="en-US" dirty="0" smtClean="0"/>
              <a:t>complications[**]</a:t>
            </a: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077200" cy="5257800"/>
          </a:xfrm>
        </p:spPr>
        <p:txBody>
          <a:bodyPr>
            <a:normAutofit fontScale="85000" lnSpcReduction="20000"/>
          </a:bodyPr>
          <a:lstStyle/>
          <a:p>
            <a:pPr marL="228600" lvl="2" indent="0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rgbClr val="FF3300"/>
                </a:solidFill>
                <a:latin typeface="Arial" charset="0"/>
              </a:rPr>
              <a:t>Bony</a:t>
            </a:r>
          </a:p>
          <a:p>
            <a:pPr marL="228600" lvl="2" indent="0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chemeClr val="hlink"/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hlink"/>
                </a:solidFill>
                <a:latin typeface="Arial" charset="0"/>
              </a:rPr>
              <a:t>Osteitis</a:t>
            </a:r>
            <a:endParaRPr lang="en-US" sz="2800" b="1" dirty="0">
              <a:solidFill>
                <a:schemeClr val="hlink"/>
              </a:solidFill>
              <a:latin typeface="Arial" charset="0"/>
            </a:endParaRPr>
          </a:p>
          <a:p>
            <a:pPr marL="228600" lvl="2" indent="0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chemeClr val="hlink"/>
                </a:solidFill>
                <a:latin typeface="Arial" charset="0"/>
              </a:rPr>
              <a:t>2. </a:t>
            </a:r>
            <a:r>
              <a:rPr lang="en-US" sz="2800" b="1" dirty="0" err="1">
                <a:solidFill>
                  <a:schemeClr val="hlink"/>
                </a:solidFill>
                <a:latin typeface="Arial" charset="0"/>
              </a:rPr>
              <a:t>Osteomyelitis</a:t>
            </a:r>
            <a:r>
              <a:rPr lang="en-US" sz="2800" b="1" dirty="0">
                <a:solidFill>
                  <a:schemeClr val="hlink"/>
                </a:solidFill>
                <a:latin typeface="Arial" charset="0"/>
              </a:rPr>
              <a:t> (</a:t>
            </a:r>
            <a:r>
              <a:rPr lang="en-US" sz="2800" b="1" dirty="0" err="1">
                <a:solidFill>
                  <a:srgbClr val="66FF33"/>
                </a:solidFill>
                <a:latin typeface="Arial" charset="0"/>
              </a:rPr>
              <a:t>Pott’s</a:t>
            </a:r>
            <a:r>
              <a:rPr lang="en-US" sz="2800" b="1" dirty="0">
                <a:solidFill>
                  <a:srgbClr val="66FF33"/>
                </a:solidFill>
                <a:latin typeface="Arial" charset="0"/>
              </a:rPr>
              <a:t> puffy </a:t>
            </a:r>
            <a:r>
              <a:rPr lang="en-US" sz="2800" b="1" dirty="0" err="1">
                <a:solidFill>
                  <a:srgbClr val="66FF33"/>
                </a:solidFill>
                <a:latin typeface="Arial" charset="0"/>
              </a:rPr>
              <a:t>tumour</a:t>
            </a:r>
            <a:r>
              <a:rPr lang="en-US" sz="2800" b="1" dirty="0" smtClean="0">
                <a:solidFill>
                  <a:schemeClr val="hlink"/>
                </a:solidFill>
                <a:latin typeface="Arial" charset="0"/>
              </a:rPr>
              <a:t>)</a:t>
            </a:r>
          </a:p>
          <a:p>
            <a:pPr marL="228600" lvl="2" indent="0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Chronic </a:t>
            </a:r>
          </a:p>
          <a:p>
            <a:pPr marL="228600" lvl="2" indent="0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Mucocele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/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pyocele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228600" lvl="2" indent="0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rgbClr val="FF3300"/>
                </a:solidFill>
                <a:latin typeface="Arial" charset="0"/>
              </a:rPr>
              <a:t>Dental</a:t>
            </a:r>
          </a:p>
          <a:p>
            <a:pPr marL="228600" lvl="2" indent="0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rgbClr val="FFFF66"/>
                </a:solidFill>
                <a:latin typeface="Arial" charset="0"/>
              </a:rPr>
              <a:t>1. Dental abscess</a:t>
            </a:r>
          </a:p>
          <a:p>
            <a:pPr marL="228600" lvl="2" indent="0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rgbClr val="FFFF66"/>
                </a:solidFill>
                <a:latin typeface="Arial" charset="0"/>
              </a:rPr>
              <a:t>2. Oro-</a:t>
            </a:r>
            <a:r>
              <a:rPr lang="en-US" sz="2800" b="1" dirty="0" err="1">
                <a:solidFill>
                  <a:srgbClr val="FFFF66"/>
                </a:solidFill>
                <a:latin typeface="Arial" charset="0"/>
              </a:rPr>
              <a:t>antral</a:t>
            </a:r>
            <a:r>
              <a:rPr lang="en-US" sz="2800" b="1" dirty="0">
                <a:solidFill>
                  <a:srgbClr val="FFFF66"/>
                </a:solidFill>
                <a:latin typeface="Arial" charset="0"/>
              </a:rPr>
              <a:t> fistula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2438400"/>
          </a:xfrm>
        </p:spPr>
        <p:txBody>
          <a:bodyPr/>
          <a:lstStyle/>
          <a:p>
            <a:r>
              <a:rPr lang="en-US" sz="6600">
                <a:solidFill>
                  <a:schemeClr val="accent2"/>
                </a:solidFill>
              </a:rPr>
              <a:t>Orbital complications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>
                <a:cs typeface="Times New Roman" pitchFamily="18" charset="0"/>
              </a:rPr>
              <a:t>Commonest complication of sinusitis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66FF33"/>
                </a:solidFill>
                <a:cs typeface="Times New Roman" pitchFamily="18" charset="0"/>
              </a:rPr>
              <a:t>Young people at high risk: 85% &lt; 20 yrs age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>
                <a:cs typeface="Times New Roman" pitchFamily="18" charset="0"/>
              </a:rPr>
              <a:t>Ethmoid sinus most commonly implicated </a:t>
            </a:r>
            <a:r>
              <a:rPr lang="en-US">
                <a:cs typeface="Times New Roman" pitchFamily="18" charset="0"/>
                <a:sym typeface="Symbol" pitchFamily="18" charset="2"/>
              </a:rPr>
              <a:t></a:t>
            </a:r>
            <a:r>
              <a:rPr lang="en-US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  <a:sym typeface="Symbol" pitchFamily="18" charset="2"/>
              </a:rPr>
              <a:t></a:t>
            </a:r>
            <a:r>
              <a:rPr lang="en-US">
                <a:cs typeface="Times New Roman" pitchFamily="18" charset="0"/>
              </a:rPr>
              <a:t> Frontal </a:t>
            </a:r>
            <a:r>
              <a:rPr lang="en-US">
                <a:cs typeface="Times New Roman" pitchFamily="18" charset="0"/>
                <a:sym typeface="Symbol" pitchFamily="18" charset="2"/>
              </a:rPr>
              <a:t></a:t>
            </a:r>
            <a:r>
              <a:rPr lang="en-US">
                <a:cs typeface="Times New Roman" pitchFamily="18" charset="0"/>
              </a:rPr>
              <a:t> Sphenoid </a:t>
            </a:r>
            <a:r>
              <a:rPr lang="en-US">
                <a:cs typeface="Times New Roman" pitchFamily="18" charset="0"/>
                <a:sym typeface="Symbol" pitchFamily="18" charset="2"/>
              </a:rPr>
              <a:t></a:t>
            </a:r>
            <a:r>
              <a:rPr lang="en-US">
                <a:cs typeface="Times New Roman" pitchFamily="18" charset="0"/>
              </a:rPr>
              <a:t> Maxillary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66FF33"/>
                </a:solidFill>
                <a:cs typeface="Times New Roman" pitchFamily="18" charset="0"/>
              </a:rPr>
              <a:t>Left orbit more commonly involved</a:t>
            </a:r>
            <a:endParaRPr lang="en-US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5" name="Picture 13" descr="Picture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854232" y="381000"/>
            <a:ext cx="5435536" cy="556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Pre-septal cellulitis</a:t>
            </a:r>
          </a:p>
        </p:txBody>
      </p:sp>
      <p:pic>
        <p:nvPicPr>
          <p:cNvPr id="124935" name="Picture 7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515" y="1600200"/>
            <a:ext cx="4600970" cy="4708525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Pre-septal cellulitis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180000"/>
              </a:lnSpc>
            </a:pPr>
            <a:r>
              <a:rPr lang="en-US">
                <a:solidFill>
                  <a:srgbClr val="66FF33"/>
                </a:solidFill>
              </a:rPr>
              <a:t>Infection external to peri-orbital septum</a:t>
            </a:r>
          </a:p>
          <a:p>
            <a:pPr>
              <a:lnSpc>
                <a:spcPct val="180000"/>
              </a:lnSpc>
            </a:pPr>
            <a:r>
              <a:rPr lang="en-US">
                <a:solidFill>
                  <a:srgbClr val="FFFF66"/>
                </a:solidFill>
              </a:rPr>
              <a:t>Edema of eyelid:</a:t>
            </a:r>
            <a:r>
              <a:rPr lang="en-US"/>
              <a:t> </a:t>
            </a:r>
            <a:r>
              <a:rPr lang="en-US">
                <a:solidFill>
                  <a:srgbClr val="FFFF66"/>
                </a:solidFill>
              </a:rPr>
              <a:t>upper lid =</a:t>
            </a:r>
            <a:r>
              <a:rPr lang="en-US"/>
              <a:t> frontal sinusitis  </a:t>
            </a:r>
          </a:p>
          <a:p>
            <a:pPr>
              <a:lnSpc>
                <a:spcPct val="180000"/>
              </a:lnSpc>
              <a:buFontTx/>
              <a:buNone/>
            </a:pPr>
            <a:r>
              <a:rPr lang="en-US"/>
              <a:t> 				    </a:t>
            </a:r>
            <a:r>
              <a:rPr lang="en-US">
                <a:solidFill>
                  <a:srgbClr val="FFFF66"/>
                </a:solidFill>
              </a:rPr>
              <a:t>lower lid =</a:t>
            </a:r>
            <a:r>
              <a:rPr lang="en-US"/>
              <a:t> maxillary sinusitis</a:t>
            </a:r>
          </a:p>
          <a:p>
            <a:pPr>
              <a:lnSpc>
                <a:spcPct val="180000"/>
              </a:lnSpc>
              <a:buFontTx/>
              <a:buNone/>
            </a:pPr>
            <a:r>
              <a:rPr lang="en-US"/>
              <a:t>                                </a:t>
            </a:r>
            <a:r>
              <a:rPr lang="en-US">
                <a:solidFill>
                  <a:srgbClr val="FFFF66"/>
                </a:solidFill>
              </a:rPr>
              <a:t>both lids =</a:t>
            </a:r>
            <a:r>
              <a:rPr lang="en-US"/>
              <a:t> ethmoid sinusitis</a:t>
            </a:r>
          </a:p>
          <a:p>
            <a:pPr>
              <a:lnSpc>
                <a:spcPct val="180000"/>
              </a:lnSpc>
            </a:pPr>
            <a:r>
              <a:rPr lang="en-US">
                <a:solidFill>
                  <a:srgbClr val="66FF33"/>
                </a:solidFill>
              </a:rPr>
              <a:t>No erythema / tenderness / proptosis / extra-ocular movement restriction / vision change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Pre-septal cellulitis</a:t>
            </a:r>
          </a:p>
        </p:txBody>
      </p:sp>
      <p:pic>
        <p:nvPicPr>
          <p:cNvPr id="130056" name="Picture 8" descr="pS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0562" y="1600200"/>
            <a:ext cx="5822876" cy="4708525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Pre-septal abscess</a:t>
            </a:r>
          </a:p>
        </p:txBody>
      </p:sp>
      <p:pic>
        <p:nvPicPr>
          <p:cNvPr id="128005" name="Picture 5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8641" y="1600200"/>
            <a:ext cx="6526717" cy="47085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Pre-septal abscess</a:t>
            </a:r>
          </a:p>
        </p:txBody>
      </p:sp>
      <p:pic>
        <p:nvPicPr>
          <p:cNvPr id="172040" name="Picture 8" descr="ps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6391" y="1600200"/>
            <a:ext cx="6011217" cy="4708525"/>
          </a:xfrm>
          <a:noFill/>
          <a:ln/>
        </p:spPr>
      </p:pic>
      <p:sp>
        <p:nvSpPr>
          <p:cNvPr id="172039" name="AutoShape 7" descr="DA1DB2C35FF2"/>
          <p:cNvSpPr>
            <a:spLocks noChangeAspect="1" noChangeArrowheads="1"/>
          </p:cNvSpPr>
          <p:nvPr/>
        </p:nvSpPr>
        <p:spPr bwMode="auto">
          <a:xfrm>
            <a:off x="168275" y="46038"/>
            <a:ext cx="3333750" cy="68103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A – Systemic reviews, Meta analyses, RCT</a:t>
            </a:r>
          </a:p>
          <a:p>
            <a:pPr>
              <a:buFont typeface="Arial" charset="0"/>
              <a:buChar char="•"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B – Non-randomized studies</a:t>
            </a:r>
          </a:p>
          <a:p>
            <a:pPr>
              <a:buFont typeface="Arial" charset="0"/>
              <a:buChar char="•"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C – Observational studies</a:t>
            </a:r>
          </a:p>
          <a:p>
            <a:pPr>
              <a:buFontTx/>
              <a:buNone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Cellulitis</a:t>
            </a:r>
          </a:p>
        </p:txBody>
      </p:sp>
      <p:pic>
        <p:nvPicPr>
          <p:cNvPr id="132101" name="Picture 5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515" y="1600200"/>
            <a:ext cx="4600970" cy="4708525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Cellulitis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/>
              <a:t>Infection inside peri-orbital septum</a:t>
            </a:r>
          </a:p>
          <a:p>
            <a:pPr>
              <a:lnSpc>
                <a:spcPct val="180000"/>
              </a:lnSpc>
            </a:pPr>
            <a:r>
              <a:rPr lang="en-US">
                <a:solidFill>
                  <a:srgbClr val="FFFF66"/>
                </a:solidFill>
              </a:rPr>
              <a:t>Diffuse peri-orbital edema</a:t>
            </a:r>
            <a:r>
              <a:rPr lang="en-US"/>
              <a:t> </a:t>
            </a:r>
          </a:p>
          <a:p>
            <a:pPr>
              <a:lnSpc>
                <a:spcPct val="180000"/>
              </a:lnSpc>
            </a:pPr>
            <a:r>
              <a:rPr lang="en-US"/>
              <a:t>Mild proptosis present</a:t>
            </a:r>
          </a:p>
          <a:p>
            <a:pPr>
              <a:lnSpc>
                <a:spcPct val="180000"/>
              </a:lnSpc>
            </a:pPr>
            <a:r>
              <a:rPr lang="en-US">
                <a:solidFill>
                  <a:srgbClr val="FFFF66"/>
                </a:solidFill>
              </a:rPr>
              <a:t>Minimal or no restriction of extra-ocular movement</a:t>
            </a:r>
          </a:p>
          <a:p>
            <a:pPr>
              <a:lnSpc>
                <a:spcPct val="180000"/>
              </a:lnSpc>
            </a:pPr>
            <a:r>
              <a:rPr lang="en-US"/>
              <a:t>No change in vision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cellulitis</a:t>
            </a:r>
          </a:p>
        </p:txBody>
      </p:sp>
      <p:pic>
        <p:nvPicPr>
          <p:cNvPr id="25606" name="Picture 6" descr="orbital-cellulitisc200pxw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0000" y="2430462"/>
            <a:ext cx="4064000" cy="304800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0" name="Picture 6" descr="orbital cellulitis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428875" y="1343025"/>
            <a:ext cx="4286250" cy="3638550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Extra-periosteal abscess</a:t>
            </a:r>
          </a:p>
        </p:txBody>
      </p:sp>
      <p:pic>
        <p:nvPicPr>
          <p:cNvPr id="135175" name="Picture 7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515" y="1600200"/>
            <a:ext cx="4600970" cy="4708525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Extra-periosteal abscess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/>
              <a:t>Localized extra-periosteal pus collection</a:t>
            </a:r>
          </a:p>
          <a:p>
            <a:pPr>
              <a:lnSpc>
                <a:spcPct val="170000"/>
              </a:lnSpc>
            </a:pPr>
            <a:r>
              <a:rPr lang="en-US">
                <a:solidFill>
                  <a:srgbClr val="FFFF66"/>
                </a:solidFill>
              </a:rPr>
              <a:t>Mild proptosis present</a:t>
            </a:r>
          </a:p>
          <a:p>
            <a:pPr>
              <a:lnSpc>
                <a:spcPct val="170000"/>
              </a:lnSpc>
            </a:pPr>
            <a:r>
              <a:rPr lang="en-US"/>
              <a:t>Mild restriction of extra-ocular movement</a:t>
            </a:r>
          </a:p>
          <a:p>
            <a:pPr>
              <a:lnSpc>
                <a:spcPct val="170000"/>
              </a:lnSpc>
            </a:pPr>
            <a:r>
              <a:rPr lang="en-US">
                <a:solidFill>
                  <a:srgbClr val="FFFF66"/>
                </a:solidFill>
              </a:rPr>
              <a:t>Mild vision loss</a:t>
            </a:r>
            <a:r>
              <a:rPr lang="en-US"/>
              <a:t> </a:t>
            </a:r>
          </a:p>
          <a:p>
            <a:pPr>
              <a:lnSpc>
                <a:spcPct val="170000"/>
              </a:lnSpc>
            </a:pPr>
            <a:r>
              <a:rPr lang="en-US"/>
              <a:t>Color vision affected first: </a:t>
            </a:r>
            <a:r>
              <a:rPr lang="en-US">
                <a:solidFill>
                  <a:srgbClr val="66FF33"/>
                </a:solidFill>
              </a:rPr>
              <a:t>Red = brown 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>
                <a:solidFill>
                  <a:srgbClr val="66FF33"/>
                </a:solidFill>
              </a:rPr>
              <a:t>                                                 Blue = black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Extra-periosteal abscess</a:t>
            </a:r>
          </a:p>
        </p:txBody>
      </p:sp>
      <p:pic>
        <p:nvPicPr>
          <p:cNvPr id="136199" name="Picture 7" descr="ep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3637" y="1963737"/>
            <a:ext cx="4276725" cy="398145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Intra-periosteal abscess</a:t>
            </a:r>
          </a:p>
        </p:txBody>
      </p:sp>
      <p:pic>
        <p:nvPicPr>
          <p:cNvPr id="138245" name="Picture 5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515" y="1600200"/>
            <a:ext cx="4600970" cy="4708525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/>
              <a:t>Intra-periosteal orbital abscess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66FF33"/>
                </a:solidFill>
              </a:rPr>
              <a:t>Mild chemosis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66FF33"/>
                </a:solidFill>
              </a:rPr>
              <a:t>Proptosis:</a:t>
            </a:r>
            <a:r>
              <a:rPr lang="en-US"/>
              <a:t> severe, asymmetric, quadrantic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/>
              <a:t>	     </a:t>
            </a:r>
            <a:r>
              <a:rPr lang="en-US">
                <a:solidFill>
                  <a:srgbClr val="FFFF66"/>
                </a:solidFill>
              </a:rPr>
              <a:t>Frontal sinusitis =</a:t>
            </a:r>
            <a:r>
              <a:rPr lang="en-US"/>
              <a:t> down + forward + lateral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/>
              <a:t>        </a:t>
            </a:r>
            <a:r>
              <a:rPr lang="en-US">
                <a:solidFill>
                  <a:srgbClr val="FFFF66"/>
                </a:solidFill>
              </a:rPr>
              <a:t>Ethmoid sinusitis =</a:t>
            </a:r>
            <a:r>
              <a:rPr lang="en-US"/>
              <a:t> forward + lateral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/>
              <a:t>        </a:t>
            </a:r>
            <a:r>
              <a:rPr lang="en-US">
                <a:solidFill>
                  <a:srgbClr val="FFFF66"/>
                </a:solidFill>
              </a:rPr>
              <a:t>Maxillary sinusitis =</a:t>
            </a:r>
            <a:r>
              <a:rPr lang="en-US"/>
              <a:t> up + forward 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66FF33"/>
                </a:solidFill>
              </a:rPr>
              <a:t>Concurrent, complete, ophthalmoplegia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66FF33"/>
                </a:solidFill>
              </a:rPr>
              <a:t>Severe vision loss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Proptosis</a:t>
            </a:r>
          </a:p>
        </p:txBody>
      </p:sp>
      <p:pic>
        <p:nvPicPr>
          <p:cNvPr id="139272" name="Picture 8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099" y="1600200"/>
            <a:ext cx="7725802" cy="470852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Chemosis</a:t>
            </a:r>
          </a:p>
        </p:txBody>
      </p:sp>
      <p:pic>
        <p:nvPicPr>
          <p:cNvPr id="140293" name="Picture 5" descr="DSC0029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2030" y="1600200"/>
            <a:ext cx="6079940" cy="4708525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Cavernous Sinus Thrombosis</a:t>
            </a:r>
          </a:p>
        </p:txBody>
      </p:sp>
      <p:pic>
        <p:nvPicPr>
          <p:cNvPr id="141317" name="Picture 5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515" y="1600200"/>
            <a:ext cx="4600970" cy="4708525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Cavernous Sinus Thrombosis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cs typeface="Times New Roman" pitchFamily="18" charset="0"/>
              </a:rPr>
              <a:t>Rapid onset, hectic fever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66"/>
                </a:solidFill>
                <a:cs typeface="Times New Roman" pitchFamily="18" charset="0"/>
              </a:rPr>
              <a:t>Bilateral orbital pain + severe chemosis</a:t>
            </a:r>
          </a:p>
          <a:p>
            <a:pPr>
              <a:lnSpc>
                <a:spcPct val="150000"/>
              </a:lnSpc>
            </a:pPr>
            <a:r>
              <a:rPr lang="en-US">
                <a:cs typeface="Times New Roman" pitchFamily="18" charset="0"/>
              </a:rPr>
              <a:t>Bilateral absent pupillary reflex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66"/>
                </a:solidFill>
                <a:cs typeface="Times New Roman" pitchFamily="18" charset="0"/>
              </a:rPr>
              <a:t>Bilateral symmetrical axial proptosis</a:t>
            </a:r>
            <a:r>
              <a:rPr lang="en-US"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>
                <a:cs typeface="Times New Roman" pitchFamily="18" charset="0"/>
              </a:rPr>
              <a:t>Sequential ophthalmoplegia </a:t>
            </a:r>
            <a:r>
              <a:rPr lang="en-US">
                <a:solidFill>
                  <a:srgbClr val="66FF33"/>
                </a:solidFill>
                <a:cs typeface="Times New Roman" pitchFamily="18" charset="0"/>
              </a:rPr>
              <a:t>(VI </a:t>
            </a:r>
            <a:r>
              <a:rPr lang="en-US">
                <a:solidFill>
                  <a:srgbClr val="66FF33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en-US">
                <a:solidFill>
                  <a:srgbClr val="66FF33"/>
                </a:solidFill>
                <a:cs typeface="Times New Roman" pitchFamily="18" charset="0"/>
              </a:rPr>
              <a:t>III </a:t>
            </a:r>
            <a:r>
              <a:rPr lang="en-US">
                <a:solidFill>
                  <a:srgbClr val="66FF33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>
                <a:solidFill>
                  <a:srgbClr val="66FF33"/>
                </a:solidFill>
                <a:cs typeface="Times New Roman" pitchFamily="18" charset="0"/>
              </a:rPr>
              <a:t> IV)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66"/>
                </a:solidFill>
                <a:cs typeface="Times New Roman" pitchFamily="18" charset="0"/>
              </a:rPr>
              <a:t>Papilloedema + loss of vision</a:t>
            </a:r>
            <a:endParaRPr lang="en-US">
              <a:solidFill>
                <a:srgbClr val="FFFF66"/>
              </a:solidFill>
            </a:endParaRPr>
          </a:p>
          <a:p>
            <a:pPr>
              <a:lnSpc>
                <a:spcPct val="150000"/>
              </a:lnSpc>
            </a:pPr>
            <a:r>
              <a:rPr lang="en-US"/>
              <a:t>Painful paraesthesia of V1, V2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/>
              <a:t>Cavernous sinus thrombosis</a:t>
            </a:r>
          </a:p>
        </p:txBody>
      </p:sp>
      <p:pic>
        <p:nvPicPr>
          <p:cNvPr id="29702" name="Picture 6" descr="Cavernous sinus thrombosi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667" y="1600200"/>
            <a:ext cx="6290665" cy="4708525"/>
          </a:xfrm>
          <a:noFill/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Cavernous sinus thrombosis</a:t>
            </a:r>
          </a:p>
        </p:txBody>
      </p:sp>
      <p:pic>
        <p:nvPicPr>
          <p:cNvPr id="142341" name="Picture 5" descr="DSC0028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3980" y="1600200"/>
            <a:ext cx="6616039" cy="4708525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C.T. with venogram</a:t>
            </a:r>
          </a:p>
        </p:txBody>
      </p:sp>
      <p:pic>
        <p:nvPicPr>
          <p:cNvPr id="253962" name="Picture 10" descr="veno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714500"/>
            <a:ext cx="3810000" cy="3810000"/>
          </a:xfrm>
          <a:noFill/>
          <a:ln/>
        </p:spPr>
      </p:pic>
      <p:sp>
        <p:nvSpPr>
          <p:cNvPr id="25396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295400"/>
            <a:ext cx="2362200" cy="4648200"/>
          </a:xfrm>
        </p:spPr>
        <p:txBody>
          <a:bodyPr/>
          <a:lstStyle/>
          <a:p>
            <a:pPr algn="ctr">
              <a:lnSpc>
                <a:spcPct val="240000"/>
              </a:lnSpc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Absence of </a:t>
            </a:r>
          </a:p>
          <a:p>
            <a:pPr algn="ctr">
              <a:lnSpc>
                <a:spcPct val="240000"/>
              </a:lnSpc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contrast in </a:t>
            </a:r>
          </a:p>
          <a:p>
            <a:pPr algn="ctr">
              <a:lnSpc>
                <a:spcPct val="240000"/>
              </a:lnSpc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cavernous </a:t>
            </a:r>
          </a:p>
          <a:p>
            <a:pPr algn="ctr">
              <a:lnSpc>
                <a:spcPct val="240000"/>
              </a:lnSpc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sinuses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C.T. scan with contrast</a:t>
            </a:r>
          </a:p>
        </p:txBody>
      </p:sp>
      <p:pic>
        <p:nvPicPr>
          <p:cNvPr id="251909" name="Picture 5" descr="CS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7000" y="2119312"/>
            <a:ext cx="6350000" cy="3670300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9" name="Group 39"/>
          <p:cNvGraphicFramePr>
            <a:graphicFrameLocks noGrp="1"/>
          </p:cNvGraphicFramePr>
          <p:nvPr>
            <p:ph/>
          </p:nvPr>
        </p:nvGraphicFramePr>
        <p:xfrm>
          <a:off x="381000" y="381000"/>
          <a:ext cx="8382000" cy="6044250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C.S.T.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Orbital abscess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Bilateral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Unilateral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Rapidly progressive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Slowly progressive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Hectic fever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Low grade 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Severe chemosis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Mild chemosis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Paraesthesia of V1, V2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No paraesthesia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Sequential ophthalmoplegia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Concurrent                            pan-ophthalmoplegia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Symmetric axial proptosis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Asymmetric quadrantic proptosis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apex syndrome 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/>
              <a:t>Frontal headache + deep orbital pain</a:t>
            </a:r>
          </a:p>
          <a:p>
            <a:pPr>
              <a:lnSpc>
                <a:spcPct val="170000"/>
              </a:lnSpc>
            </a:pPr>
            <a:r>
              <a:rPr lang="en-US">
                <a:solidFill>
                  <a:srgbClr val="FFFF66"/>
                </a:solidFill>
              </a:rPr>
              <a:t>Optic nerve involvement (vision loss)</a:t>
            </a:r>
          </a:p>
          <a:p>
            <a:pPr>
              <a:lnSpc>
                <a:spcPct val="170000"/>
              </a:lnSpc>
            </a:pPr>
            <a:r>
              <a:rPr lang="en-US"/>
              <a:t>Paralysis of abducens nerve</a:t>
            </a:r>
          </a:p>
          <a:p>
            <a:pPr>
              <a:lnSpc>
                <a:spcPct val="170000"/>
              </a:lnSpc>
            </a:pPr>
            <a:r>
              <a:rPr lang="en-US">
                <a:solidFill>
                  <a:srgbClr val="FFFF66"/>
                </a:solidFill>
              </a:rPr>
              <a:t>Paralysis of oculomotor nerve</a:t>
            </a:r>
          </a:p>
          <a:p>
            <a:pPr>
              <a:lnSpc>
                <a:spcPct val="170000"/>
              </a:lnSpc>
            </a:pPr>
            <a:r>
              <a:rPr lang="en-US"/>
              <a:t>Paralysis of trochlear nerve</a:t>
            </a:r>
          </a:p>
          <a:p>
            <a:pPr>
              <a:lnSpc>
                <a:spcPct val="170000"/>
              </a:lnSpc>
            </a:pPr>
            <a:r>
              <a:rPr lang="en-US">
                <a:solidFill>
                  <a:srgbClr val="FFFF66"/>
                </a:solidFill>
              </a:rPr>
              <a:t>Painful paraesthesia of V1, V2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3800"/>
              <a:t>Evaluation of orbital complication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5626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>
                <a:solidFill>
                  <a:srgbClr val="66FF33"/>
                </a:solidFill>
              </a:rPr>
              <a:t>1. Eye examination: Ophthalmology consultation</a:t>
            </a:r>
          </a:p>
          <a:p>
            <a:pPr>
              <a:lnSpc>
                <a:spcPct val="150000"/>
              </a:lnSpc>
            </a:pPr>
            <a:r>
              <a:rPr lang="en-US"/>
              <a:t>Edema of eyelids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66"/>
                </a:solidFill>
              </a:rPr>
              <a:t>Displacement of eyeball</a:t>
            </a:r>
          </a:p>
          <a:p>
            <a:pPr>
              <a:lnSpc>
                <a:spcPct val="150000"/>
              </a:lnSpc>
            </a:pPr>
            <a:r>
              <a:rPr lang="en-US"/>
              <a:t>Ocular movement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66"/>
                </a:solidFill>
              </a:rPr>
              <a:t>Visual acuity</a:t>
            </a:r>
          </a:p>
          <a:p>
            <a:pPr>
              <a:lnSpc>
                <a:spcPct val="150000"/>
              </a:lnSpc>
            </a:pPr>
            <a:r>
              <a:rPr lang="en-US"/>
              <a:t>Fundoscopy for papilledema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>
                <a:solidFill>
                  <a:srgbClr val="66FF33"/>
                </a:solidFill>
              </a:rPr>
              <a:t>2. CT scan PNS (including orbit): coronal &amp; axial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5181600"/>
          </a:xfrm>
        </p:spPr>
        <p:txBody>
          <a:bodyPr/>
          <a:lstStyle/>
          <a:p>
            <a:pPr marL="0" indent="0">
              <a:lnSpc>
                <a:spcPct val="185000"/>
              </a:lnSpc>
            </a:pP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>
                <a:solidFill>
                  <a:srgbClr val="FFFF66"/>
                </a:solidFill>
              </a:rPr>
              <a:t>Adverse progression of infection beyond </a:t>
            </a:r>
          </a:p>
          <a:p>
            <a:pPr marL="0" indent="0">
              <a:lnSpc>
                <a:spcPct val="185000"/>
              </a:lnSpc>
              <a:buNone/>
            </a:pPr>
            <a:r>
              <a:rPr lang="en-US" dirty="0">
                <a:solidFill>
                  <a:srgbClr val="FFFF66"/>
                </a:solidFill>
              </a:rPr>
              <a:t>    </a:t>
            </a:r>
            <a:r>
              <a:rPr lang="en-US" dirty="0" err="1">
                <a:solidFill>
                  <a:srgbClr val="FFFF66"/>
                </a:solidFill>
              </a:rPr>
              <a:t>muco-periosteal</a:t>
            </a:r>
            <a:r>
              <a:rPr lang="en-US" dirty="0">
                <a:solidFill>
                  <a:srgbClr val="FFFF66"/>
                </a:solidFill>
              </a:rPr>
              <a:t> lining of para nasal sinuses </a:t>
            </a:r>
          </a:p>
          <a:p>
            <a:pPr marL="0" indent="0">
              <a:lnSpc>
                <a:spcPct val="185000"/>
              </a:lnSpc>
              <a:buNone/>
            </a:pPr>
            <a:r>
              <a:rPr lang="en-US" dirty="0">
                <a:solidFill>
                  <a:srgbClr val="FFFF66"/>
                </a:solidFill>
              </a:rPr>
              <a:t>    to involve bone &amp; neighboring  structures </a:t>
            </a:r>
          </a:p>
          <a:p>
            <a:pPr marL="0" indent="0">
              <a:lnSpc>
                <a:spcPct val="185000"/>
              </a:lnSpc>
              <a:buNone/>
            </a:pPr>
            <a:r>
              <a:rPr lang="en-US" dirty="0" smtClean="0">
                <a:solidFill>
                  <a:srgbClr val="FFFF66"/>
                </a:solidFill>
              </a:rPr>
              <a:t>   </a:t>
            </a:r>
            <a:r>
              <a:rPr lang="en-US" dirty="0">
                <a:solidFill>
                  <a:srgbClr val="FFFF66"/>
                </a:solidFill>
              </a:rPr>
              <a:t>(orbit, intra-cranial cavity, dentition)  </a:t>
            </a:r>
          </a:p>
          <a:p>
            <a:pPr marL="0" indent="0">
              <a:lnSpc>
                <a:spcPct val="185000"/>
              </a:lnSpc>
            </a:pPr>
            <a:r>
              <a:rPr lang="en-US" dirty="0" smtClean="0"/>
              <a:t> </a:t>
            </a:r>
            <a:r>
              <a:rPr lang="en-US" dirty="0"/>
              <a:t>Compromise in function of any part of body   </a:t>
            </a:r>
          </a:p>
          <a:p>
            <a:pPr marL="0" indent="0">
              <a:lnSpc>
                <a:spcPct val="165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due to sinusitis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Treatment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4876800"/>
          </a:xfrm>
        </p:spPr>
        <p:txBody>
          <a:bodyPr/>
          <a:lstStyle/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1. Broad spectrum, high dose IV antibiotics</a:t>
            </a:r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    (Ceftriaxone + Metronidazole)</a:t>
            </a:r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2. NSAIDs</a:t>
            </a:r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3. Topical / oral decongestants</a:t>
            </a:r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4. Mucolytics: Bromhexine, Ambroxol</a:t>
            </a:r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5. Nasal saline irrigation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Treatment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For sinusitis:</a:t>
            </a:r>
            <a:r>
              <a:rPr lang="en-US"/>
              <a:t>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b="0">
                <a:solidFill>
                  <a:srgbClr val="FFFF66"/>
                </a:solidFill>
              </a:rPr>
              <a:t>1. Frontal trephination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b="0">
                <a:solidFill>
                  <a:srgbClr val="FFFF66"/>
                </a:solidFill>
              </a:rPr>
              <a:t>2. External fronto-ethmoidectomy (Lynch Howarth)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b="0">
                <a:solidFill>
                  <a:srgbClr val="FFFF66"/>
                </a:solidFill>
              </a:rPr>
              <a:t>3. Functional Endoscopic Sinus Surgery</a:t>
            </a:r>
            <a:r>
              <a:rPr lang="en-US" b="0">
                <a:solidFill>
                  <a:schemeClr val="accent1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For orbital complication: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b="0"/>
              <a:t>1. Sub-periosteal abscess drainage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b="0"/>
              <a:t>2. Orbital decompression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Lynch – Howarth incision</a:t>
            </a:r>
          </a:p>
        </p:txBody>
      </p:sp>
      <p:pic>
        <p:nvPicPr>
          <p:cNvPr id="26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502" y="2126425"/>
            <a:ext cx="7682996" cy="3656075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Frontal sinus trephination</a:t>
            </a:r>
          </a:p>
        </p:txBody>
      </p:sp>
      <p:pic>
        <p:nvPicPr>
          <p:cNvPr id="267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6975" y="1600200"/>
            <a:ext cx="3690050" cy="4708525"/>
          </a:xfr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/>
              <a:t>Sub-periosteal abscess drainage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/>
              <a:t>Incision made b/w caruncle (C) &amp; semilunar fold (S) </a:t>
            </a:r>
          </a:p>
          <a:p>
            <a:pPr>
              <a:lnSpc>
                <a:spcPct val="180000"/>
              </a:lnSpc>
            </a:pPr>
            <a:r>
              <a:rPr lang="en-US">
                <a:solidFill>
                  <a:srgbClr val="FFFF66"/>
                </a:solidFill>
              </a:rPr>
              <a:t>Tissue b/w caruncle &amp; semilunar fold  incised with tenotomy scissors </a:t>
            </a:r>
          </a:p>
          <a:p>
            <a:pPr>
              <a:lnSpc>
                <a:spcPct val="180000"/>
              </a:lnSpc>
            </a:pPr>
            <a:r>
              <a:rPr lang="en-US"/>
              <a:t>Periosteum (P) incised &amp; elevated with Freer elevator until abscess (A) is found &amp; drained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/>
              <a:t>Sub-periosteal abscess drainage</a:t>
            </a:r>
          </a:p>
        </p:txBody>
      </p:sp>
      <p:pic>
        <p:nvPicPr>
          <p:cNvPr id="198661" name="Picture 5" descr="Tx sp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9436" y="1600200"/>
            <a:ext cx="5205127" cy="4708525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Indications for orbital decompression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382000" cy="4191000"/>
          </a:xfrm>
        </p:spPr>
        <p:txBody>
          <a:bodyPr/>
          <a:lstStyle/>
          <a:p>
            <a:pPr marL="228600" lvl="2" indent="7938">
              <a:lnSpc>
                <a:spcPct val="1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FFFF66"/>
                </a:solidFill>
                <a:latin typeface="Arial" charset="0"/>
              </a:rPr>
              <a:t>No improvement in orbital symptoms in 24-  	48 hours of treatment</a:t>
            </a:r>
          </a:p>
          <a:p>
            <a:pPr marL="228600" lvl="2" indent="7938">
              <a:lnSpc>
                <a:spcPct val="1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chemeClr val="hlink"/>
                </a:solidFill>
                <a:latin typeface="Arial" charset="0"/>
              </a:rPr>
              <a:t>CT scan evidence of orbital abscess</a:t>
            </a:r>
            <a:r>
              <a:rPr lang="en-US" sz="2800" b="1">
                <a:latin typeface="Arial" charset="0"/>
              </a:rPr>
              <a:t> </a:t>
            </a:r>
          </a:p>
          <a:p>
            <a:pPr marL="228600" lvl="2" indent="7938">
              <a:lnSpc>
                <a:spcPct val="1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FFFF66"/>
                </a:solidFill>
                <a:latin typeface="Arial" charset="0"/>
              </a:rPr>
              <a:t>Visual acuity of 20 / 60 or worse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Techniques of decompression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pPr marL="339725" indent="-339725">
              <a:lnSpc>
                <a:spcPct val="14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1. Patterson’s trans-orbital approach</a:t>
            </a:r>
          </a:p>
          <a:p>
            <a:pPr marL="339725" indent="-339725">
              <a:lnSpc>
                <a:spcPct val="14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2. Endoscopic intra-nasal approach</a:t>
            </a:r>
          </a:p>
          <a:p>
            <a:pPr marL="339725" indent="-339725">
              <a:lnSpc>
                <a:spcPct val="14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3. Trans-</a:t>
            </a:r>
            <a:r>
              <a:rPr lang="en-US" dirty="0" err="1">
                <a:solidFill>
                  <a:srgbClr val="7030A0"/>
                </a:solidFill>
              </a:rPr>
              <a:t>antral</a:t>
            </a:r>
            <a:r>
              <a:rPr lang="en-US" dirty="0">
                <a:solidFill>
                  <a:srgbClr val="7030A0"/>
                </a:solidFill>
              </a:rPr>
              <a:t> approach</a:t>
            </a:r>
          </a:p>
          <a:p>
            <a:pPr marL="339725" indent="-339725">
              <a:lnSpc>
                <a:spcPct val="14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4. Combined intra-nasal &amp; trans-</a:t>
            </a:r>
            <a:r>
              <a:rPr lang="en-US" dirty="0" err="1">
                <a:solidFill>
                  <a:srgbClr val="FFFF66"/>
                </a:solidFill>
              </a:rPr>
              <a:t>antral</a:t>
            </a:r>
            <a:r>
              <a:rPr lang="en-US" dirty="0">
                <a:solidFill>
                  <a:srgbClr val="FFFF66"/>
                </a:solidFill>
              </a:rPr>
              <a:t> approach</a:t>
            </a:r>
          </a:p>
          <a:p>
            <a:pPr marL="339725" indent="-339725">
              <a:lnSpc>
                <a:spcPct val="140000"/>
              </a:lnSpc>
            </a:pPr>
            <a:r>
              <a:rPr lang="en-US" dirty="0">
                <a:solidFill>
                  <a:srgbClr val="FF3300"/>
                </a:solidFill>
              </a:rPr>
              <a:t>Medial wall </a:t>
            </a:r>
            <a:r>
              <a:rPr lang="en-US" u="sng" dirty="0">
                <a:solidFill>
                  <a:srgbClr val="FF3300"/>
                </a:solidFill>
              </a:rPr>
              <a:t>+</a:t>
            </a:r>
            <a:r>
              <a:rPr lang="en-US" dirty="0">
                <a:solidFill>
                  <a:srgbClr val="FF3300"/>
                </a:solidFill>
              </a:rPr>
              <a:t> floor of orbit removed</a:t>
            </a:r>
          </a:p>
          <a:p>
            <a:pPr marL="339725" indent="-339725">
              <a:lnSpc>
                <a:spcPct val="140000"/>
              </a:lnSpc>
            </a:pPr>
            <a:r>
              <a:rPr lang="en-US" dirty="0"/>
              <a:t>Removal of 1 wall = 2 - 3 mm decompression </a:t>
            </a:r>
          </a:p>
          <a:p>
            <a:pPr marL="339725" indent="-339725">
              <a:lnSpc>
                <a:spcPct val="140000"/>
              </a:lnSpc>
            </a:pPr>
            <a:r>
              <a:rPr lang="en-US" dirty="0"/>
              <a:t>Removal of 2 walls = 4 - 7 mm decompression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Result of orbital complications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>
                <a:cs typeface="Times New Roman" pitchFamily="18" charset="0"/>
              </a:rPr>
              <a:t>Exposure keratitis</a:t>
            </a:r>
          </a:p>
          <a:p>
            <a:pPr>
              <a:lnSpc>
                <a:spcPct val="170000"/>
              </a:lnSpc>
            </a:pPr>
            <a:r>
              <a:rPr lang="en-US">
                <a:solidFill>
                  <a:srgbClr val="FFFF66"/>
                </a:solidFill>
                <a:cs typeface="Times New Roman" pitchFamily="18" charset="0"/>
              </a:rPr>
              <a:t>Uveitis</a:t>
            </a:r>
          </a:p>
          <a:p>
            <a:pPr>
              <a:lnSpc>
                <a:spcPct val="170000"/>
              </a:lnSpc>
            </a:pPr>
            <a:r>
              <a:rPr lang="en-US">
                <a:cs typeface="Times New Roman" pitchFamily="18" charset="0"/>
              </a:rPr>
              <a:t>Choroiditis</a:t>
            </a:r>
          </a:p>
          <a:p>
            <a:pPr>
              <a:lnSpc>
                <a:spcPct val="170000"/>
              </a:lnSpc>
            </a:pPr>
            <a:r>
              <a:rPr lang="en-US">
                <a:solidFill>
                  <a:srgbClr val="FFFF66"/>
                </a:solidFill>
                <a:cs typeface="Times New Roman" pitchFamily="18" charset="0"/>
              </a:rPr>
              <a:t>Ophthalmoplegia</a:t>
            </a:r>
          </a:p>
          <a:p>
            <a:pPr>
              <a:lnSpc>
                <a:spcPct val="170000"/>
              </a:lnSpc>
            </a:pPr>
            <a:r>
              <a:rPr lang="en-US">
                <a:cs typeface="Times New Roman" pitchFamily="18" charset="0"/>
              </a:rPr>
              <a:t>Glaucoma</a:t>
            </a:r>
          </a:p>
          <a:p>
            <a:pPr>
              <a:lnSpc>
                <a:spcPct val="170000"/>
              </a:lnSpc>
            </a:pPr>
            <a:r>
              <a:rPr lang="en-US">
                <a:solidFill>
                  <a:srgbClr val="FFFF66"/>
                </a:solidFill>
                <a:cs typeface="Times New Roman" pitchFamily="18" charset="0"/>
              </a:rPr>
              <a:t>Permanent vision loss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848600" cy="2590800"/>
          </a:xfrm>
        </p:spPr>
        <p:txBody>
          <a:bodyPr/>
          <a:lstStyle/>
          <a:p>
            <a:r>
              <a:rPr lang="en-US" sz="6600">
                <a:solidFill>
                  <a:schemeClr val="accent2"/>
                </a:solidFill>
              </a:rPr>
              <a:t>Intra-cranial complications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5257800"/>
          </a:xfrm>
        </p:spPr>
        <p:txBody>
          <a:bodyPr>
            <a:normAutofit/>
          </a:bodyPr>
          <a:lstStyle/>
          <a:p>
            <a:pPr>
              <a:lnSpc>
                <a:spcPct val="18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1. Weak immune response of host: </a:t>
            </a:r>
            <a:r>
              <a:rPr lang="en-US" dirty="0"/>
              <a:t>y</a:t>
            </a:r>
            <a:r>
              <a:rPr lang="en-US" dirty="0">
                <a:cs typeface="Times New Roman" pitchFamily="18" charset="0"/>
              </a:rPr>
              <a:t>oung  </a:t>
            </a:r>
          </a:p>
          <a:p>
            <a:pPr>
              <a:lnSpc>
                <a:spcPct val="180000"/>
              </a:lnSpc>
              <a:buFontTx/>
              <a:buNone/>
            </a:pPr>
            <a:r>
              <a:rPr lang="en-US" dirty="0">
                <a:cs typeface="Times New Roman" pitchFamily="18" charset="0"/>
              </a:rPr>
              <a:t>            children &amp; </a:t>
            </a:r>
            <a:r>
              <a:rPr lang="en-US" dirty="0" err="1">
                <a:cs typeface="Times New Roman" pitchFamily="18" charset="0"/>
              </a:rPr>
              <a:t>immuno</a:t>
            </a:r>
            <a:r>
              <a:rPr lang="en-US" dirty="0">
                <a:cs typeface="Times New Roman" pitchFamily="18" charset="0"/>
              </a:rPr>
              <a:t>-compromised adults</a:t>
            </a:r>
            <a:endParaRPr lang="en-US" dirty="0"/>
          </a:p>
          <a:p>
            <a:pPr>
              <a:lnSpc>
                <a:spcPct val="180000"/>
              </a:lnSpc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2. Inadequate or inefficient treatment</a:t>
            </a:r>
          </a:p>
          <a:p>
            <a:pPr>
              <a:lnSpc>
                <a:spcPct val="180000"/>
              </a:lnSpc>
              <a:buFontTx/>
              <a:buNone/>
            </a:pPr>
            <a:r>
              <a:rPr lang="en-US" dirty="0"/>
              <a:t>3. Infection by high virulence organisms</a:t>
            </a:r>
          </a:p>
          <a:p>
            <a:pPr>
              <a:lnSpc>
                <a:spcPct val="180000"/>
              </a:lnSpc>
              <a:buFontTx/>
              <a:buNone/>
            </a:pPr>
            <a:r>
              <a:rPr lang="en-US" dirty="0">
                <a:solidFill>
                  <a:srgbClr val="FFFF66"/>
                </a:solidFill>
                <a:cs typeface="Times New Roman" pitchFamily="18" charset="0"/>
              </a:rPr>
              <a:t>4. Abnormalities of </a:t>
            </a:r>
            <a:r>
              <a:rPr lang="en-US" dirty="0" err="1">
                <a:solidFill>
                  <a:srgbClr val="FFFF66"/>
                </a:solidFill>
                <a:cs typeface="Times New Roman" pitchFamily="18" charset="0"/>
              </a:rPr>
              <a:t>muco-cilliary</a:t>
            </a:r>
            <a:r>
              <a:rPr lang="en-US" dirty="0">
                <a:solidFill>
                  <a:srgbClr val="FFFF66"/>
                </a:solidFill>
                <a:cs typeface="Times New Roman" pitchFamily="18" charset="0"/>
              </a:rPr>
              <a:t> clearance</a:t>
            </a:r>
          </a:p>
          <a:p>
            <a:pPr>
              <a:lnSpc>
                <a:spcPct val="180000"/>
              </a:lnSpc>
              <a:buFontTx/>
              <a:buNone/>
            </a:pPr>
            <a:r>
              <a:rPr lang="en-US" dirty="0">
                <a:cs typeface="Times New Roman" pitchFamily="18" charset="0"/>
              </a:rPr>
              <a:t>5. Persistent allergy &amp; blockade of sinus </a:t>
            </a:r>
            <a:r>
              <a:rPr lang="en-US" dirty="0" err="1">
                <a:cs typeface="Times New Roman" pitchFamily="18" charset="0"/>
              </a:rPr>
              <a:t>ostia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>
                <a:solidFill>
                  <a:srgbClr val="66FF33"/>
                </a:solidFill>
              </a:rPr>
              <a:t>2</a:t>
            </a:r>
            <a:r>
              <a:rPr lang="en-US" baseline="30000" dirty="0">
                <a:solidFill>
                  <a:srgbClr val="66FF33"/>
                </a:solidFill>
              </a:rPr>
              <a:t>nd</a:t>
            </a:r>
            <a:r>
              <a:rPr lang="en-US" dirty="0">
                <a:solidFill>
                  <a:srgbClr val="66FF33"/>
                </a:solidFill>
              </a:rPr>
              <a:t> commonest complication of sinusitis</a:t>
            </a:r>
          </a:p>
          <a:p>
            <a:pPr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Most common in adolescents &amp; young adults (</a:t>
            </a:r>
            <a:r>
              <a:rPr lang="en-US" dirty="0" err="1"/>
              <a:t>diploic</a:t>
            </a:r>
            <a:r>
              <a:rPr lang="en-US" dirty="0"/>
              <a:t> venous system at peak </a:t>
            </a:r>
            <a:r>
              <a:rPr lang="en-US" dirty="0" err="1"/>
              <a:t>vascularity</a:t>
            </a:r>
            <a:r>
              <a:rPr lang="en-US" dirty="0"/>
              <a:t>)</a:t>
            </a:r>
          </a:p>
          <a:p>
            <a:pPr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>
                <a:solidFill>
                  <a:srgbClr val="FFFF66"/>
                </a:solidFill>
                <a:cs typeface="Times New Roman" pitchFamily="18" charset="0"/>
              </a:rPr>
              <a:t>Frontal sinus most commonly implicated </a:t>
            </a:r>
            <a:r>
              <a:rPr lang="en-US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66"/>
                </a:solidFill>
                <a:cs typeface="Times New Roman" pitchFamily="18" charset="0"/>
              </a:rPr>
              <a:t>Ethmoid</a:t>
            </a:r>
            <a:r>
              <a:rPr lang="en-US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FFFF66"/>
                </a:solidFill>
                <a:cs typeface="Times New Roman" pitchFamily="18" charset="0"/>
              </a:rPr>
              <a:t> Sphenoid </a:t>
            </a:r>
            <a:r>
              <a:rPr lang="en-US" dirty="0" smtClean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FF66"/>
                </a:solidFill>
                <a:cs typeface="Times New Roman" pitchFamily="18" charset="0"/>
              </a:rPr>
              <a:t> Maxillary</a:t>
            </a:r>
          </a:p>
          <a:p>
            <a:pPr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>
                <a:solidFill>
                  <a:srgbClr val="FFFF66"/>
                </a:solidFill>
                <a:cs typeface="Times New Roman" pitchFamily="18" charset="0"/>
              </a:rPr>
              <a:t>Base skull fracture through  sphenoid can leads [**]</a:t>
            </a:r>
            <a:endParaRPr lang="en-US" dirty="0">
              <a:solidFill>
                <a:srgbClr val="FFFF66"/>
              </a:solidFill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dirty="0">
                <a:cs typeface="Times New Roman" pitchFamily="18" charset="0"/>
              </a:rPr>
              <a:t>Commonest route of spread = retrograde </a:t>
            </a:r>
            <a:r>
              <a:rPr lang="en-US" dirty="0" err="1">
                <a:cs typeface="Times New Roman" pitchFamily="18" charset="0"/>
              </a:rPr>
              <a:t>thrombophlibitis</a:t>
            </a:r>
            <a:r>
              <a:rPr lang="en-US" dirty="0">
                <a:cs typeface="Times New Roman" pitchFamily="18" charset="0"/>
              </a:rPr>
              <a:t> via  </a:t>
            </a:r>
            <a:r>
              <a:rPr lang="en-US" dirty="0" err="1">
                <a:cs typeface="Times New Roman" pitchFamily="18" charset="0"/>
              </a:rPr>
              <a:t>Diploic</a:t>
            </a:r>
            <a:r>
              <a:rPr lang="en-US" dirty="0">
                <a:cs typeface="Times New Roman" pitchFamily="18" charset="0"/>
              </a:rPr>
              <a:t> vein of </a:t>
            </a:r>
            <a:r>
              <a:rPr lang="en-US" dirty="0" err="1">
                <a:cs typeface="Times New Roman" pitchFamily="18" charset="0"/>
              </a:rPr>
              <a:t>Breschet</a:t>
            </a:r>
            <a:r>
              <a:rPr lang="en-US" dirty="0">
                <a:cs typeface="Times New Roman" pitchFamily="18" charset="0"/>
              </a:rPr>
              <a:t> 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dirty="0" smtClean="0">
                <a:cs typeface="Times New Roman" pitchFamily="18" charset="0"/>
              </a:rPr>
              <a:t>Early  recognition &amp; </a:t>
            </a:r>
            <a:r>
              <a:rPr lang="en-US" dirty="0" err="1" smtClean="0">
                <a:cs typeface="Times New Roman" pitchFamily="18" charset="0"/>
              </a:rPr>
              <a:t>sebsequent</a:t>
            </a:r>
            <a:r>
              <a:rPr lang="en-US" dirty="0" smtClean="0">
                <a:cs typeface="Times New Roman" pitchFamily="18" charset="0"/>
              </a:rPr>
              <a:t> treatment is essential to optimal outcome. [**]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Intra-cranial complications</a:t>
            </a:r>
          </a:p>
        </p:txBody>
      </p:sp>
      <p:pic>
        <p:nvPicPr>
          <p:cNvPr id="27656" name="Picture 8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9691" y="1600200"/>
            <a:ext cx="7284618" cy="4708525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abscess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914400" y="1624012"/>
            <a:ext cx="7315200" cy="3076575"/>
          </a:xfrm>
          <a:noFill/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Features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7724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Fever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66"/>
                </a:solidFill>
              </a:rPr>
              <a:t>Deep-seated headache</a:t>
            </a:r>
          </a:p>
          <a:p>
            <a:pPr>
              <a:lnSpc>
                <a:spcPct val="150000"/>
              </a:lnSpc>
            </a:pPr>
            <a:r>
              <a:rPr lang="en-US"/>
              <a:t>Nausea &amp; projectile vomiting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66"/>
                </a:solidFill>
              </a:rPr>
              <a:t>Neck stiffness</a:t>
            </a:r>
          </a:p>
          <a:p>
            <a:pPr>
              <a:lnSpc>
                <a:spcPct val="150000"/>
              </a:lnSpc>
            </a:pPr>
            <a:r>
              <a:rPr lang="en-US"/>
              <a:t>Seizures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66"/>
                </a:solidFill>
              </a:rPr>
              <a:t>Altered sensorium &amp; mood changes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3300"/>
                </a:solidFill>
              </a:rPr>
              <a:t>Late:</a:t>
            </a:r>
            <a:r>
              <a:rPr lang="en-US"/>
              <a:t> bradycardia / hypotension / stupor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C.T.: Frontal lobe abscess</a:t>
            </a:r>
          </a:p>
        </p:txBody>
      </p:sp>
      <p:pic>
        <p:nvPicPr>
          <p:cNvPr id="196613" name="Picture 5" descr="br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073" y="1600200"/>
            <a:ext cx="5257853" cy="4708525"/>
          </a:xfrm>
          <a:noFill/>
          <a:ln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Frontal lobe abscess</a:t>
            </a:r>
          </a:p>
        </p:txBody>
      </p:sp>
      <p:pic>
        <p:nvPicPr>
          <p:cNvPr id="83977" name="Picture 9" descr="frontal lobe absces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6073" y="1600200"/>
            <a:ext cx="7271853" cy="4708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 &amp; Medical Tx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dirty="0">
                <a:solidFill>
                  <a:srgbClr val="FFFF66"/>
                </a:solidFill>
              </a:rPr>
              <a:t>Neurosurgery consultation</a:t>
            </a:r>
          </a:p>
          <a:p>
            <a:pPr>
              <a:lnSpc>
                <a:spcPct val="180000"/>
              </a:lnSpc>
            </a:pPr>
            <a:r>
              <a:rPr lang="en-US" dirty="0">
                <a:solidFill>
                  <a:srgbClr val="7030A0"/>
                </a:solidFill>
              </a:rPr>
              <a:t>CT scan PNS + brain with contrast</a:t>
            </a:r>
          </a:p>
          <a:p>
            <a:pPr>
              <a:lnSpc>
                <a:spcPct val="180000"/>
              </a:lnSpc>
            </a:pPr>
            <a:r>
              <a:rPr lang="en-US" dirty="0">
                <a:solidFill>
                  <a:srgbClr val="FFFF66"/>
                </a:solidFill>
              </a:rPr>
              <a:t>MRI with contrast:</a:t>
            </a:r>
            <a:r>
              <a:rPr lang="en-US" dirty="0"/>
              <a:t> investigation of choice</a:t>
            </a:r>
          </a:p>
          <a:p>
            <a:pPr>
              <a:lnSpc>
                <a:spcPct val="180000"/>
              </a:lnSpc>
            </a:pPr>
            <a:r>
              <a:rPr lang="en-US" dirty="0">
                <a:solidFill>
                  <a:srgbClr val="7030A0"/>
                </a:solidFill>
              </a:rPr>
              <a:t>High dose IV broad spectrum antibiotics: </a:t>
            </a:r>
            <a:r>
              <a:rPr lang="en-US" dirty="0"/>
              <a:t>Ceftriaxone &amp; </a:t>
            </a:r>
            <a:r>
              <a:rPr lang="en-US" dirty="0" err="1"/>
              <a:t>Metronidazole</a:t>
            </a:r>
            <a:r>
              <a:rPr lang="en-US" dirty="0"/>
              <a:t> for  4-6 week</a:t>
            </a:r>
          </a:p>
          <a:p>
            <a:pPr>
              <a:lnSpc>
                <a:spcPct val="180000"/>
              </a:lnSpc>
            </a:pPr>
            <a:r>
              <a:rPr lang="en-US" dirty="0">
                <a:solidFill>
                  <a:srgbClr val="7030A0"/>
                </a:solidFill>
              </a:rPr>
              <a:t>Steroids:</a:t>
            </a:r>
            <a:r>
              <a:rPr lang="en-US" dirty="0"/>
              <a:t> controversial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Treatment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For sinusitis:</a:t>
            </a:r>
            <a:r>
              <a:rPr lang="en-US" dirty="0"/>
              <a:t> </a:t>
            </a:r>
          </a:p>
          <a:p>
            <a:pPr marL="651510" indent="-514350">
              <a:lnSpc>
                <a:spcPct val="160000"/>
              </a:lnSpc>
              <a:buFontTx/>
              <a:buAutoNum type="arabicPeriod"/>
            </a:pPr>
            <a:r>
              <a:rPr lang="en-US" b="0" dirty="0" smtClean="0">
                <a:solidFill>
                  <a:srgbClr val="FFFF66"/>
                </a:solidFill>
              </a:rPr>
              <a:t>Frontal trephination  ( placement of external drain – best immediate result) [**]</a:t>
            </a:r>
          </a:p>
          <a:p>
            <a:pPr marL="651510" indent="-514350">
              <a:lnSpc>
                <a:spcPct val="160000"/>
              </a:lnSpc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FFFF66"/>
                </a:solidFill>
              </a:rPr>
              <a:t>Prolong course (6weeks) of culture –directed antibiotics therapy should be given.[**]</a:t>
            </a:r>
            <a:endParaRPr lang="en-US" b="0" dirty="0">
              <a:solidFill>
                <a:srgbClr val="FFFF66"/>
              </a:solidFill>
            </a:endParaRPr>
          </a:p>
          <a:p>
            <a:pPr>
              <a:lnSpc>
                <a:spcPct val="160000"/>
              </a:lnSpc>
              <a:buFontTx/>
              <a:buNone/>
            </a:pPr>
            <a:r>
              <a:rPr lang="en-US" b="0" dirty="0">
                <a:solidFill>
                  <a:srgbClr val="FFFF66"/>
                </a:solidFill>
              </a:rPr>
              <a:t>2. External </a:t>
            </a:r>
            <a:r>
              <a:rPr lang="en-US" b="0" dirty="0" err="1">
                <a:solidFill>
                  <a:srgbClr val="FFFF66"/>
                </a:solidFill>
              </a:rPr>
              <a:t>fronto-ethmoidectomy</a:t>
            </a:r>
            <a:r>
              <a:rPr lang="en-US" b="0" dirty="0">
                <a:solidFill>
                  <a:srgbClr val="FFFF66"/>
                </a:solidFill>
              </a:rPr>
              <a:t> (Lynch </a:t>
            </a:r>
            <a:r>
              <a:rPr lang="en-US" b="0" dirty="0" err="1">
                <a:solidFill>
                  <a:srgbClr val="FFFF66"/>
                </a:solidFill>
              </a:rPr>
              <a:t>Howarth</a:t>
            </a:r>
            <a:r>
              <a:rPr lang="en-US" b="0" dirty="0">
                <a:solidFill>
                  <a:srgbClr val="FFFF66"/>
                </a:solidFill>
              </a:rPr>
              <a:t>) 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US" b="0" dirty="0">
                <a:solidFill>
                  <a:srgbClr val="FFFF66"/>
                </a:solidFill>
              </a:rPr>
              <a:t>3. Functional Endoscopic Sinus Surgery</a:t>
            </a:r>
            <a:r>
              <a:rPr lang="en-US" b="0" dirty="0">
                <a:solidFill>
                  <a:schemeClr val="accent1"/>
                </a:solidFill>
              </a:rPr>
              <a:t>  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For intra-cranial complication: </a:t>
            </a:r>
            <a:r>
              <a:rPr lang="en-US" b="0" dirty="0">
                <a:solidFill>
                  <a:srgbClr val="FF3300"/>
                </a:solidFill>
              </a:rPr>
              <a:t>by Neurosurgeon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US" b="0" dirty="0">
                <a:solidFill>
                  <a:srgbClr val="66FF33"/>
                </a:solidFill>
              </a:rPr>
              <a:t>1. Burr hole drainage:</a:t>
            </a:r>
            <a:r>
              <a:rPr lang="en-US" b="0" dirty="0"/>
              <a:t> for small abscess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US" b="0" dirty="0">
                <a:solidFill>
                  <a:srgbClr val="66FF33"/>
                </a:solidFill>
              </a:rPr>
              <a:t>2. Craniotomy:</a:t>
            </a:r>
            <a:r>
              <a:rPr lang="en-US" b="0" dirty="0"/>
              <a:t> for large brain abscess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Sequelae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72400" cy="5029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>
                <a:solidFill>
                  <a:srgbClr val="FFFF66"/>
                </a:solidFill>
              </a:rPr>
              <a:t>Seizures:</a:t>
            </a:r>
            <a:r>
              <a:rPr lang="en-US"/>
              <a:t> 7.5%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66FF33"/>
                </a:solidFill>
              </a:rPr>
              <a:t>Hemiparesis:</a:t>
            </a:r>
            <a:r>
              <a:rPr lang="en-US"/>
              <a:t> 2 - 17 %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FFFF66"/>
                </a:solidFill>
              </a:rPr>
              <a:t>Hemiplegia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66FF33"/>
                </a:solidFill>
              </a:rPr>
              <a:t>Death:</a:t>
            </a:r>
            <a:r>
              <a:rPr lang="en-US"/>
              <a:t> 15 - 43 %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3124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6600">
                <a:solidFill>
                  <a:schemeClr val="accent2"/>
                </a:solidFill>
              </a:rPr>
              <a:t>Mucocoele of P.N.S.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Routes of infection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marL="0" indent="0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1. Via thin bones: </a:t>
            </a:r>
            <a:r>
              <a:rPr lang="en-US" dirty="0"/>
              <a:t>lamina </a:t>
            </a:r>
            <a:r>
              <a:rPr lang="en-US" dirty="0" err="1"/>
              <a:t>papyracea</a:t>
            </a:r>
            <a:endParaRPr lang="en-US" dirty="0"/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2. Through natural suture lines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3. Through natural canal: </a:t>
            </a:r>
            <a:r>
              <a:rPr lang="en-US" dirty="0"/>
              <a:t>infra-orbital canal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4. Retrograde </a:t>
            </a:r>
            <a:r>
              <a:rPr lang="en-US" dirty="0" err="1">
                <a:solidFill>
                  <a:srgbClr val="FFFF66"/>
                </a:solidFill>
              </a:rPr>
              <a:t>thrombophlebitis</a:t>
            </a:r>
            <a:r>
              <a:rPr lang="en-US" dirty="0">
                <a:solidFill>
                  <a:srgbClr val="FFFF66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diploic</a:t>
            </a:r>
            <a:r>
              <a:rPr lang="en-US" dirty="0"/>
              <a:t> vein of      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dirty="0"/>
              <a:t>                                                        </a:t>
            </a:r>
            <a:r>
              <a:rPr lang="en-US" dirty="0" err="1"/>
              <a:t>Breschet</a:t>
            </a:r>
            <a:endParaRPr lang="en-US" dirty="0"/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5. Closely related roots of upper 2</a:t>
            </a:r>
            <a:r>
              <a:rPr lang="en-US" baseline="30000" dirty="0">
                <a:solidFill>
                  <a:srgbClr val="7030A0"/>
                </a:solidFill>
              </a:rPr>
              <a:t>nd</a:t>
            </a:r>
            <a:r>
              <a:rPr lang="en-US" dirty="0">
                <a:solidFill>
                  <a:srgbClr val="7030A0"/>
                </a:solidFill>
              </a:rPr>
              <a:t> premolar &amp;                      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                                         1</a:t>
            </a:r>
            <a:r>
              <a:rPr lang="en-US" baseline="30000" dirty="0">
                <a:solidFill>
                  <a:srgbClr val="7030A0"/>
                </a:solidFill>
              </a:rPr>
              <a:t>st</a:t>
            </a:r>
            <a:r>
              <a:rPr lang="en-US" dirty="0">
                <a:solidFill>
                  <a:srgbClr val="7030A0"/>
                </a:solidFill>
              </a:rPr>
              <a:t> molar teeth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6. </a:t>
            </a:r>
            <a:r>
              <a:rPr lang="en-US" dirty="0" err="1">
                <a:solidFill>
                  <a:srgbClr val="FFFF66"/>
                </a:solidFill>
              </a:rPr>
              <a:t>Peri</a:t>
            </a:r>
            <a:r>
              <a:rPr lang="en-US" dirty="0">
                <a:solidFill>
                  <a:srgbClr val="FFFF66"/>
                </a:solidFill>
              </a:rPr>
              <a:t>-arteriolar space of Virchow Robin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80000"/>
              </a:lnSpc>
            </a:pPr>
            <a:r>
              <a:rPr lang="en-US">
                <a:solidFill>
                  <a:srgbClr val="66FF33"/>
                </a:solidFill>
              </a:rPr>
              <a:t>Definition:</a:t>
            </a:r>
            <a:r>
              <a:rPr lang="en-US"/>
              <a:t> epithelium lined, mucus filled sac </a:t>
            </a:r>
          </a:p>
          <a:p>
            <a:pPr>
              <a:lnSpc>
                <a:spcPct val="180000"/>
              </a:lnSpc>
              <a:buFontTx/>
              <a:buNone/>
            </a:pPr>
            <a:r>
              <a:rPr lang="en-US"/>
              <a:t>                      completely filling paranasal sinus </a:t>
            </a:r>
          </a:p>
          <a:p>
            <a:pPr>
              <a:lnSpc>
                <a:spcPct val="180000"/>
              </a:lnSpc>
              <a:buFontTx/>
              <a:buNone/>
            </a:pPr>
            <a:r>
              <a:rPr lang="en-US"/>
              <a:t>                      &amp; capable of expansion</a:t>
            </a:r>
          </a:p>
          <a:p>
            <a:pPr>
              <a:lnSpc>
                <a:spcPct val="180000"/>
              </a:lnSpc>
            </a:pPr>
            <a:r>
              <a:rPr lang="en-US">
                <a:solidFill>
                  <a:srgbClr val="66FF33"/>
                </a:solidFill>
              </a:rPr>
              <a:t>Incidence:</a:t>
            </a:r>
          </a:p>
          <a:p>
            <a:pPr>
              <a:lnSpc>
                <a:spcPct val="180000"/>
              </a:lnSpc>
            </a:pPr>
            <a:r>
              <a:rPr lang="en-US">
                <a:solidFill>
                  <a:srgbClr val="FFFF66"/>
                </a:solidFill>
              </a:rPr>
              <a:t>Frontal = 65 %</a:t>
            </a:r>
            <a:r>
              <a:rPr lang="en-US"/>
              <a:t> 		</a:t>
            </a:r>
            <a:r>
              <a:rPr lang="en-US">
                <a:solidFill>
                  <a:srgbClr val="FFFF66"/>
                </a:solidFill>
              </a:rPr>
              <a:t>Ethmoid = 25 %</a:t>
            </a:r>
          </a:p>
          <a:p>
            <a:pPr>
              <a:lnSpc>
                <a:spcPct val="180000"/>
              </a:lnSpc>
            </a:pPr>
            <a:r>
              <a:rPr lang="en-US"/>
              <a:t>Maxillary = 10 % 		Sphenoid = rare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Etiology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 marL="114300" lvl="1" indent="0">
              <a:lnSpc>
                <a:spcPct val="175000"/>
              </a:lnSpc>
              <a:spcAft>
                <a:spcPct val="20000"/>
              </a:spcAft>
              <a:buFontTx/>
              <a:buNone/>
            </a:pPr>
            <a:r>
              <a:rPr lang="en-US" b="1">
                <a:solidFill>
                  <a:srgbClr val="FFFF66"/>
                </a:solidFill>
                <a:latin typeface="Arial" charset="0"/>
              </a:rPr>
              <a:t>1. Chronic obstruction of sinus ostium with retention of normal sinus mucus within sinus cavity</a:t>
            </a:r>
          </a:p>
          <a:p>
            <a:pPr marL="114300" lvl="1" indent="0">
              <a:lnSpc>
                <a:spcPct val="175000"/>
              </a:lnSpc>
              <a:spcAft>
                <a:spcPct val="20000"/>
              </a:spcAft>
              <a:buFontTx/>
              <a:buNone/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2. Mucous retention cyst: develops from obstruction of ducts of sero-mucinous glands within sinus mucosa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Features 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410200"/>
          </a:xfrm>
        </p:spPr>
        <p:txBody>
          <a:bodyPr/>
          <a:lstStyle/>
          <a:p>
            <a:pPr marL="114300" lvl="1" indent="0">
              <a:lnSpc>
                <a:spcPct val="145000"/>
              </a:lnSpc>
              <a:spcAft>
                <a:spcPct val="20000"/>
              </a:spcAft>
              <a:buFontTx/>
              <a:buNone/>
            </a:pPr>
            <a:r>
              <a:rPr lang="en-US" b="1" dirty="0">
                <a:solidFill>
                  <a:srgbClr val="66FF33"/>
                </a:solidFill>
                <a:latin typeface="Arial" charset="0"/>
              </a:rPr>
              <a:t>Cystic, non-tender swelling above inner canthus with egg-shell crackling sensation on palpation</a:t>
            </a:r>
          </a:p>
          <a:p>
            <a:pPr marL="114300" lvl="1" indent="0">
              <a:lnSpc>
                <a:spcPct val="145000"/>
              </a:lnSpc>
              <a:spcAft>
                <a:spcPct val="20000"/>
              </a:spcAft>
              <a:buFontTx/>
              <a:buNone/>
            </a:pP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Proptosis</a:t>
            </a:r>
            <a:r>
              <a:rPr lang="en-US" b="1" dirty="0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>
                <a:solidFill>
                  <a:srgbClr val="FFFF66"/>
                </a:solidFill>
                <a:latin typeface="Arial" charset="0"/>
              </a:rPr>
              <a:t>Frontal =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down + forward + lateral</a:t>
            </a:r>
          </a:p>
          <a:p>
            <a:pPr marL="0" indent="0">
              <a:lnSpc>
                <a:spcPct val="145000"/>
              </a:lnSpc>
              <a:buFontTx/>
              <a:buNone/>
            </a:pPr>
            <a:r>
              <a:rPr lang="en-US" dirty="0"/>
              <a:t>        		 </a:t>
            </a:r>
            <a:r>
              <a:rPr lang="en-US" dirty="0" err="1">
                <a:solidFill>
                  <a:srgbClr val="FFFF66"/>
                </a:solidFill>
              </a:rPr>
              <a:t>Ethmoid</a:t>
            </a:r>
            <a:r>
              <a:rPr lang="en-US" dirty="0">
                <a:solidFill>
                  <a:srgbClr val="FFFF66"/>
                </a:solidFill>
              </a:rPr>
              <a:t> =</a:t>
            </a:r>
            <a:r>
              <a:rPr lang="en-US" dirty="0"/>
              <a:t> forward + lateral</a:t>
            </a:r>
          </a:p>
          <a:p>
            <a:pPr marL="0" indent="0">
              <a:lnSpc>
                <a:spcPct val="145000"/>
              </a:lnSpc>
              <a:buFontTx/>
              <a:buNone/>
            </a:pPr>
            <a:r>
              <a:rPr lang="en-US" dirty="0"/>
              <a:t>        		 </a:t>
            </a:r>
            <a:r>
              <a:rPr lang="en-US" dirty="0">
                <a:solidFill>
                  <a:srgbClr val="FFFF66"/>
                </a:solidFill>
              </a:rPr>
              <a:t>Maxillary =</a:t>
            </a:r>
            <a:r>
              <a:rPr lang="en-US" dirty="0"/>
              <a:t> up + forward</a:t>
            </a:r>
          </a:p>
          <a:p>
            <a:pPr marL="114300" lvl="1" indent="0">
              <a:lnSpc>
                <a:spcPct val="145000"/>
              </a:lnSpc>
              <a:spcAft>
                <a:spcPct val="20000"/>
              </a:spcAft>
              <a:buFontTx/>
              <a:buNone/>
            </a:pP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Diplopia</a:t>
            </a:r>
            <a:r>
              <a:rPr lang="en-US" b="1" dirty="0">
                <a:solidFill>
                  <a:srgbClr val="FF3300"/>
                </a:solidFill>
                <a:latin typeface="Arial" charset="0"/>
              </a:rPr>
              <a:t> &amp; restricted eyeball movement</a:t>
            </a:r>
          </a:p>
          <a:p>
            <a:pPr marL="114300" lvl="1" indent="0">
              <a:lnSpc>
                <a:spcPct val="145000"/>
              </a:lnSpc>
              <a:spcAft>
                <a:spcPct val="20000"/>
              </a:spcAft>
              <a:buFontTx/>
              <a:buNone/>
            </a:pPr>
            <a:r>
              <a:rPr lang="en-US" b="1" dirty="0">
                <a:solidFill>
                  <a:schemeClr val="hlink"/>
                </a:solidFill>
                <a:latin typeface="Arial" charset="0"/>
              </a:rPr>
              <a:t>Frontal headache, retro-orbital or facial pain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diagnosis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marL="0" indent="0">
              <a:lnSpc>
                <a:spcPct val="170000"/>
              </a:lnSpc>
            </a:pPr>
            <a:r>
              <a:rPr lang="en-US"/>
              <a:t> Acute / chronic sinusitis</a:t>
            </a:r>
          </a:p>
          <a:p>
            <a:pPr marL="0" indent="0">
              <a:lnSpc>
                <a:spcPct val="170000"/>
              </a:lnSpc>
            </a:pPr>
            <a:r>
              <a:rPr lang="en-US"/>
              <a:t> </a:t>
            </a:r>
            <a:r>
              <a:rPr lang="en-US">
                <a:solidFill>
                  <a:srgbClr val="FFFF66"/>
                </a:solidFill>
              </a:rPr>
              <a:t>Retention cyst</a:t>
            </a:r>
          </a:p>
          <a:p>
            <a:pPr marL="0" indent="0">
              <a:lnSpc>
                <a:spcPct val="170000"/>
              </a:lnSpc>
            </a:pPr>
            <a:r>
              <a:rPr lang="en-US"/>
              <a:t> Dermoid cyst</a:t>
            </a:r>
          </a:p>
          <a:p>
            <a:pPr marL="0" indent="0">
              <a:lnSpc>
                <a:spcPct val="170000"/>
              </a:lnSpc>
            </a:pPr>
            <a:r>
              <a:rPr lang="en-US"/>
              <a:t> </a:t>
            </a:r>
            <a:r>
              <a:rPr lang="en-US">
                <a:solidFill>
                  <a:srgbClr val="FFFF66"/>
                </a:solidFill>
              </a:rPr>
              <a:t>Cholesterol granuloma</a:t>
            </a:r>
          </a:p>
          <a:p>
            <a:pPr marL="0" indent="0">
              <a:lnSpc>
                <a:spcPct val="170000"/>
              </a:lnSpc>
            </a:pPr>
            <a:r>
              <a:rPr lang="en-US"/>
              <a:t> Paranasal sinus tumours</a:t>
            </a:r>
          </a:p>
          <a:p>
            <a:pPr marL="0" indent="0">
              <a:lnSpc>
                <a:spcPct val="170000"/>
              </a:lnSpc>
            </a:pPr>
            <a:r>
              <a:rPr lang="en-US"/>
              <a:t> </a:t>
            </a:r>
            <a:r>
              <a:rPr lang="en-US">
                <a:solidFill>
                  <a:srgbClr val="FFFF66"/>
                </a:solidFill>
              </a:rPr>
              <a:t>Antro-choanal polyp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pPr marL="114300" lvl="1" indent="0">
              <a:lnSpc>
                <a:spcPct val="175000"/>
              </a:lnSpc>
              <a:spcAft>
                <a:spcPct val="20000"/>
              </a:spcAft>
              <a:buFontTx/>
              <a:buNone/>
            </a:pPr>
            <a:r>
              <a:rPr lang="en-US" b="1">
                <a:solidFill>
                  <a:srgbClr val="66FF33"/>
                </a:solidFill>
                <a:latin typeface="Arial" charset="0"/>
              </a:rPr>
              <a:t>X-ray PNS: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expanded frontal sinus, loss of scalloped margins, translucency, depression or erosion of supra-orbital ridge</a:t>
            </a:r>
          </a:p>
          <a:p>
            <a:pPr marL="114300" lvl="1" indent="0">
              <a:lnSpc>
                <a:spcPct val="175000"/>
              </a:lnSpc>
              <a:spcAft>
                <a:spcPct val="20000"/>
              </a:spcAft>
              <a:buFontTx/>
              <a:buNone/>
            </a:pPr>
            <a:r>
              <a:rPr lang="en-US" b="1">
                <a:solidFill>
                  <a:srgbClr val="66FF33"/>
                </a:solidFill>
                <a:latin typeface="Arial" charset="0"/>
              </a:rPr>
              <a:t>CT scan: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FFFF66"/>
                </a:solidFill>
                <a:latin typeface="Arial" charset="0"/>
              </a:rPr>
              <a:t>homogenous smooth walled mass expanding sinus, with thinning of bone</a:t>
            </a:r>
            <a:r>
              <a:rPr lang="en-US" b="1">
                <a:latin typeface="Arial" charset="0"/>
              </a:rPr>
              <a:t> </a:t>
            </a:r>
          </a:p>
          <a:p>
            <a:pPr marL="114300" lvl="1" indent="0">
              <a:lnSpc>
                <a:spcPct val="175000"/>
              </a:lnSpc>
              <a:spcAft>
                <a:spcPct val="20000"/>
              </a:spcAft>
              <a:buFontTx/>
              <a:buNone/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Ring enhancement on contrast = pyocoele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Frontal mucocoele</a:t>
            </a:r>
          </a:p>
        </p:txBody>
      </p:sp>
      <p:pic>
        <p:nvPicPr>
          <p:cNvPr id="205827" name="Picture 3" descr="f11-02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3713" y="1600200"/>
            <a:ext cx="5136573" cy="4708525"/>
          </a:xfrm>
          <a:noFill/>
          <a:ln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Fronto-ethmoid mucocele</a:t>
            </a:r>
          </a:p>
        </p:txBody>
      </p:sp>
      <p:pic>
        <p:nvPicPr>
          <p:cNvPr id="206851" name="Picture 3" descr="muc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1661" y="1600200"/>
            <a:ext cx="4700677" cy="4708525"/>
          </a:xfrm>
          <a:noFill/>
          <a:ln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Fronto-ethmoid mucocoele</a:t>
            </a:r>
          </a:p>
        </p:txBody>
      </p:sp>
      <p:pic>
        <p:nvPicPr>
          <p:cNvPr id="224264" name="Picture 8" descr="en_a26fig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625" y="2463800"/>
            <a:ext cx="7524750" cy="2981325"/>
          </a:xfrm>
          <a:noFill/>
          <a:ln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Fronto-ethmoid mucocoele with proptosis</a:t>
            </a:r>
          </a:p>
        </p:txBody>
      </p:sp>
      <p:pic>
        <p:nvPicPr>
          <p:cNvPr id="226310" name="Picture 6" descr="en_a26fig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50" y="2349500"/>
            <a:ext cx="7429500" cy="3209925"/>
          </a:xfrm>
          <a:noFill/>
          <a:ln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Maxillary mucocoele</a:t>
            </a:r>
          </a:p>
        </p:txBody>
      </p:sp>
      <p:pic>
        <p:nvPicPr>
          <p:cNvPr id="231429" name="Picture 5" descr="1746-160X-2-29-2-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8872" y="1714644"/>
            <a:ext cx="5246255" cy="4479636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pathogens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4953000"/>
          </a:xfrm>
        </p:spPr>
        <p:txBody>
          <a:bodyPr/>
          <a:lstStyle/>
          <a:p>
            <a:pPr marL="339725" indent="-339725">
              <a:lnSpc>
                <a:spcPct val="140000"/>
              </a:lnSpc>
            </a:pPr>
            <a:r>
              <a:rPr lang="en-US" dirty="0">
                <a:solidFill>
                  <a:srgbClr val="7030A0"/>
                </a:solidFill>
              </a:rPr>
              <a:t>Staphylococcus aureus</a:t>
            </a:r>
          </a:p>
          <a:p>
            <a:pPr marL="339725" indent="-339725">
              <a:lnSpc>
                <a:spcPct val="140000"/>
              </a:lnSpc>
            </a:pPr>
            <a:r>
              <a:rPr lang="en-US" dirty="0">
                <a:solidFill>
                  <a:srgbClr val="FFFF66"/>
                </a:solidFill>
              </a:rPr>
              <a:t>Streptococcus </a:t>
            </a:r>
            <a:r>
              <a:rPr lang="en-US" dirty="0" err="1">
                <a:solidFill>
                  <a:srgbClr val="FFFF66"/>
                </a:solidFill>
              </a:rPr>
              <a:t>pnemoniae</a:t>
            </a:r>
            <a:endParaRPr lang="en-US" dirty="0">
              <a:solidFill>
                <a:srgbClr val="FFFF66"/>
              </a:solidFill>
            </a:endParaRPr>
          </a:p>
          <a:p>
            <a:pPr marL="339725" indent="-339725">
              <a:lnSpc>
                <a:spcPct val="140000"/>
              </a:lnSpc>
            </a:pPr>
            <a:r>
              <a:rPr lang="en-US" dirty="0" err="1">
                <a:solidFill>
                  <a:srgbClr val="7030A0"/>
                </a:solidFill>
              </a:rPr>
              <a:t>Haemophilus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influenzae</a:t>
            </a:r>
            <a:endParaRPr lang="en-US" dirty="0">
              <a:solidFill>
                <a:srgbClr val="7030A0"/>
              </a:solidFill>
            </a:endParaRPr>
          </a:p>
          <a:p>
            <a:pPr marL="339725" indent="-339725">
              <a:lnSpc>
                <a:spcPct val="140000"/>
              </a:lnSpc>
            </a:pPr>
            <a:r>
              <a:rPr lang="en-US" dirty="0">
                <a:solidFill>
                  <a:srgbClr val="FFFF66"/>
                </a:solidFill>
              </a:rPr>
              <a:t>Moraxella catarrhalis</a:t>
            </a:r>
          </a:p>
          <a:p>
            <a:pPr marL="339725" indent="-339725">
              <a:lnSpc>
                <a:spcPct val="140000"/>
              </a:lnSpc>
            </a:pPr>
            <a:r>
              <a:rPr lang="en-US" dirty="0">
                <a:solidFill>
                  <a:srgbClr val="7030A0"/>
                </a:solidFill>
              </a:rPr>
              <a:t>Anaerobes:</a:t>
            </a:r>
            <a:r>
              <a:rPr lang="en-US" dirty="0"/>
              <a:t> </a:t>
            </a:r>
            <a:r>
              <a:rPr lang="en-US" dirty="0" err="1"/>
              <a:t>Bacteroides</a:t>
            </a:r>
            <a:endParaRPr lang="en-US" dirty="0"/>
          </a:p>
          <a:p>
            <a:pPr marL="339725" indent="-339725">
              <a:lnSpc>
                <a:spcPct val="140000"/>
              </a:lnSpc>
            </a:pPr>
            <a:r>
              <a:rPr lang="en-US" dirty="0" err="1">
                <a:solidFill>
                  <a:srgbClr val="FFFF66"/>
                </a:solidFill>
              </a:rPr>
              <a:t>Aspergillus</a:t>
            </a:r>
            <a:endParaRPr lang="en-US" dirty="0">
              <a:solidFill>
                <a:srgbClr val="FFFF66"/>
              </a:solidFill>
            </a:endParaRPr>
          </a:p>
          <a:p>
            <a:pPr marL="339725" indent="-339725">
              <a:lnSpc>
                <a:spcPct val="140000"/>
              </a:lnSpc>
            </a:pPr>
            <a:r>
              <a:rPr lang="en-US" dirty="0" err="1">
                <a:solidFill>
                  <a:srgbClr val="7030A0"/>
                </a:solidFill>
              </a:rPr>
              <a:t>Rhizopus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/>
              <a:t>Ethmoid + sphenoid mucocoele</a:t>
            </a:r>
          </a:p>
        </p:txBody>
      </p:sp>
      <p:pic>
        <p:nvPicPr>
          <p:cNvPr id="228358" name="Picture 6" descr="inflam_mucocoele_sphenoi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7139" y="1600200"/>
            <a:ext cx="5049722" cy="4708525"/>
          </a:xfrm>
          <a:noFill/>
          <a:ln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Sphenoid mucocoele</a:t>
            </a:r>
          </a:p>
        </p:txBody>
      </p:sp>
      <p:pic>
        <p:nvPicPr>
          <p:cNvPr id="97285" name="Picture 5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5198" y="1600200"/>
            <a:ext cx="7513604" cy="4708525"/>
          </a:xfrm>
          <a:noFill/>
          <a:ln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pPr marL="114300" lvl="1" indent="0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b="1">
                <a:solidFill>
                  <a:srgbClr val="FFFF66"/>
                </a:solidFill>
                <a:latin typeface="Arial" charset="0"/>
              </a:rPr>
              <a:t>1. Antibiotics + nasal decongestants</a:t>
            </a:r>
            <a:r>
              <a:rPr lang="en-US" b="1">
                <a:latin typeface="Arial" charset="0"/>
              </a:rPr>
              <a:t> </a:t>
            </a:r>
          </a:p>
          <a:p>
            <a:pPr marL="114300" lvl="1" indent="0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b="1">
                <a:solidFill>
                  <a:srgbClr val="66FF33"/>
                </a:solidFill>
                <a:latin typeface="Arial" charset="0"/>
              </a:rPr>
              <a:t>2. External fronto-ethmoidectomy: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                         </a:t>
            </a:r>
          </a:p>
          <a:p>
            <a:pPr marL="114300" lvl="1" indent="0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                         by Lynch – Howarth’s approach</a:t>
            </a:r>
          </a:p>
          <a:p>
            <a:pPr marL="114300" lvl="1" indent="0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b="1">
                <a:solidFill>
                  <a:srgbClr val="FFFF66"/>
                </a:solidFill>
                <a:latin typeface="Arial" charset="0"/>
              </a:rPr>
              <a:t>3. Endoscopic fronto-ethmoidectomy</a:t>
            </a:r>
          </a:p>
          <a:p>
            <a:pPr marL="114300" lvl="1" indent="0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b="1">
                <a:solidFill>
                  <a:srgbClr val="66FF33"/>
                </a:solidFill>
                <a:latin typeface="Arial" charset="0"/>
              </a:rPr>
              <a:t>4. Endoscopic decompression </a:t>
            </a:r>
            <a:r>
              <a:rPr lang="en-US">
                <a:solidFill>
                  <a:srgbClr val="66FF33"/>
                </a:solidFill>
                <a:latin typeface="Arial" charset="0"/>
              </a:rPr>
              <a:t>(marsupialization)</a:t>
            </a:r>
          </a:p>
          <a:p>
            <a:pPr marL="114300" lvl="1" indent="0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b="1">
                <a:solidFill>
                  <a:srgbClr val="FFFF66"/>
                </a:solidFill>
                <a:latin typeface="Arial" charset="0"/>
              </a:rPr>
              <a:t>5. Osteoplastic flap repair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Lt ethmoid mucocoele</a:t>
            </a:r>
          </a:p>
        </p:txBody>
      </p:sp>
      <p:pic>
        <p:nvPicPr>
          <p:cNvPr id="207885" name="Picture 13" descr="giant-fig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1246" y="1600200"/>
            <a:ext cx="4481507" cy="4708525"/>
          </a:xfrm>
          <a:noFill/>
          <a:ln/>
        </p:spPr>
      </p:pic>
      <p:sp>
        <p:nvSpPr>
          <p:cNvPr id="2078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381000"/>
            <a:ext cx="8001000" cy="3124200"/>
          </a:xfrm>
        </p:spPr>
        <p:txBody>
          <a:bodyPr/>
          <a:lstStyle/>
          <a:p>
            <a:pPr lvl="1">
              <a:spcAft>
                <a:spcPct val="20000"/>
              </a:spcAft>
            </a:pPr>
            <a:endParaRPr lang="en-US" b="1">
              <a:latin typeface="Arial" charset="0"/>
            </a:endParaRPr>
          </a:p>
          <a:p>
            <a:pPr lvl="1"/>
            <a:endParaRPr lang="en-US" b="1">
              <a:latin typeface="Arial" charset="0"/>
            </a:endParaRPr>
          </a:p>
          <a:p>
            <a:pPr lvl="1">
              <a:buFontTx/>
              <a:buNone/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Pre-op CT scan (axial)</a:t>
            </a:r>
          </a:p>
        </p:txBody>
      </p:sp>
      <p:pic>
        <p:nvPicPr>
          <p:cNvPr id="279558" name="Picture 6" descr="giant-fig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9262" y="1600200"/>
            <a:ext cx="4865476" cy="4708525"/>
          </a:xfrm>
          <a:noFill/>
          <a:ln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Drainage + Marsupialization</a:t>
            </a:r>
          </a:p>
        </p:txBody>
      </p:sp>
      <p:pic>
        <p:nvPicPr>
          <p:cNvPr id="281606" name="Picture 6" descr="giant-fig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1250" y="1787525"/>
            <a:ext cx="4381500" cy="4333875"/>
          </a:xfrm>
          <a:noFill/>
          <a:ln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Post-op CT scan (coronal)</a:t>
            </a:r>
          </a:p>
        </p:txBody>
      </p:sp>
      <p:pic>
        <p:nvPicPr>
          <p:cNvPr id="283654" name="Picture 6" descr="giant-fig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2044700"/>
            <a:ext cx="5029200" cy="3819525"/>
          </a:xfrm>
          <a:noFill/>
          <a:ln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Osteoplastic flap procedure</a:t>
            </a:r>
          </a:p>
        </p:txBody>
      </p:sp>
      <p:pic>
        <p:nvPicPr>
          <p:cNvPr id="276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7783" y="1600200"/>
            <a:ext cx="4728434" cy="4708525"/>
          </a:xfrm>
          <a:noFill/>
          <a:ln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Osteoplastic flap procedure</a:t>
            </a:r>
          </a:p>
        </p:txBody>
      </p:sp>
      <p:pic>
        <p:nvPicPr>
          <p:cNvPr id="277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037" y="1721295"/>
            <a:ext cx="7727925" cy="4466335"/>
          </a:xfrm>
          <a:noFill/>
          <a:ln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Osteoplastic flap procedure</a:t>
            </a:r>
          </a:p>
        </p:txBody>
      </p:sp>
      <p:pic>
        <p:nvPicPr>
          <p:cNvPr id="27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0889" y="1916818"/>
            <a:ext cx="5362222" cy="4075289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1534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A. Acute	</a:t>
            </a:r>
            <a:r>
              <a:rPr lang="en-US" dirty="0"/>
              <a:t>	 	</a:t>
            </a:r>
            <a:r>
              <a:rPr lang="en-US" dirty="0">
                <a:solidFill>
                  <a:schemeClr val="bg1"/>
                </a:solidFill>
              </a:rPr>
              <a:t>B. Chronic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1. Local</a:t>
            </a:r>
            <a:r>
              <a:rPr lang="en-US" dirty="0"/>
              <a:t>		 	</a:t>
            </a:r>
            <a:r>
              <a:rPr lang="en-US" dirty="0">
                <a:sym typeface="Symbol" pitchFamily="18" charset="2"/>
              </a:rPr>
              <a:t> </a:t>
            </a:r>
            <a:r>
              <a:rPr lang="en-US" dirty="0" err="1"/>
              <a:t>Mucocele</a:t>
            </a:r>
            <a:r>
              <a:rPr lang="en-US" dirty="0"/>
              <a:t> (?)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dirty="0">
                <a:sym typeface="Symbol" pitchFamily="18" charset="2"/>
              </a:rPr>
              <a:t> </a:t>
            </a:r>
            <a:r>
              <a:rPr lang="en-US" dirty="0"/>
              <a:t>Orbital 		 	</a:t>
            </a:r>
            <a:r>
              <a:rPr lang="en-US" dirty="0">
                <a:sym typeface="Symbol" pitchFamily="18" charset="2"/>
              </a:rPr>
              <a:t> </a:t>
            </a:r>
            <a:r>
              <a:rPr lang="en-US" dirty="0" err="1"/>
              <a:t>Pyocele</a:t>
            </a:r>
            <a:r>
              <a:rPr lang="en-US" dirty="0"/>
              <a:t> (?)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dirty="0">
                <a:sym typeface="Symbol" pitchFamily="18" charset="2"/>
              </a:rPr>
              <a:t> </a:t>
            </a:r>
            <a:r>
              <a:rPr lang="en-US" dirty="0"/>
              <a:t>Intra-cranial 	 	</a:t>
            </a:r>
            <a:r>
              <a:rPr lang="en-US" dirty="0">
                <a:solidFill>
                  <a:schemeClr val="bg1"/>
                </a:solidFill>
              </a:rPr>
              <a:t>C. Associated diseases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dirty="0">
                <a:sym typeface="Symbol" pitchFamily="18" charset="2"/>
              </a:rPr>
              <a:t> </a:t>
            </a:r>
            <a:r>
              <a:rPr lang="en-US" dirty="0"/>
              <a:t>Bony 		 	</a:t>
            </a:r>
            <a:r>
              <a:rPr lang="en-US" dirty="0">
                <a:solidFill>
                  <a:srgbClr val="FFFF66"/>
                </a:solidFill>
                <a:sym typeface="Symbol" pitchFamily="18" charset="2"/>
              </a:rPr>
              <a:t> O</a:t>
            </a:r>
            <a:r>
              <a:rPr lang="en-US" dirty="0">
                <a:solidFill>
                  <a:srgbClr val="FFFF66"/>
                </a:solidFill>
              </a:rPr>
              <a:t>titis media</a:t>
            </a:r>
            <a:r>
              <a:rPr lang="en-US" dirty="0"/>
              <a:t> 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dirty="0">
                <a:sym typeface="Symbol" pitchFamily="18" charset="2"/>
              </a:rPr>
              <a:t> </a:t>
            </a:r>
            <a:r>
              <a:rPr lang="en-US" dirty="0"/>
              <a:t>Dental		 	</a:t>
            </a:r>
            <a:r>
              <a:rPr lang="en-US" dirty="0">
                <a:solidFill>
                  <a:srgbClr val="FFFF66"/>
                </a:solidFill>
                <a:sym typeface="Symbol" pitchFamily="18" charset="2"/>
              </a:rPr>
              <a:t> </a:t>
            </a:r>
            <a:r>
              <a:rPr lang="en-US" dirty="0" err="1">
                <a:solidFill>
                  <a:srgbClr val="FFFF66"/>
                </a:solidFill>
                <a:sym typeface="Symbol" pitchFamily="18" charset="2"/>
              </a:rPr>
              <a:t>A</a:t>
            </a:r>
            <a:r>
              <a:rPr lang="en-US" dirty="0" err="1">
                <a:solidFill>
                  <a:srgbClr val="FFFF66"/>
                </a:solidFill>
              </a:rPr>
              <a:t>deno</a:t>
            </a:r>
            <a:r>
              <a:rPr lang="en-US" dirty="0">
                <a:solidFill>
                  <a:srgbClr val="FFFF66"/>
                </a:solidFill>
              </a:rPr>
              <a:t>-tonsillitis</a:t>
            </a:r>
            <a:r>
              <a:rPr lang="en-US" dirty="0"/>
              <a:t> 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2. Distant </a:t>
            </a:r>
            <a:r>
              <a:rPr lang="en-US" dirty="0">
                <a:solidFill>
                  <a:srgbClr val="66FF33"/>
                </a:solidFill>
              </a:rPr>
              <a:t>	</a:t>
            </a:r>
            <a:r>
              <a:rPr lang="en-US" dirty="0"/>
              <a:t>	 	</a:t>
            </a:r>
            <a:r>
              <a:rPr lang="en-US" dirty="0">
                <a:solidFill>
                  <a:srgbClr val="FFFF66"/>
                </a:solidFill>
                <a:sym typeface="Symbol" pitchFamily="18" charset="2"/>
              </a:rPr>
              <a:t> </a:t>
            </a:r>
            <a:r>
              <a:rPr lang="en-US" dirty="0" err="1">
                <a:solidFill>
                  <a:srgbClr val="FFFF66"/>
                </a:solidFill>
                <a:sym typeface="Symbol" pitchFamily="18" charset="2"/>
              </a:rPr>
              <a:t>B</a:t>
            </a:r>
            <a:r>
              <a:rPr lang="en-US" dirty="0" err="1">
                <a:solidFill>
                  <a:srgbClr val="FFFF66"/>
                </a:solidFill>
              </a:rPr>
              <a:t>ronchiectasis</a:t>
            </a:r>
            <a:endParaRPr lang="en-US" dirty="0">
              <a:solidFill>
                <a:srgbClr val="FFFF66"/>
              </a:solidFill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 </a:t>
            </a:r>
            <a:r>
              <a:rPr lang="en-US" dirty="0">
                <a:solidFill>
                  <a:schemeClr val="tx1"/>
                </a:solidFill>
              </a:rPr>
              <a:t>Toxic shock</a:t>
            </a:r>
            <a:r>
              <a:rPr lang="en-US" dirty="0">
                <a:solidFill>
                  <a:srgbClr val="FFFF66"/>
                </a:solidFill>
              </a:rPr>
              <a:t> 	 	</a:t>
            </a:r>
            <a:r>
              <a:rPr lang="en-US" dirty="0">
                <a:solidFill>
                  <a:srgbClr val="FFFF66"/>
                </a:solidFill>
                <a:sym typeface="Symbol" pitchFamily="18" charset="2"/>
              </a:rPr>
              <a:t> Atrophic rhinitis</a:t>
            </a:r>
            <a:endParaRPr lang="en-US" dirty="0">
              <a:solidFill>
                <a:srgbClr val="FFFF66"/>
              </a:solidFill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syndrome</a:t>
            </a:r>
            <a:r>
              <a:rPr lang="en-US" dirty="0"/>
              <a:t>	 	</a:t>
            </a:r>
            <a:r>
              <a:rPr lang="en-US" dirty="0">
                <a:solidFill>
                  <a:srgbClr val="FFFF66"/>
                </a:solidFill>
                <a:sym typeface="Symbol" pitchFamily="18" charset="2"/>
              </a:rPr>
              <a:t> Nasal polyp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Frontal sinus mucocoele</a:t>
            </a:r>
          </a:p>
        </p:txBody>
      </p:sp>
      <p:pic>
        <p:nvPicPr>
          <p:cNvPr id="268294" name="Picture 6" descr="fig3-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0046" y="1600200"/>
            <a:ext cx="5563907" cy="4708525"/>
          </a:xfrm>
          <a:noFill/>
          <a:ln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Frontal pyocoele + fistula</a:t>
            </a:r>
          </a:p>
        </p:txBody>
      </p:sp>
      <p:pic>
        <p:nvPicPr>
          <p:cNvPr id="104453" name="Picture 5" descr="DSC003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1904" y="1600200"/>
            <a:ext cx="6940191" cy="4708525"/>
          </a:xfrm>
          <a:noFill/>
          <a:ln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Pott’s puffy tumour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pPr marL="0" indent="0" algn="just">
              <a:lnSpc>
                <a:spcPct val="17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>
                <a:solidFill>
                  <a:srgbClr val="66FF33"/>
                </a:solidFill>
              </a:rPr>
              <a:t>Frontal sinus osteomyelitis (Percival Pott, 1760)</a:t>
            </a:r>
          </a:p>
          <a:p>
            <a:pPr marL="0" indent="0" algn="just">
              <a:lnSpc>
                <a:spcPct val="17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>
                <a:solidFill>
                  <a:srgbClr val="FFFF66"/>
                </a:solidFill>
              </a:rPr>
              <a:t>Fluctuant swelling over forehead anteriorly</a:t>
            </a:r>
            <a:r>
              <a:rPr lang="en-US"/>
              <a:t> </a:t>
            </a:r>
          </a:p>
          <a:p>
            <a:pPr marL="0" indent="0" algn="just">
              <a:lnSpc>
                <a:spcPct val="17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/>
              <a:t>May spread posteriorly </a:t>
            </a:r>
            <a:r>
              <a:rPr lang="en-US">
                <a:sym typeface="Symbol" pitchFamily="18" charset="2"/>
              </a:rPr>
              <a:t> </a:t>
            </a:r>
            <a:r>
              <a:rPr lang="en-US"/>
              <a:t>subdural abscess</a:t>
            </a:r>
          </a:p>
          <a:p>
            <a:pPr marL="0" indent="0" algn="just">
              <a:lnSpc>
                <a:spcPct val="17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>
                <a:solidFill>
                  <a:srgbClr val="66FF33"/>
                </a:solidFill>
              </a:rPr>
              <a:t>Tx:</a:t>
            </a:r>
            <a:r>
              <a:rPr lang="en-US"/>
              <a:t> </a:t>
            </a:r>
            <a:r>
              <a:rPr lang="en-US">
                <a:solidFill>
                  <a:srgbClr val="FFFF66"/>
                </a:solidFill>
              </a:rPr>
              <a:t>6 week antibiotics + drainage of pus &amp; debridement of bone + obliteration of frontal sinus by osteoplastic flap technique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Pott’s puffy tumour</a:t>
            </a:r>
          </a:p>
        </p:txBody>
      </p:sp>
      <p:pic>
        <p:nvPicPr>
          <p:cNvPr id="271363" name="Picture 3" descr="Pott's puff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3887" y="2024856"/>
            <a:ext cx="3705225" cy="3676650"/>
          </a:xfrm>
          <a:noFill/>
          <a:ln/>
        </p:spPr>
      </p:pic>
      <p:pic>
        <p:nvPicPr>
          <p:cNvPr id="271364" name="Picture 4" descr="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500154"/>
            <a:ext cx="4038600" cy="2726055"/>
          </a:xfrm>
          <a:noFill/>
          <a:ln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Pott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638597" y="381000"/>
            <a:ext cx="5866805" cy="5562600"/>
          </a:xfrm>
          <a:noFill/>
          <a:ln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Oro-antral fistula</a:t>
            </a:r>
          </a:p>
        </p:txBody>
      </p:sp>
      <p:pic>
        <p:nvPicPr>
          <p:cNvPr id="234501" name="Picture 5" descr="oro-antral fistu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447800"/>
            <a:ext cx="4114800" cy="4953000"/>
          </a:xfrm>
          <a:noFill/>
          <a:ln/>
        </p:spPr>
      </p:pic>
      <p:sp>
        <p:nvSpPr>
          <p:cNvPr id="2345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95400"/>
            <a:ext cx="4267200" cy="51054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/>
              <a:t>  </a:t>
            </a:r>
            <a:r>
              <a:rPr lang="en-US">
                <a:solidFill>
                  <a:srgbClr val="66FF33"/>
                </a:solidFill>
              </a:rPr>
              <a:t>Communication b/w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>
                <a:solidFill>
                  <a:srgbClr val="66FF33"/>
                </a:solidFill>
              </a:rPr>
              <a:t>  oral cavity &amp; maxillary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>
                <a:solidFill>
                  <a:srgbClr val="66FF33"/>
                </a:solidFill>
              </a:rPr>
              <a:t>  antrum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/>
              <a:t>  </a:t>
            </a:r>
            <a:r>
              <a:rPr lang="en-US">
                <a:solidFill>
                  <a:srgbClr val="FF3300"/>
                </a:solidFill>
              </a:rPr>
              <a:t>Tx:</a:t>
            </a:r>
            <a:r>
              <a:rPr lang="en-US"/>
              <a:t> closure by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/>
              <a:t>   </a:t>
            </a:r>
            <a:r>
              <a:rPr lang="en-US">
                <a:solidFill>
                  <a:srgbClr val="FFFF66"/>
                </a:solidFill>
              </a:rPr>
              <a:t>a. Buccal mucosal  	advancement flap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>
                <a:solidFill>
                  <a:srgbClr val="FFFF66"/>
                </a:solidFill>
              </a:rPr>
              <a:t>   b. Palatal flap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>
                <a:solidFill>
                  <a:srgbClr val="FFFF66"/>
                </a:solidFill>
              </a:rPr>
              <a:t>   c. Buccal fat pad flap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Oro-antral fistula</a:t>
            </a:r>
          </a:p>
        </p:txBody>
      </p:sp>
      <p:pic>
        <p:nvPicPr>
          <p:cNvPr id="287750" name="Picture 6" descr="Oroantral_Fistula_400x300_Prob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5955" y="1600200"/>
            <a:ext cx="6632090" cy="4708525"/>
          </a:xfrm>
          <a:noFill/>
          <a:ln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Maxillary sinusitis + fistula</a:t>
            </a:r>
          </a:p>
        </p:txBody>
      </p:sp>
      <p:pic>
        <p:nvPicPr>
          <p:cNvPr id="289798" name="Picture 6" descr="Oroantral_Fistula_CT_Scan_400_SQ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2049462"/>
            <a:ext cx="3810000" cy="3810000"/>
          </a:xfrm>
          <a:noFill/>
          <a:ln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/>
              <a:t>Buccal mucosal advancement flap</a:t>
            </a:r>
          </a:p>
        </p:txBody>
      </p:sp>
      <p:pic>
        <p:nvPicPr>
          <p:cNvPr id="291846" name="Picture 6" descr="Oro-antral_fistula_450SQ_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75" y="1892300"/>
            <a:ext cx="4286250" cy="4124325"/>
          </a:xfrm>
          <a:noFill/>
          <a:ln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/>
              <a:t>Buccal mucosal advancement flap</a:t>
            </a:r>
          </a:p>
        </p:txBody>
      </p:sp>
      <p:pic>
        <p:nvPicPr>
          <p:cNvPr id="311302" name="Picture 6" descr="3584726233_25a64618d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447800"/>
            <a:ext cx="4876800" cy="4909751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</a:t>
            </a:r>
            <a:r>
              <a:rPr lang="en-US" dirty="0" smtClean="0"/>
              <a:t>Complications[**]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/>
          <a:lstStyle/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1. Pre-septal cellulitis</a:t>
            </a:r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2. Orbital cellulitis without abscess</a:t>
            </a:r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3. Orbital cellulitis with extra-periosteal abscess</a:t>
            </a:r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4. Orbital cellulitis with intra-periosteal abscess</a:t>
            </a:r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5. Cavernous sinus thrombosis ?: intracranial</a:t>
            </a:r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6. Orbital apex syndrome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Fistula closed</a:t>
            </a:r>
          </a:p>
        </p:txBody>
      </p:sp>
      <p:pic>
        <p:nvPicPr>
          <p:cNvPr id="293894" name="Picture 6" descr="Oro-antral_fistula_repair_with_Flap__434x_308_LABELE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5075" y="2563812"/>
            <a:ext cx="4133850" cy="2781300"/>
          </a:xfrm>
          <a:noFill/>
          <a:ln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Buccal fat pad</a:t>
            </a:r>
          </a:p>
        </p:txBody>
      </p:sp>
      <p:pic>
        <p:nvPicPr>
          <p:cNvPr id="303112" name="Picture 8" descr="3585558426_f0579b918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7604" y="1600200"/>
            <a:ext cx="3088792" cy="4708525"/>
          </a:xfrm>
          <a:noFill/>
          <a:ln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Palatal flap closure</a:t>
            </a:r>
          </a:p>
        </p:txBody>
      </p:sp>
      <p:pic>
        <p:nvPicPr>
          <p:cNvPr id="309254" name="Picture 6" descr="12-03-19-fig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1889" y="1600200"/>
            <a:ext cx="5720222" cy="4708525"/>
          </a:xfrm>
          <a:noFill/>
          <a:ln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 of all 3 flaps</a:t>
            </a:r>
          </a:p>
        </p:txBody>
      </p:sp>
      <p:pic>
        <p:nvPicPr>
          <p:cNvPr id="307208" name="Picture 8" descr="3585559218_74fbc0a7d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7604" y="1600200"/>
            <a:ext cx="3088792" cy="4708525"/>
          </a:xfrm>
          <a:noFill/>
          <a:ln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flap closure</a:t>
            </a:r>
          </a:p>
        </p:txBody>
      </p:sp>
      <p:pic>
        <p:nvPicPr>
          <p:cNvPr id="313350" name="Picture 6" descr="3584751523_3bf3b2e2e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7604" y="1600200"/>
            <a:ext cx="3088792" cy="4708525"/>
          </a:xfrm>
          <a:noFill/>
          <a:ln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Toxic shock syndrome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Rare, potentially fatal complication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FF66"/>
                </a:solidFill>
              </a:rPr>
              <a:t>Septicaemia</a:t>
            </a:r>
            <a:r>
              <a:rPr lang="en-US" dirty="0">
                <a:solidFill>
                  <a:srgbClr val="FFFF66"/>
                </a:solidFill>
              </a:rPr>
              <a:t> due to Staphylococcus aureus or Streptococcus infection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FF33"/>
                </a:solidFill>
              </a:rPr>
              <a:t>C/F:</a:t>
            </a:r>
            <a:r>
              <a:rPr lang="en-US" dirty="0"/>
              <a:t> fever, hypotension, skin rashes with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/>
              <a:t>           desquamation, multi-system failure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66FF33"/>
                </a:solidFill>
              </a:rPr>
              <a:t>Tx</a:t>
            </a:r>
            <a:r>
              <a:rPr lang="en-US" dirty="0">
                <a:solidFill>
                  <a:srgbClr val="66FF33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rgbClr val="FFFF66"/>
                </a:solidFill>
              </a:rPr>
              <a:t>1. IV Ceftriaxone 1g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rgbClr val="FFFF66"/>
                </a:solidFill>
              </a:rPr>
              <a:t>          2. Drainage of sinus pus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 Singh B. The management  of </a:t>
            </a:r>
            <a:r>
              <a:rPr lang="en-US" dirty="0" err="1" smtClean="0"/>
              <a:t>sinogenic</a:t>
            </a:r>
            <a:r>
              <a:rPr lang="en-US" dirty="0" smtClean="0"/>
              <a:t> orbital complications. Journal of Laryngology &amp; Otology. 1995; </a:t>
            </a:r>
            <a:r>
              <a:rPr lang="en-US" b="1" dirty="0" smtClean="0"/>
              <a:t>109: </a:t>
            </a:r>
            <a:r>
              <a:rPr lang="en-US" dirty="0" smtClean="0"/>
              <a:t>300-3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Bradly</a:t>
            </a:r>
            <a:r>
              <a:rPr lang="en-US" dirty="0" smtClean="0"/>
              <a:t> PJ, Manning KP. Brain abscess secondary to PNS </a:t>
            </a:r>
            <a:r>
              <a:rPr lang="en-US" dirty="0" err="1" smtClean="0"/>
              <a:t>rhinosinusitis</a:t>
            </a:r>
            <a:r>
              <a:rPr lang="en-US" dirty="0" smtClean="0"/>
              <a:t>. Journal of laryngology &amp; otology. 1984; </a:t>
            </a:r>
            <a:r>
              <a:rPr lang="en-US" b="1" dirty="0" smtClean="0"/>
              <a:t>86</a:t>
            </a:r>
            <a:r>
              <a:rPr lang="en-US" dirty="0" smtClean="0"/>
              <a:t>: 719-25.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Junes NS, </a:t>
            </a:r>
            <a:r>
              <a:rPr lang="en-US" dirty="0" err="1" smtClean="0"/>
              <a:t>Bassi</a:t>
            </a:r>
            <a:r>
              <a:rPr lang="en-US" dirty="0" smtClean="0"/>
              <a:t> S. the intracranial complications of </a:t>
            </a:r>
            <a:r>
              <a:rPr lang="en-US" dirty="0" err="1" smtClean="0"/>
              <a:t>rhinosinusitis</a:t>
            </a:r>
            <a:r>
              <a:rPr lang="en-US" dirty="0" smtClean="0"/>
              <a:t>. </a:t>
            </a:r>
            <a:r>
              <a:rPr lang="en-US" dirty="0" err="1" smtClean="0"/>
              <a:t>Larymgoscope</a:t>
            </a:r>
            <a:r>
              <a:rPr lang="en-US" dirty="0" smtClean="0"/>
              <a:t>. 1991; </a:t>
            </a:r>
            <a:r>
              <a:rPr lang="en-US" b="1" dirty="0" smtClean="0"/>
              <a:t>101</a:t>
            </a:r>
            <a:r>
              <a:rPr lang="en-US" dirty="0" smtClean="0"/>
              <a:t>: 234-9.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105477" name="Picture 5" descr="7217094m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9257" y="1600200"/>
            <a:ext cx="7185485" cy="4708525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1311</TotalTime>
  <Words>1548</Words>
  <Application>Microsoft PowerPoint</Application>
  <PresentationFormat>On-screen Show (4:3)</PresentationFormat>
  <Paragraphs>442</Paragraphs>
  <Slides>97</Slides>
  <Notes>94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Apex</vt:lpstr>
      <vt:lpstr>Complications of Sinusitis </vt:lpstr>
      <vt:lpstr>Levels of Evidence</vt:lpstr>
      <vt:lpstr>Levels of Evidence</vt:lpstr>
      <vt:lpstr>Definition</vt:lpstr>
      <vt:lpstr>Etiology</vt:lpstr>
      <vt:lpstr>Routes of infection</vt:lpstr>
      <vt:lpstr>Common pathogens</vt:lpstr>
      <vt:lpstr>Classification</vt:lpstr>
      <vt:lpstr>Orbital Complications[**]</vt:lpstr>
      <vt:lpstr>Intracranial Complications[**]</vt:lpstr>
      <vt:lpstr>Other local complications[**]</vt:lpstr>
      <vt:lpstr>Orbital complications</vt:lpstr>
      <vt:lpstr>Introduction</vt:lpstr>
      <vt:lpstr>Slide 14</vt:lpstr>
      <vt:lpstr>Pre-septal cellulitis</vt:lpstr>
      <vt:lpstr>Pre-septal cellulitis</vt:lpstr>
      <vt:lpstr>Pre-septal cellulitis</vt:lpstr>
      <vt:lpstr>Pre-septal abscess</vt:lpstr>
      <vt:lpstr>Pre-septal abscess</vt:lpstr>
      <vt:lpstr>Orbital Cellulitis</vt:lpstr>
      <vt:lpstr>Orbital Cellulitis</vt:lpstr>
      <vt:lpstr>Orbital cellulitis</vt:lpstr>
      <vt:lpstr>Slide 23</vt:lpstr>
      <vt:lpstr>Extra-periosteal abscess</vt:lpstr>
      <vt:lpstr>Extra-periosteal abscess</vt:lpstr>
      <vt:lpstr>Extra-periosteal abscess</vt:lpstr>
      <vt:lpstr>Intra-periosteal abscess</vt:lpstr>
      <vt:lpstr>Intra-periosteal orbital abscess</vt:lpstr>
      <vt:lpstr>Proptosis</vt:lpstr>
      <vt:lpstr>Chemosis</vt:lpstr>
      <vt:lpstr>Cavernous Sinus Thrombosis</vt:lpstr>
      <vt:lpstr>Cavernous Sinus Thrombosis</vt:lpstr>
      <vt:lpstr>Cavernous sinus thrombosis</vt:lpstr>
      <vt:lpstr>Cavernous sinus thrombosis</vt:lpstr>
      <vt:lpstr>C.T. with venogram</vt:lpstr>
      <vt:lpstr>C.T. scan with contrast</vt:lpstr>
      <vt:lpstr>Slide 37</vt:lpstr>
      <vt:lpstr>Orbital apex syndrome </vt:lpstr>
      <vt:lpstr>Evaluation of orbital complication</vt:lpstr>
      <vt:lpstr>Medical Treatment</vt:lpstr>
      <vt:lpstr>Surgical Treatment</vt:lpstr>
      <vt:lpstr>Lynch – Howarth incision</vt:lpstr>
      <vt:lpstr>Frontal sinus trephination</vt:lpstr>
      <vt:lpstr>Sub-periosteal abscess drainage</vt:lpstr>
      <vt:lpstr>Sub-periosteal abscess drainage</vt:lpstr>
      <vt:lpstr>Indications for orbital decompression</vt:lpstr>
      <vt:lpstr>Techniques of decompression</vt:lpstr>
      <vt:lpstr>Result of orbital complications</vt:lpstr>
      <vt:lpstr>Intra-cranial complications</vt:lpstr>
      <vt:lpstr>Introduction</vt:lpstr>
      <vt:lpstr>Intra-cranial complications</vt:lpstr>
      <vt:lpstr>Slide 52</vt:lpstr>
      <vt:lpstr>Clinical Features</vt:lpstr>
      <vt:lpstr>C.T.: Frontal lobe abscess</vt:lpstr>
      <vt:lpstr>Frontal lobe abscess</vt:lpstr>
      <vt:lpstr>Investigations &amp; Medical Tx</vt:lpstr>
      <vt:lpstr>Surgical Treatment</vt:lpstr>
      <vt:lpstr>Sequelae</vt:lpstr>
      <vt:lpstr>Mucocoele of P.N.S.</vt:lpstr>
      <vt:lpstr>Introduction</vt:lpstr>
      <vt:lpstr>Etiology</vt:lpstr>
      <vt:lpstr>Clinical Features </vt:lpstr>
      <vt:lpstr>Differential diagnosis</vt:lpstr>
      <vt:lpstr>Investigations</vt:lpstr>
      <vt:lpstr>Frontal mucocoele</vt:lpstr>
      <vt:lpstr>Fronto-ethmoid mucocele</vt:lpstr>
      <vt:lpstr>Fronto-ethmoid mucocoele</vt:lpstr>
      <vt:lpstr>Fronto-ethmoid mucocoele with proptosis</vt:lpstr>
      <vt:lpstr>Maxillary mucocoele</vt:lpstr>
      <vt:lpstr>Ethmoid + sphenoid mucocoele</vt:lpstr>
      <vt:lpstr>Sphenoid mucocoele</vt:lpstr>
      <vt:lpstr>Treatment</vt:lpstr>
      <vt:lpstr>Lt ethmoid mucocoele</vt:lpstr>
      <vt:lpstr>Pre-op CT scan (axial)</vt:lpstr>
      <vt:lpstr>Drainage + Marsupialization</vt:lpstr>
      <vt:lpstr>Post-op CT scan (coronal)</vt:lpstr>
      <vt:lpstr>Osteoplastic flap procedure</vt:lpstr>
      <vt:lpstr>Osteoplastic flap procedure</vt:lpstr>
      <vt:lpstr>Osteoplastic flap procedure</vt:lpstr>
      <vt:lpstr>Frontal sinus mucocoele</vt:lpstr>
      <vt:lpstr>Frontal pyocoele + fistula</vt:lpstr>
      <vt:lpstr>Pott’s puffy tumour</vt:lpstr>
      <vt:lpstr>Pott’s puffy tumour</vt:lpstr>
      <vt:lpstr>Slide 84</vt:lpstr>
      <vt:lpstr>Oro-antral fistula</vt:lpstr>
      <vt:lpstr>Oro-antral fistula</vt:lpstr>
      <vt:lpstr>Maxillary sinusitis + fistula</vt:lpstr>
      <vt:lpstr>Buccal mucosal advancement flap</vt:lpstr>
      <vt:lpstr>Buccal mucosal advancement flap</vt:lpstr>
      <vt:lpstr>Fistula closed</vt:lpstr>
      <vt:lpstr>Buccal fat pad</vt:lpstr>
      <vt:lpstr>Palatal flap closure</vt:lpstr>
      <vt:lpstr>Combination of all 3 flaps</vt:lpstr>
      <vt:lpstr>Combined flap closure</vt:lpstr>
      <vt:lpstr>Toxic shock syndrome</vt:lpstr>
      <vt:lpstr>References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Manbir Singh</dc:creator>
  <cp:lastModifiedBy>dhiraj general hospital</cp:lastModifiedBy>
  <cp:revision>137</cp:revision>
  <dcterms:created xsi:type="dcterms:W3CDTF">1601-01-01T00:00:00Z</dcterms:created>
  <dcterms:modified xsi:type="dcterms:W3CDTF">2013-09-23T10:01:17Z</dcterms:modified>
</cp:coreProperties>
</file>