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79" r:id="rId3"/>
    <p:sldId id="280" r:id="rId4"/>
    <p:sldId id="329" r:id="rId5"/>
    <p:sldId id="264" r:id="rId6"/>
    <p:sldId id="330" r:id="rId7"/>
    <p:sldId id="331" r:id="rId8"/>
    <p:sldId id="332" r:id="rId9"/>
    <p:sldId id="334" r:id="rId10"/>
    <p:sldId id="333" r:id="rId11"/>
    <p:sldId id="291" r:id="rId12"/>
    <p:sldId id="292" r:id="rId13"/>
    <p:sldId id="293" r:id="rId14"/>
    <p:sldId id="296" r:id="rId15"/>
    <p:sldId id="297" r:id="rId16"/>
    <p:sldId id="295" r:id="rId17"/>
    <p:sldId id="294" r:id="rId18"/>
    <p:sldId id="298" r:id="rId19"/>
    <p:sldId id="299" r:id="rId20"/>
    <p:sldId id="260" r:id="rId21"/>
    <p:sldId id="261" r:id="rId22"/>
    <p:sldId id="278" r:id="rId23"/>
    <p:sldId id="301" r:id="rId24"/>
    <p:sldId id="277" r:id="rId25"/>
    <p:sldId id="300" r:id="rId26"/>
    <p:sldId id="328" r:id="rId27"/>
    <p:sldId id="302" r:id="rId28"/>
    <p:sldId id="303" r:id="rId29"/>
    <p:sldId id="323" r:id="rId30"/>
    <p:sldId id="276" r:id="rId31"/>
    <p:sldId id="305" r:id="rId32"/>
    <p:sldId id="304" r:id="rId33"/>
    <p:sldId id="275" r:id="rId34"/>
    <p:sldId id="272" r:id="rId35"/>
    <p:sldId id="273" r:id="rId36"/>
    <p:sldId id="274" r:id="rId37"/>
    <p:sldId id="314" r:id="rId38"/>
    <p:sldId id="315" r:id="rId39"/>
    <p:sldId id="325" r:id="rId40"/>
    <p:sldId id="316" r:id="rId41"/>
    <p:sldId id="324" r:id="rId42"/>
    <p:sldId id="326" r:id="rId43"/>
    <p:sldId id="322" r:id="rId44"/>
    <p:sldId id="317" r:id="rId45"/>
    <p:sldId id="306" r:id="rId46"/>
    <p:sldId id="307" r:id="rId47"/>
    <p:sldId id="308" r:id="rId48"/>
    <p:sldId id="309" r:id="rId49"/>
    <p:sldId id="310" r:id="rId50"/>
    <p:sldId id="311" r:id="rId51"/>
    <p:sldId id="259" r:id="rId52"/>
    <p:sldId id="312" r:id="rId53"/>
    <p:sldId id="313" r:id="rId54"/>
    <p:sldId id="318" r:id="rId55"/>
    <p:sldId id="319" r:id="rId56"/>
    <p:sldId id="320" r:id="rId57"/>
    <p:sldId id="327" r:id="rId58"/>
    <p:sldId id="281" r:id="rId59"/>
    <p:sldId id="282" r:id="rId60"/>
    <p:sldId id="283" r:id="rId61"/>
    <p:sldId id="284" r:id="rId62"/>
    <p:sldId id="285" r:id="rId63"/>
    <p:sldId id="286" r:id="rId64"/>
    <p:sldId id="321" r:id="rId65"/>
    <p:sldId id="28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1DFC58-04FD-4FC6-9B43-7ACD5D9B7570}" type="datetimeFigureOut">
              <a:rPr lang="en-US" smtClean="0"/>
              <a:pPr/>
              <a:t>02/05/2017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72B7BB-1AD5-473E-ACA1-27C56BF6C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Ozk%C4%B1r%C4%B1%C5%9F%20M%5bAuthor%5d&amp;cauthor=true&amp;cauthor_uid=23512432" TargetMode="External"/><Relationship Id="rId2" Type="http://schemas.openxmlformats.org/officeDocument/2006/relationships/hyperlink" Target="http://www.ncbi.nlm.nih.gov/pubmed?term=Kapusuz%20Gencer%20Z%5bAuthor%5d&amp;cauthor=true&amp;cauthor_uid=235124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Saydam%20L%5bAuthor%5d&amp;cauthor=true&amp;cauthor_uid=23512432" TargetMode="External"/><Relationship Id="rId5" Type="http://schemas.openxmlformats.org/officeDocument/2006/relationships/hyperlink" Target="http://www.ncbi.nlm.nih.gov/pubmed?term=Kara%C3%A7avu%C5%9F%20S%5bAuthor%5d&amp;cauthor=true&amp;cauthor_uid=23512432" TargetMode="External"/><Relationship Id="rId4" Type="http://schemas.openxmlformats.org/officeDocument/2006/relationships/hyperlink" Target="http://www.ncbi.nlm.nih.gov/pubmed?term=Okur%20A%5bAuthor%5d&amp;cauthor=true&amp;cauthor_uid=2351243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458200" cy="1222375"/>
          </a:xfrm>
        </p:spPr>
        <p:txBody>
          <a:bodyPr>
            <a:normAutofit/>
          </a:bodyPr>
          <a:lstStyle/>
          <a:p>
            <a:r>
              <a:rPr lang="en-US" dirty="0" smtClean="0"/>
              <a:t>Diseases of the Nasal Septum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Dr Nirali Chauhan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omplications• deviation of cartilaginous nose• asymmetry of nasal tip, columella or the nostri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2.DEVIATED NASAL SEPTUMAetiology  1. Trauma  2. Developmental errors  3. Racial factors  4. Hereditary factor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. TRAUMA• A lateral blow on the nose may cause displacement of  septal cartilage from the vomerine groove and maxillary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2 . DEVELOPMENTAL ERRORS• Nasal septum is formed by the tectoseptal process which  descends to meet the two halves of de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3. RACIAL FACTORS    Caucasians are more affected than negroes4. HEREDITARY FACTORS    Members of same family may have de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250" t="6962" r="7812" b="16673"/>
          <a:stretch>
            <a:fillRect/>
          </a:stretch>
        </p:blipFill>
        <p:spPr bwMode="auto">
          <a:xfrm>
            <a:off x="1905000" y="3810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ites of DNS• Cartilagenous/bony/both• Anterior/posterior• High/low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Types of DN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ANTERIOR DISLOC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Effects of DNS1. Compensatory hypertrophy of turbinates of opposite   side2. External deformity3. Impairment of drainage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Grade B – Non-randomized studies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Grade C – Observational studies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5028"/>
          <a:stretch>
            <a:fillRect/>
          </a:stretch>
        </p:blipFill>
        <p:spPr bwMode="auto">
          <a:xfrm>
            <a:off x="1828800" y="1240312"/>
            <a:ext cx="5562600" cy="40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08891"/>
            <a:ext cx="5638800" cy="555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PTs\Diseases of nasal septum\septoplaaty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4770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2. HEADACHE3. SINUSITIS4. EPISTAXIS5. ANOSMIA6. EXTERNAL DEFORMITY7. MIDDLE EAR INFEC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caused by a deviated septum: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Nasal obstruction.</a:t>
            </a:r>
          </a:p>
          <a:p>
            <a:r>
              <a:rPr lang="en-US" dirty="0" smtClean="0"/>
              <a:t>Nasal deformity.</a:t>
            </a:r>
          </a:p>
          <a:p>
            <a:r>
              <a:rPr lang="en-US" dirty="0" smtClean="0"/>
              <a:t>Obstructive sleep apnea syndrome.</a:t>
            </a:r>
          </a:p>
          <a:p>
            <a:r>
              <a:rPr lang="en-US" dirty="0" smtClean="0"/>
              <a:t>Sinusitis.</a:t>
            </a:r>
          </a:p>
          <a:p>
            <a:r>
              <a:rPr lang="en-US" dirty="0" smtClean="0"/>
              <a:t>Headache.</a:t>
            </a:r>
          </a:p>
          <a:p>
            <a:r>
              <a:rPr lang="en-US" dirty="0" err="1" smtClean="0"/>
              <a:t>Epistaxis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Secondary atrophic rhinitis.</a:t>
            </a:r>
          </a:p>
          <a:p>
            <a:r>
              <a:rPr lang="en-US" dirty="0" err="1" smtClean="0"/>
              <a:t>Anosmia</a:t>
            </a:r>
            <a:r>
              <a:rPr lang="en-US" dirty="0" smtClean="0"/>
              <a:t> (conductive type)[**/*]</a:t>
            </a:r>
          </a:p>
          <a:p>
            <a:r>
              <a:rPr lang="en-US" dirty="0" smtClean="0"/>
              <a:t>Ear problems.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1.SUBMUCOUS RESECTION OPERATION• Generally done in adults under local anaesthesia• Elevating the mucoperichondrial and mu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28600"/>
          <a:ext cx="8991600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968829"/>
                <a:gridCol w="1534885"/>
                <a:gridCol w="1251857"/>
                <a:gridCol w="1480458"/>
              </a:tblGrid>
              <a:tr h="15494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effect of nasal </a:t>
                      </a:r>
                      <a:r>
                        <a:rPr lang="en-US" b="1" dirty="0" err="1" smtClean="0"/>
                        <a:t>septal</a:t>
                      </a:r>
                      <a:r>
                        <a:rPr lang="en-US" b="1" dirty="0" smtClean="0"/>
                        <a:t> deviation on maxillary sinus volumes and development of maxillary sinusitis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Kapusuz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Gencer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 Z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Ozkırış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 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Okur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 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Karaçavuş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 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Saydam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 </a:t>
                      </a:r>
                      <a:r>
                        <a:rPr lang="en-US" dirty="0" smtClean="0">
                          <a:hlinkClick r:id="rId6" action="ppaction://hlinkfile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" action="ppaction://hlinkfile" tooltip="European archives of oto-rhino-laryngology : official journal of the European Federation of Oto-Rhino-Laryngological Societies (EUFOS) : affiliated with the German Society for Oto-Rhino-Laryngology - Head and Neck Surgery."/>
                        </a:rPr>
                        <a:t>Eur</a:t>
                      </a:r>
                      <a:r>
                        <a:rPr lang="en-US" dirty="0" smtClean="0">
                          <a:hlinkClick r:id="" action="ppaction://hlinkfile" tooltip="European archives of oto-rhino-laryngology : official journal of the European Federation of Oto-Rhino-Laryngological Societies (EUFOS) : affiliated with the German Society for Oto-Rhino-Laryngology - Head and Neck Surgery."/>
                        </a:rPr>
                        <a:t> Arch </a:t>
                      </a:r>
                      <a:r>
                        <a:rPr lang="en-US" dirty="0" err="1" smtClean="0">
                          <a:hlinkClick r:id="" action="ppaction://hlinkfile" tooltip="European archives of oto-rhino-laryngology : official journal of the European Federation of Oto-Rhino-Laryngological Societies (EUFOS) : affiliated with the German Society for Oto-Rhino-Laryngology - Head and Neck Surgery."/>
                        </a:rPr>
                        <a:t>Otorhinolaryngol</a:t>
                      </a:r>
                      <a:r>
                        <a:rPr lang="en-US" dirty="0" smtClean="0">
                          <a:hlinkClick r:id="" action="ppaction://hlinkfile" tooltip="European archives of oto-rhino-laryngology : official journal of the European Federation of Oto-Rhino-Laryngological Societies (EUFOS) : affiliated with the German Society for Oto-Rhino-Laryngology - Head and Neck Surgery."/>
                        </a:rPr>
                        <a:t>.</a:t>
                      </a:r>
                      <a:r>
                        <a:rPr lang="en-US" dirty="0" smtClean="0"/>
                        <a:t> 2013 Nov;270(12):3069-73.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 could not demonstrate a statistically significant difference between the right maxillary sinus volumes of Groups I and II in left sided deviation cases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maxillary sinus volumes tend to be higher at the </a:t>
                      </a:r>
                      <a:r>
                        <a:rPr lang="en-US" dirty="0" err="1" smtClean="0"/>
                        <a:t>contralateral</a:t>
                      </a:r>
                      <a:r>
                        <a:rPr lang="en-US" dirty="0" smtClean="0"/>
                        <a:t> side of the severe septum deviations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SEPTAL HAEMATOMADefinition• Collection of blood under the perichondrium or  periosteum of nasal septumAetiology1. nasal 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95349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linical features• Bilateral nasal obstruction and mouth breathing• Frontal headache• Sense of pressure over nasal bridge•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Cold spatula test</a:t>
            </a:r>
            <a:endParaRPr lang="en-US" dirty="0"/>
          </a:p>
        </p:txBody>
      </p:sp>
      <p:pic>
        <p:nvPicPr>
          <p:cNvPr id="190468" name="Picture 4" descr="http://i.ytimg.com/vi/N7dia8fDBaM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582235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**** ~Systematic reviews, meta analysis of randomized control studies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*** ~   Non </a:t>
            </a:r>
            <a:r>
              <a:rPr lang="en-US" dirty="0" err="1" smtClean="0"/>
              <a:t>randomised</a:t>
            </a:r>
            <a:r>
              <a:rPr lang="en-US" dirty="0" smtClean="0"/>
              <a:t> studies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** ~     Observational or non experimental      studies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* ~      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/>
              <a:t>SEPTOPLASTY / SMR</a:t>
            </a:r>
            <a:endParaRPr lang="en-US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EPTAL ABSCESSAetiology• Secondary infection from septal haematoma• Furuncle of the nose or upper lip• Acute infection su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Treatment • Early drainage • Incision made in the most dependent parts of the abscess • A piece of septal mucosa is exci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PTs\Diseases of nasal septum\septoplaaty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620933" cy="595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PTs\Diseases of nasal septum\septoplaaty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0060"/>
            <a:ext cx="6400800" cy="576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s\Diseases of nasal septum\septoplaaty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9580"/>
            <a:ext cx="660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PTs\Diseases of nasal septum\septoplaaty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56260"/>
            <a:ext cx="6553200" cy="589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5638800" cy="54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parts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Collumellar</a:t>
            </a:r>
            <a:r>
              <a:rPr lang="en-US" dirty="0" smtClean="0"/>
              <a:t> septum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Membranous septum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Septum proper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69365"/>
            <a:ext cx="6096000" cy="56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Dryness &amp; crusting [***]</a:t>
            </a:r>
          </a:p>
          <a:p>
            <a:pPr>
              <a:buNone/>
            </a:pPr>
            <a:r>
              <a:rPr lang="en-US" dirty="0" smtClean="0"/>
              <a:t>	- low humidity</a:t>
            </a:r>
          </a:p>
          <a:p>
            <a:pPr>
              <a:buNone/>
            </a:pPr>
            <a:r>
              <a:rPr lang="en-US" dirty="0" smtClean="0"/>
              <a:t>	-slow </a:t>
            </a:r>
            <a:r>
              <a:rPr lang="en-US" dirty="0" err="1" smtClean="0"/>
              <a:t>mucocilliary</a:t>
            </a:r>
            <a:r>
              <a:rPr lang="en-US" dirty="0" smtClean="0"/>
              <a:t> clearance</a:t>
            </a:r>
          </a:p>
          <a:p>
            <a:pPr>
              <a:buNone/>
            </a:pPr>
            <a:r>
              <a:rPr lang="en-US" dirty="0" smtClean="0"/>
              <a:t>	-loss of mucosa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Rhinolalia</a:t>
            </a:r>
            <a:r>
              <a:rPr lang="en-US" dirty="0" smtClean="0"/>
              <a:t> [*]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Inability to clear secretions [*]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Pick- ulcer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Septal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Observation. [Grade C]</a:t>
            </a:r>
          </a:p>
          <a:p>
            <a:r>
              <a:rPr lang="en-US" dirty="0" smtClean="0"/>
              <a:t>Prosthesis.</a:t>
            </a:r>
          </a:p>
          <a:p>
            <a:r>
              <a:rPr lang="en-US" dirty="0" smtClean="0"/>
              <a:t>Surgery.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PERFORATION OF NASAL SEPTUMAetiology1. Traumatic perforation•   Injury to mucosal flaps during SMR•   cauterization of se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2 . Pathologic perforations• Septal abscess• Nasal myiasis• Rhinolith or neglected foreign body• Chronic granulomatous c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3 . Drugs and chemicals•   Prolonged use of steroids in nasal allergy•   Cocaine addicts•   Workers in certain occupatio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linical features• Small anterior perforation cause whistling  sound during inspiration or expiration• Large perforation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NASAL SYNECHIAAetiology• Adhesions between septum and lateral wall• Adhesions between middle turbinate and lateral wall•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883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598276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Murry</a:t>
            </a:r>
            <a:r>
              <a:rPr lang="en-US" dirty="0" smtClean="0"/>
              <a:t> JAM. Management of septal deviation with nasal fractures. Facial plastic surgery. 1989; 62: 88-93.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Younger R, </a:t>
            </a:r>
            <a:r>
              <a:rPr lang="en-US" dirty="0" err="1" smtClean="0"/>
              <a:t>Blokmanis</a:t>
            </a:r>
            <a:r>
              <a:rPr lang="en-US" dirty="0" smtClean="0"/>
              <a:t> A. Nasal septal perforation. Journal of otolaryngology. 1985; 14: 125-31.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Pirsing</a:t>
            </a:r>
            <a:r>
              <a:rPr lang="en-US" dirty="0" smtClean="0"/>
              <a:t> W. Surgery of nose in childhood. Growth &amp; late results. </a:t>
            </a:r>
            <a:r>
              <a:rPr lang="en-US" dirty="0" err="1" smtClean="0"/>
              <a:t>Laryngologie</a:t>
            </a:r>
            <a:r>
              <a:rPr lang="en-US" dirty="0" smtClean="0"/>
              <a:t>, </a:t>
            </a:r>
            <a:r>
              <a:rPr lang="en-US" dirty="0" err="1" smtClean="0"/>
              <a:t>Rhinologie</a:t>
            </a:r>
            <a:r>
              <a:rPr lang="en-US" dirty="0" smtClean="0"/>
              <a:t>, </a:t>
            </a:r>
            <a:r>
              <a:rPr lang="en-US" dirty="0" err="1" smtClean="0"/>
              <a:t>otologie</a:t>
            </a:r>
            <a:r>
              <a:rPr lang="en-US" dirty="0" smtClean="0"/>
              <a:t>. 1984; 63: 170-80.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MCQ</a:t>
            </a:r>
            <a:endParaRPr lang="en-US" sz="4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are the following are etiology for DNS except?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Trauma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Developmental &amp; hereditary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Racial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Idiopathic 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cott-Brown’s Otorhinolaryngology, Head and Neck Surgery\Part 13 The nose and paranasal sinuses\123 The septum\123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696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Which is the following disease in which </a:t>
            </a:r>
            <a:r>
              <a:rPr lang="en-US" dirty="0" err="1" smtClean="0"/>
              <a:t>Cottle's</a:t>
            </a:r>
            <a:r>
              <a:rPr lang="en-US" dirty="0" smtClean="0"/>
              <a:t> test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Septal fractures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Deviated nasal septum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Septal hematoma &amp; Septal abscess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Septal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Which is the best surgery for DNS?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Septoplasty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Sub mucosal section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SMR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Septectomy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is septal hematoma?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Collection of blood under </a:t>
            </a:r>
            <a:r>
              <a:rPr lang="en-US" dirty="0" err="1" smtClean="0"/>
              <a:t>mucoperichondrium</a:t>
            </a:r>
            <a:r>
              <a:rPr lang="en-US" dirty="0" smtClean="0"/>
              <a:t> of nasal septum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Collection of blood under </a:t>
            </a:r>
            <a:r>
              <a:rPr lang="en-US" dirty="0" err="1" smtClean="0"/>
              <a:t>mucoperiosteum</a:t>
            </a:r>
            <a:r>
              <a:rPr lang="en-US" dirty="0" smtClean="0"/>
              <a:t> of nasal septum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Collection of blood under </a:t>
            </a:r>
            <a:r>
              <a:rPr lang="en-US" dirty="0" err="1" smtClean="0"/>
              <a:t>mucoperichondrium</a:t>
            </a:r>
            <a:r>
              <a:rPr lang="en-US" dirty="0" smtClean="0"/>
              <a:t> &amp; </a:t>
            </a:r>
            <a:r>
              <a:rPr lang="en-US" dirty="0" err="1" smtClean="0"/>
              <a:t>mucoperiosteam</a:t>
            </a:r>
            <a:r>
              <a:rPr lang="en-US" dirty="0" smtClean="0"/>
              <a:t> of nasal septum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Collection of blood between the layers of nasal septum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Which is the following chemical leads to septal perforation?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Cocaine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Steroids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Chromium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 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NASAL SEPTAL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-b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of the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Septal fractures </a:t>
            </a:r>
          </a:p>
          <a:p>
            <a:r>
              <a:rPr lang="en-US" dirty="0" smtClean="0"/>
              <a:t>Deviated nasal septum</a:t>
            </a:r>
          </a:p>
          <a:p>
            <a:r>
              <a:rPr lang="en-US" dirty="0" smtClean="0"/>
              <a:t>Septal </a:t>
            </a:r>
            <a:r>
              <a:rPr lang="en-US" dirty="0" err="1" smtClean="0"/>
              <a:t>haematoma</a:t>
            </a:r>
            <a:endParaRPr lang="en-US" dirty="0" smtClean="0"/>
          </a:p>
          <a:p>
            <a:r>
              <a:rPr lang="en-US" dirty="0" smtClean="0"/>
              <a:t>Septal abscess</a:t>
            </a:r>
          </a:p>
          <a:p>
            <a:r>
              <a:rPr lang="en-US" dirty="0" smtClean="0"/>
              <a:t>Septal perforation</a:t>
            </a:r>
          </a:p>
          <a:p>
            <a:r>
              <a:rPr lang="en-US" dirty="0" err="1" smtClean="0"/>
              <a:t>Synechia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atment• Early recognition and treatment of septal injuries is  essential.• Haematoma is drained• Dislocated or fractu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Jarjway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front blow, runs </a:t>
            </a:r>
            <a:r>
              <a:rPr lang="en-US" sz="2400" dirty="0" err="1" smtClean="0"/>
              <a:t>horizonatlly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from ant. Nasal spine to junction of septal cartilage 	with </a:t>
            </a:r>
            <a:r>
              <a:rPr lang="en-US" sz="2400" dirty="0" err="1" smtClean="0"/>
              <a:t>vomer</a:t>
            </a:r>
            <a:r>
              <a:rPr lang="en-US" sz="2400" dirty="0" smtClean="0"/>
              <a:t> </a:t>
            </a:r>
          </a:p>
          <a:p>
            <a:r>
              <a:rPr lang="en-US" sz="3200" dirty="0" err="1" smtClean="0"/>
              <a:t>Chellvet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</a:t>
            </a:r>
            <a:r>
              <a:rPr lang="en-US" sz="2400" dirty="0" smtClean="0"/>
              <a:t>blows from below, runs vertically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ant nasal to junction of bony &amp; cartilaginous dorsum of 	septum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318</TotalTime>
  <Words>452</Words>
  <Application>Microsoft Office PowerPoint</Application>
  <PresentationFormat>On-screen Show (4:3)</PresentationFormat>
  <Paragraphs>116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Origin</vt:lpstr>
      <vt:lpstr>Diseases of the Nasal Septum</vt:lpstr>
      <vt:lpstr>Levels of Evidence</vt:lpstr>
      <vt:lpstr>Levels of Evidence</vt:lpstr>
      <vt:lpstr>Anatomy of nasal septum</vt:lpstr>
      <vt:lpstr>Slide 5</vt:lpstr>
      <vt:lpstr>Slide 6</vt:lpstr>
      <vt:lpstr>Diseases of the nasal septum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Problems caused by a deviated septum:</vt:lpstr>
      <vt:lpstr>Slide 25</vt:lpstr>
      <vt:lpstr>Slide 26</vt:lpstr>
      <vt:lpstr>Slide 27</vt:lpstr>
      <vt:lpstr>Slide 28</vt:lpstr>
      <vt:lpstr>Cold spatula test</vt:lpstr>
      <vt:lpstr>SEPTOPLASTY / SMR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Treatment of Septal Perforation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REFERANCES </vt:lpstr>
      <vt:lpstr>Slide 58</vt:lpstr>
      <vt:lpstr>Which are the following are etiology for DNS except?</vt:lpstr>
      <vt:lpstr>2. Which is the following disease in which Cottle's test is used?</vt:lpstr>
      <vt:lpstr>3. Which is the best surgery for DNS?</vt:lpstr>
      <vt:lpstr>4. What is septal hematoma?</vt:lpstr>
      <vt:lpstr>5. Which is the following chemical leads to septal perforation?</vt:lpstr>
      <vt:lpstr>Slide 64</vt:lpstr>
      <vt:lpstr>Slide 65</vt:lpstr>
    </vt:vector>
  </TitlesOfParts>
  <Company>sumandeep vidyapeeth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dhiraj general hospital</dc:creator>
  <cp:lastModifiedBy>user</cp:lastModifiedBy>
  <cp:revision>63</cp:revision>
  <dcterms:created xsi:type="dcterms:W3CDTF">2012-06-29T08:49:43Z</dcterms:created>
  <dcterms:modified xsi:type="dcterms:W3CDTF">2017-05-02T07:25:09Z</dcterms:modified>
</cp:coreProperties>
</file>