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E0E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270" y="9525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E0E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1270" y="191770"/>
            <a:ext cx="9146540" cy="97790"/>
          </a:xfrm>
          <a:custGeom>
            <a:avLst/>
            <a:gdLst/>
            <a:ahLst/>
            <a:cxnLst/>
            <a:rect l="l" t="t" r="r" b="b"/>
            <a:pathLst>
              <a:path w="9146540" h="97789">
                <a:moveTo>
                  <a:pt x="0" y="97789"/>
                </a:moveTo>
                <a:lnTo>
                  <a:pt x="9146540" y="97789"/>
                </a:lnTo>
                <a:lnTo>
                  <a:pt x="914654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DF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270" y="28955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DEE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270" y="38607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DDE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-1270" y="48260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DCE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-1270" y="57911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DB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-1270" y="67564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-1270" y="77215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D9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-1270" y="86868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D8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-1270" y="96520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D7E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-1270" y="106171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D6E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-1270" y="115823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D5D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-1270" y="125476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D4D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-1270" y="135128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D3D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-1270" y="1447800"/>
            <a:ext cx="9146540" cy="97790"/>
          </a:xfrm>
          <a:custGeom>
            <a:avLst/>
            <a:gdLst/>
            <a:ahLst/>
            <a:cxnLst/>
            <a:rect l="l" t="t" r="r" b="b"/>
            <a:pathLst>
              <a:path w="9146540" h="97790">
                <a:moveTo>
                  <a:pt x="0" y="97789"/>
                </a:moveTo>
                <a:lnTo>
                  <a:pt x="9146540" y="97789"/>
                </a:lnTo>
                <a:lnTo>
                  <a:pt x="914654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D2DD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-1270" y="154558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D1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-1270" y="164211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D0D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-1270" y="173862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CFD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-1270" y="183515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CED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-1270" y="193167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CD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-1270" y="202818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CC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-1270" y="212471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CCD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-1270" y="222122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CAD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-1270" y="231775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C9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-1270" y="241427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C8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-1270" y="251078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C7D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-1270" y="260731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C6D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-1270" y="2703829"/>
            <a:ext cx="9146540" cy="97790"/>
          </a:xfrm>
          <a:custGeom>
            <a:avLst/>
            <a:gdLst/>
            <a:ahLst/>
            <a:cxnLst/>
            <a:rect l="l" t="t" r="r" b="b"/>
            <a:pathLst>
              <a:path w="9146540" h="97789">
                <a:moveTo>
                  <a:pt x="0" y="97790"/>
                </a:moveTo>
                <a:lnTo>
                  <a:pt x="9146540" y="97790"/>
                </a:lnTo>
                <a:lnTo>
                  <a:pt x="9146540" y="0"/>
                </a:lnTo>
                <a:lnTo>
                  <a:pt x="0" y="0"/>
                </a:lnTo>
                <a:lnTo>
                  <a:pt x="0" y="97790"/>
                </a:lnTo>
                <a:close/>
              </a:path>
            </a:pathLst>
          </a:custGeom>
          <a:solidFill>
            <a:srgbClr val="C5D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-1270" y="280162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C4D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-1270" y="289813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C3D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-1270" y="299466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C2D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-1270" y="309117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19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C1D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-1270" y="318770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C0D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-1270" y="328422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BFC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-1270" y="338074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BEC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-1270" y="347725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BD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-1270" y="357377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BCC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-1270" y="367030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BBC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-1270" y="376682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BA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-1270" y="386334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B9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-1270" y="395985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B8C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-1270" y="4056379"/>
            <a:ext cx="9146540" cy="97790"/>
          </a:xfrm>
          <a:custGeom>
            <a:avLst/>
            <a:gdLst/>
            <a:ahLst/>
            <a:cxnLst/>
            <a:rect l="l" t="t" r="r" b="b"/>
            <a:pathLst>
              <a:path w="9146540" h="97789">
                <a:moveTo>
                  <a:pt x="0" y="97790"/>
                </a:moveTo>
                <a:lnTo>
                  <a:pt x="9146540" y="97790"/>
                </a:lnTo>
                <a:lnTo>
                  <a:pt x="9146540" y="0"/>
                </a:lnTo>
                <a:lnTo>
                  <a:pt x="0" y="0"/>
                </a:lnTo>
                <a:lnTo>
                  <a:pt x="0" y="97790"/>
                </a:lnTo>
                <a:close/>
              </a:path>
            </a:pathLst>
          </a:custGeom>
          <a:solidFill>
            <a:srgbClr val="B7C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-1270" y="415417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B6C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-1270" y="425069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B5C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-1270" y="434720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B4C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-1270" y="444372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B3C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-1270" y="454025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B2C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-1270" y="463677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B1C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-1270" y="473329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B0C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-1270" y="482980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AFC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-1270" y="492632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AEC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-1270" y="502285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ADC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-1270" y="511937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ACC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-1270" y="521589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AB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-1270" y="5312409"/>
            <a:ext cx="9146540" cy="97790"/>
          </a:xfrm>
          <a:custGeom>
            <a:avLst/>
            <a:gdLst/>
            <a:ahLst/>
            <a:cxnLst/>
            <a:rect l="l" t="t" r="r" b="b"/>
            <a:pathLst>
              <a:path w="9146540" h="97789">
                <a:moveTo>
                  <a:pt x="0" y="97789"/>
                </a:moveTo>
                <a:lnTo>
                  <a:pt x="9146540" y="97789"/>
                </a:lnTo>
                <a:lnTo>
                  <a:pt x="914654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AA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-1270" y="541020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A9C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-1270" y="550672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A8B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-1270" y="560324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A7B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-1270" y="569975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A6B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-1270" y="579627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A5B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-1270" y="589280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A4B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-1270" y="598932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A3B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-1270" y="608584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A2B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-1270" y="618235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A1BA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-1270" y="6278879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A0B9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-1270" y="637540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9FB9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-1270" y="647192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19"/>
                </a:moveTo>
                <a:lnTo>
                  <a:pt x="9146540" y="96519"/>
                </a:lnTo>
                <a:lnTo>
                  <a:pt x="9146540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9EB8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-1270" y="6568440"/>
            <a:ext cx="9146540" cy="97790"/>
          </a:xfrm>
          <a:custGeom>
            <a:avLst/>
            <a:gdLst/>
            <a:ahLst/>
            <a:cxnLst/>
            <a:rect l="l" t="t" r="r" b="b"/>
            <a:pathLst>
              <a:path w="9146540" h="97790">
                <a:moveTo>
                  <a:pt x="0" y="97789"/>
                </a:moveTo>
                <a:lnTo>
                  <a:pt x="9146540" y="97789"/>
                </a:lnTo>
                <a:lnTo>
                  <a:pt x="9146540" y="0"/>
                </a:lnTo>
                <a:lnTo>
                  <a:pt x="0" y="0"/>
                </a:lnTo>
                <a:lnTo>
                  <a:pt x="0" y="97789"/>
                </a:lnTo>
                <a:close/>
              </a:path>
            </a:pathLst>
          </a:custGeom>
          <a:solidFill>
            <a:srgbClr val="9DB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-1270" y="6666230"/>
            <a:ext cx="9146540" cy="96520"/>
          </a:xfrm>
          <a:custGeom>
            <a:avLst/>
            <a:gdLst/>
            <a:ahLst/>
            <a:cxnLst/>
            <a:rect l="l" t="t" r="r" b="b"/>
            <a:pathLst>
              <a:path w="9146540" h="96520">
                <a:moveTo>
                  <a:pt x="0" y="96520"/>
                </a:moveTo>
                <a:lnTo>
                  <a:pt x="9146540" y="96520"/>
                </a:lnTo>
                <a:lnTo>
                  <a:pt x="914654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9CB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0" y="6762750"/>
            <a:ext cx="9144000" cy="95250"/>
          </a:xfrm>
          <a:custGeom>
            <a:avLst/>
            <a:gdLst/>
            <a:ahLst/>
            <a:cxnLst/>
            <a:rect l="l" t="t" r="r" b="b"/>
            <a:pathLst>
              <a:path w="9144000" h="95250">
                <a:moveTo>
                  <a:pt x="0" y="9525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95250"/>
                </a:lnTo>
                <a:lnTo>
                  <a:pt x="0" y="95250"/>
                </a:lnTo>
                <a:close/>
              </a:path>
            </a:pathLst>
          </a:custGeom>
          <a:solidFill>
            <a:srgbClr val="9BB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390" y="186690"/>
            <a:ext cx="338264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729" y="2091690"/>
            <a:ext cx="8638540" cy="463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1905000"/>
            <a:ext cx="4778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spc="-7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i="1" spc="-10" dirty="0">
                <a:solidFill>
                  <a:srgbClr val="001F5F"/>
                </a:solidFill>
                <a:latin typeface="Calibri"/>
                <a:cs typeface="Calibri"/>
              </a:rPr>
              <a:t>Retina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7800" y="2692400"/>
            <a:ext cx="3989070" cy="53347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800"/>
              </a:spcBef>
            </a:pPr>
            <a:r>
              <a:rPr lang="en-US" sz="2800" b="1" i="1" dirty="0" smtClean="0">
                <a:solidFill>
                  <a:srgbClr val="001F5F"/>
                </a:solidFill>
                <a:latin typeface="Calibri"/>
                <a:cs typeface="Calibri"/>
              </a:rPr>
              <a:t>By-Dr. </a:t>
            </a:r>
            <a:r>
              <a:rPr lang="en-US" sz="2800" b="1" i="1" smtClean="0">
                <a:solidFill>
                  <a:srgbClr val="001F5F"/>
                </a:solidFill>
                <a:latin typeface="Calibri"/>
                <a:cs typeface="Calibri"/>
              </a:rPr>
              <a:t>R.N KOTHARI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34290"/>
            <a:ext cx="8444865" cy="260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dirty="0">
                <a:latin typeface="Arial"/>
                <a:cs typeface="Arial"/>
              </a:rPr>
              <a:t>4.	Ora </a:t>
            </a:r>
            <a:r>
              <a:rPr sz="2400" b="1" spc="-5" dirty="0">
                <a:latin typeface="Arial"/>
                <a:cs typeface="Arial"/>
              </a:rPr>
              <a:t>serrata: </a:t>
            </a:r>
            <a:r>
              <a:rPr sz="2400" spc="-5" dirty="0">
                <a:latin typeface="Arial"/>
                <a:cs typeface="Arial"/>
              </a:rPr>
              <a:t>Peripheral </a:t>
            </a:r>
            <a:r>
              <a:rPr sz="2400" dirty="0">
                <a:latin typeface="Arial"/>
                <a:cs typeface="Arial"/>
              </a:rPr>
              <a:t>margin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retina which consists  of dentate fringe. The retina ends here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ciliary body  stars.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Here sensory retina is </a:t>
            </a:r>
            <a:r>
              <a:rPr sz="2400" dirty="0">
                <a:latin typeface="Arial"/>
                <a:cs typeface="Arial"/>
              </a:rPr>
              <a:t>firmly </a:t>
            </a:r>
            <a:r>
              <a:rPr sz="2400" spc="-5" dirty="0">
                <a:latin typeface="Arial"/>
                <a:cs typeface="Arial"/>
              </a:rPr>
              <a:t>attached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vitreous </a:t>
            </a:r>
            <a:r>
              <a:rPr sz="2400" spc="-1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RPE</a:t>
            </a:r>
            <a:endParaRPr sz="2400">
              <a:latin typeface="Arial"/>
              <a:cs typeface="Arial"/>
            </a:endParaRPr>
          </a:p>
          <a:p>
            <a:pPr marL="469900" marR="640715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Servations are less </a:t>
            </a:r>
            <a:r>
              <a:rPr sz="2400" spc="-10" dirty="0">
                <a:latin typeface="Arial"/>
                <a:cs typeface="Arial"/>
              </a:rPr>
              <a:t>developed </a:t>
            </a:r>
            <a:r>
              <a:rPr sz="2400" spc="-5" dirty="0">
                <a:latin typeface="Arial"/>
                <a:cs typeface="Arial"/>
              </a:rPr>
              <a:t>temporally where cystic  </a:t>
            </a:r>
            <a:r>
              <a:rPr sz="2400" spc="-10" dirty="0">
                <a:latin typeface="Arial"/>
                <a:cs typeface="Arial"/>
              </a:rPr>
              <a:t>degeneration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most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10129" y="2688589"/>
            <a:ext cx="4928870" cy="4017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869" y="44195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4869" y="181102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869" y="275209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869" y="412115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7769" y="462279"/>
            <a:ext cx="7075805" cy="498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6255">
              <a:lnSpc>
                <a:spcPct val="999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Ora serrata marks the transition between the  attenuated </a:t>
            </a:r>
            <a:r>
              <a:rPr sz="2800" spc="-10" dirty="0">
                <a:latin typeface="Calibri"/>
                <a:cs typeface="Calibri"/>
              </a:rPr>
              <a:t>Retina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Inner </a:t>
            </a:r>
            <a:r>
              <a:rPr sz="2800" spc="-10" dirty="0">
                <a:latin typeface="Calibri"/>
                <a:cs typeface="Calibri"/>
              </a:rPr>
              <a:t>Columnar Non-  Pigment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Pars </a:t>
            </a:r>
            <a:r>
              <a:rPr sz="2800" spc="-10" dirty="0">
                <a:latin typeface="Calibri"/>
                <a:cs typeface="Calibri"/>
              </a:rPr>
              <a:t>ciliariinues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retinae.</a:t>
            </a:r>
            <a:endParaRPr sz="2800">
              <a:latin typeface="Calibri"/>
              <a:cs typeface="Calibri"/>
            </a:endParaRPr>
          </a:p>
          <a:p>
            <a:pPr marL="12700" marR="108585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Calibri"/>
                <a:cs typeface="Calibri"/>
              </a:rPr>
              <a:t>The RPE </a:t>
            </a:r>
            <a:r>
              <a:rPr sz="2800" spc="-10" dirty="0">
                <a:latin typeface="Calibri"/>
                <a:cs typeface="Calibri"/>
              </a:rPr>
              <a:t>continues anteriorly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the outer  </a:t>
            </a:r>
            <a:r>
              <a:rPr sz="2800" spc="-10" dirty="0">
                <a:latin typeface="Calibri"/>
                <a:cs typeface="Calibri"/>
              </a:rPr>
              <a:t>cuboidal </a:t>
            </a:r>
            <a:r>
              <a:rPr sz="2800" spc="-5" dirty="0">
                <a:latin typeface="Calibri"/>
                <a:cs typeface="Calibri"/>
              </a:rPr>
              <a:t>cell layer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ciliary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body.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latin typeface="Calibri"/>
                <a:cs typeface="Calibri"/>
              </a:rPr>
              <a:t>Beginning </a:t>
            </a:r>
            <a:r>
              <a:rPr sz="2800" dirty="0">
                <a:latin typeface="Calibri"/>
                <a:cs typeface="Calibri"/>
              </a:rPr>
              <a:t>at a </a:t>
            </a:r>
            <a:r>
              <a:rPr sz="2800" spc="-10" dirty="0">
                <a:latin typeface="Calibri"/>
                <a:cs typeface="Calibri"/>
              </a:rPr>
              <a:t>younger </a:t>
            </a:r>
            <a:r>
              <a:rPr sz="2800" dirty="0">
                <a:latin typeface="Calibri"/>
                <a:cs typeface="Calibri"/>
              </a:rPr>
              <a:t>age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cystoid  degeneration </a:t>
            </a:r>
            <a:r>
              <a:rPr sz="2800" spc="-5" dirty="0">
                <a:latin typeface="Calibri"/>
                <a:cs typeface="Calibri"/>
              </a:rPr>
              <a:t>starts </a:t>
            </a:r>
            <a:r>
              <a:rPr sz="280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outer plexiform </a:t>
            </a:r>
            <a:r>
              <a:rPr sz="2800" spc="-5" dirty="0">
                <a:latin typeface="Calibri"/>
                <a:cs typeface="Calibri"/>
              </a:rPr>
              <a:t>layer </a:t>
            </a:r>
            <a:r>
              <a:rPr sz="2800" dirty="0">
                <a:latin typeface="Calibri"/>
                <a:cs typeface="Calibri"/>
              </a:rPr>
              <a:t>,  </a:t>
            </a:r>
            <a:r>
              <a:rPr sz="2800" spc="-5" dirty="0">
                <a:latin typeface="Calibri"/>
                <a:cs typeface="Calibri"/>
              </a:rPr>
              <a:t>more marked on the nasal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side.</a:t>
            </a:r>
            <a:endParaRPr sz="2800">
              <a:latin typeface="Calibri"/>
              <a:cs typeface="Calibri"/>
            </a:endParaRPr>
          </a:p>
          <a:p>
            <a:pPr marL="12700" marR="4445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Calibri"/>
                <a:cs typeface="Calibri"/>
              </a:rPr>
              <a:t>They extend between the </a:t>
            </a:r>
            <a:r>
              <a:rPr sz="2800" spc="-10" dirty="0">
                <a:latin typeface="Calibri"/>
                <a:cs typeface="Calibri"/>
              </a:rPr>
              <a:t>inner </a:t>
            </a:r>
            <a:r>
              <a:rPr sz="2800" spc="-5" dirty="0">
                <a:latin typeface="Calibri"/>
                <a:cs typeface="Calibri"/>
              </a:rPr>
              <a:t>and the outer  </a:t>
            </a:r>
            <a:r>
              <a:rPr sz="2800" spc="-10" dirty="0">
                <a:latin typeface="Calibri"/>
                <a:cs typeface="Calibri"/>
              </a:rPr>
              <a:t>limiting </a:t>
            </a:r>
            <a:r>
              <a:rPr sz="2800" spc="-5" dirty="0">
                <a:latin typeface="Calibri"/>
                <a:cs typeface="Calibri"/>
              </a:rPr>
              <a:t>membrane </a:t>
            </a:r>
            <a:r>
              <a:rPr sz="2800" spc="-10" dirty="0">
                <a:latin typeface="Calibri"/>
                <a:cs typeface="Calibri"/>
              </a:rPr>
              <a:t>in elders </a:t>
            </a:r>
            <a:r>
              <a:rPr sz="2800" spc="-5" dirty="0">
                <a:latin typeface="Calibri"/>
                <a:cs typeface="Calibri"/>
              </a:rPr>
              <a:t>and communicate  with the </a:t>
            </a:r>
            <a:r>
              <a:rPr sz="2800" spc="-10" dirty="0">
                <a:latin typeface="Calibri"/>
                <a:cs typeface="Calibri"/>
              </a:rPr>
              <a:t>vitreous leading </a:t>
            </a:r>
            <a:r>
              <a:rPr sz="2800" spc="-5" dirty="0">
                <a:latin typeface="Calibri"/>
                <a:cs typeface="Calibri"/>
              </a:rPr>
              <a:t>to Retinal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Detachment.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250" y="0"/>
            <a:ext cx="52959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170" y="0"/>
            <a:ext cx="8712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669" y="110490"/>
            <a:ext cx="6857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00FF"/>
                </a:solidFill>
              </a:rPr>
              <a:t>MICROSCOPIC </a:t>
            </a:r>
            <a:r>
              <a:rPr sz="2800" spc="-15" dirty="0">
                <a:solidFill>
                  <a:srgbClr val="0000FF"/>
                </a:solidFill>
              </a:rPr>
              <a:t>STRUCTURE </a:t>
            </a:r>
            <a:r>
              <a:rPr sz="2800" spc="-5" dirty="0">
                <a:solidFill>
                  <a:srgbClr val="0000FF"/>
                </a:solidFill>
              </a:rPr>
              <a:t>OF</a:t>
            </a:r>
            <a:r>
              <a:rPr sz="2800" spc="5" dirty="0">
                <a:solidFill>
                  <a:srgbClr val="0000FF"/>
                </a:solidFill>
              </a:rPr>
              <a:t> </a:t>
            </a:r>
            <a:r>
              <a:rPr sz="2800" spc="-10" dirty="0">
                <a:solidFill>
                  <a:srgbClr val="0000FF"/>
                </a:solidFill>
              </a:rPr>
              <a:t>RETINA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94640" y="537209"/>
            <a:ext cx="4922520" cy="6235700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800" dirty="0">
                <a:latin typeface="Arial"/>
                <a:cs typeface="Arial"/>
              </a:rPr>
              <a:t>It </a:t>
            </a:r>
            <a:r>
              <a:rPr sz="2800" spc="-5" dirty="0">
                <a:latin typeface="Arial"/>
                <a:cs typeface="Arial"/>
              </a:rPr>
              <a:t>has 10 layers: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Retinal pigment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epithelium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Layer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rods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cones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External limiting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membrane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Outer nuclear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Outer molecular (plexiform)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Inner nuclear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Inner molecular (plexiform)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Ganglion cell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Nerve fibre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Internal limiting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membrane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223520"/>
            <a:ext cx="8991600" cy="6405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740" y="99060"/>
            <a:ext cx="7644130" cy="659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840" y="208279"/>
            <a:ext cx="872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R</a:t>
            </a:r>
            <a:r>
              <a:rPr sz="2800" spc="-10" dirty="0"/>
              <a:t>PE</a:t>
            </a:r>
            <a:r>
              <a:rPr sz="2800" dirty="0"/>
              <a:t>: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809" marR="635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11175" algn="l"/>
                <a:tab pos="511809" algn="l"/>
                <a:tab pos="1224915" algn="l"/>
                <a:tab pos="1851660" algn="l"/>
                <a:tab pos="2492375" algn="l"/>
                <a:tab pos="3432175" algn="l"/>
                <a:tab pos="3778885" algn="l"/>
                <a:tab pos="4521200" algn="l"/>
                <a:tab pos="5161280" algn="l"/>
                <a:tab pos="5508625" algn="l"/>
                <a:tab pos="6690359" algn="l"/>
                <a:tab pos="7404100" algn="l"/>
                <a:tab pos="8002270" algn="l"/>
              </a:tabLst>
            </a:pPr>
            <a:r>
              <a:rPr dirty="0"/>
              <a:t>O</a:t>
            </a:r>
            <a:r>
              <a:rPr spc="5" dirty="0"/>
              <a:t>u</a:t>
            </a:r>
            <a:r>
              <a:rPr spc="-10" dirty="0"/>
              <a:t>t</a:t>
            </a:r>
            <a:r>
              <a:rPr dirty="0"/>
              <a:t>er	</a:t>
            </a:r>
            <a:r>
              <a:rPr spc="-20" dirty="0"/>
              <a:t>m</a:t>
            </a:r>
            <a:r>
              <a:rPr spc="5" dirty="0"/>
              <a:t>o</a:t>
            </a:r>
            <a:r>
              <a:rPr spc="-5" dirty="0"/>
              <a:t>s</a:t>
            </a:r>
            <a:r>
              <a:rPr dirty="0"/>
              <a:t>t	</a:t>
            </a:r>
            <a:r>
              <a:rPr spc="-10" dirty="0"/>
              <a:t>l</a:t>
            </a:r>
            <a:r>
              <a:rPr dirty="0"/>
              <a:t>a</a:t>
            </a:r>
            <a:r>
              <a:rPr spc="-10" dirty="0"/>
              <a:t>y</a:t>
            </a:r>
            <a:r>
              <a:rPr dirty="0"/>
              <a:t>er	c</a:t>
            </a:r>
            <a:r>
              <a:rPr spc="5" dirty="0"/>
              <a:t>on</a:t>
            </a:r>
            <a:r>
              <a:rPr spc="-5" dirty="0"/>
              <a:t>sist</a:t>
            </a:r>
            <a:r>
              <a:rPr dirty="0"/>
              <a:t>s	</a:t>
            </a:r>
            <a:r>
              <a:rPr spc="5" dirty="0"/>
              <a:t>o</a:t>
            </a:r>
            <a:r>
              <a:rPr dirty="0"/>
              <a:t>f	</a:t>
            </a:r>
            <a:r>
              <a:rPr spc="-5" dirty="0"/>
              <a:t>si</a:t>
            </a:r>
            <a:r>
              <a:rPr spc="5" dirty="0"/>
              <a:t>ng</a:t>
            </a:r>
            <a:r>
              <a:rPr spc="-10" dirty="0"/>
              <a:t>l</a:t>
            </a:r>
            <a:r>
              <a:rPr dirty="0"/>
              <a:t>e	</a:t>
            </a:r>
            <a:r>
              <a:rPr spc="-10" dirty="0"/>
              <a:t>l</a:t>
            </a:r>
            <a:r>
              <a:rPr dirty="0"/>
              <a:t>a</a:t>
            </a:r>
            <a:r>
              <a:rPr spc="-10" dirty="0"/>
              <a:t>y</a:t>
            </a:r>
            <a:r>
              <a:rPr dirty="0"/>
              <a:t>er	</a:t>
            </a:r>
            <a:r>
              <a:rPr spc="5" dirty="0"/>
              <a:t>o</a:t>
            </a:r>
            <a:r>
              <a:rPr dirty="0"/>
              <a:t>f	</a:t>
            </a:r>
            <a:r>
              <a:rPr spc="5" dirty="0"/>
              <a:t>h</a:t>
            </a:r>
            <a:r>
              <a:rPr dirty="0"/>
              <a:t>e</a:t>
            </a:r>
            <a:r>
              <a:rPr spc="5" dirty="0"/>
              <a:t>x</a:t>
            </a:r>
            <a:r>
              <a:rPr dirty="0"/>
              <a:t>ag</a:t>
            </a:r>
            <a:r>
              <a:rPr spc="5" dirty="0"/>
              <a:t>on</a:t>
            </a:r>
            <a:r>
              <a:rPr dirty="0"/>
              <a:t>al	</a:t>
            </a:r>
            <a:r>
              <a:rPr spc="-5" dirty="0"/>
              <a:t>s</a:t>
            </a:r>
            <a:r>
              <a:rPr spc="5" dirty="0"/>
              <a:t>h</a:t>
            </a:r>
            <a:r>
              <a:rPr spc="-10" dirty="0"/>
              <a:t>a</a:t>
            </a:r>
            <a:r>
              <a:rPr spc="5" dirty="0"/>
              <a:t>p</a:t>
            </a:r>
            <a:r>
              <a:rPr dirty="0"/>
              <a:t>e	ce</a:t>
            </a:r>
            <a:r>
              <a:rPr spc="-10" dirty="0"/>
              <a:t>ll</a:t>
            </a:r>
            <a:r>
              <a:rPr dirty="0"/>
              <a:t>s	w</a:t>
            </a:r>
            <a:r>
              <a:rPr spc="5" dirty="0"/>
              <a:t>h</a:t>
            </a:r>
            <a:r>
              <a:rPr spc="-10" dirty="0"/>
              <a:t>i</a:t>
            </a:r>
            <a:r>
              <a:rPr dirty="0"/>
              <a:t>ch  </a:t>
            </a:r>
            <a:r>
              <a:rPr spc="-5" dirty="0"/>
              <a:t>contain</a:t>
            </a:r>
            <a:r>
              <a:rPr dirty="0"/>
              <a:t> </a:t>
            </a:r>
            <a:r>
              <a:rPr spc="-5" dirty="0"/>
              <a:t>pigment.</a:t>
            </a:r>
          </a:p>
          <a:p>
            <a:pPr marL="511809" marR="5080" indent="-4572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511175" algn="l"/>
                <a:tab pos="511809" algn="l"/>
              </a:tabLst>
            </a:pPr>
            <a:r>
              <a:rPr dirty="0"/>
              <a:t>It </a:t>
            </a:r>
            <a:r>
              <a:rPr spc="-5" dirty="0"/>
              <a:t>is </a:t>
            </a:r>
            <a:r>
              <a:rPr spc="-10" dirty="0"/>
              <a:t>firmly </a:t>
            </a:r>
            <a:r>
              <a:rPr spc="-5" dirty="0"/>
              <a:t>attached to </a:t>
            </a:r>
            <a:r>
              <a:rPr dirty="0"/>
              <a:t>underlying </a:t>
            </a:r>
            <a:r>
              <a:rPr spc="-5" dirty="0"/>
              <a:t>Bruch’s </a:t>
            </a:r>
            <a:r>
              <a:rPr spc="-10" dirty="0"/>
              <a:t>membrane </a:t>
            </a:r>
            <a:r>
              <a:rPr dirty="0"/>
              <a:t>and </a:t>
            </a:r>
            <a:r>
              <a:rPr spc="-5" dirty="0"/>
              <a:t>loosely attached to  layer </a:t>
            </a:r>
            <a:r>
              <a:rPr dirty="0"/>
              <a:t>of rods </a:t>
            </a:r>
            <a:r>
              <a:rPr spc="-5" dirty="0"/>
              <a:t>and</a:t>
            </a:r>
            <a:r>
              <a:rPr spc="10" dirty="0"/>
              <a:t> </a:t>
            </a:r>
            <a:r>
              <a:rPr dirty="0"/>
              <a:t>cones.</a:t>
            </a:r>
          </a:p>
          <a:p>
            <a:pPr marL="511809" marR="6350" indent="-4572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511175" algn="l"/>
                <a:tab pos="511809" algn="l"/>
                <a:tab pos="2503805" algn="l"/>
              </a:tabLst>
            </a:pPr>
            <a:r>
              <a:rPr dirty="0"/>
              <a:t>Space </a:t>
            </a:r>
            <a:r>
              <a:rPr spc="-5" dirty="0"/>
              <a:t>bet. </a:t>
            </a:r>
            <a:r>
              <a:rPr dirty="0"/>
              <a:t>RPE and </a:t>
            </a:r>
            <a:r>
              <a:rPr spc="-5" dirty="0"/>
              <a:t>sensory retina is called </a:t>
            </a:r>
            <a:r>
              <a:rPr dirty="0"/>
              <a:t>sub </a:t>
            </a:r>
            <a:r>
              <a:rPr spc="-5" dirty="0"/>
              <a:t>retinal space. Separation </a:t>
            </a:r>
            <a:r>
              <a:rPr dirty="0"/>
              <a:t>of  RPE</a:t>
            </a:r>
            <a:r>
              <a:rPr spc="5" dirty="0"/>
              <a:t> </a:t>
            </a:r>
            <a:r>
              <a:rPr dirty="0"/>
              <a:t>from</a:t>
            </a:r>
            <a:r>
              <a:rPr spc="-15" dirty="0"/>
              <a:t> </a:t>
            </a:r>
            <a:r>
              <a:rPr spc="-5" dirty="0"/>
              <a:t>sensory	retina </a:t>
            </a:r>
            <a:r>
              <a:rPr dirty="0"/>
              <a:t>is </a:t>
            </a:r>
            <a:r>
              <a:rPr spc="-5" dirty="0"/>
              <a:t>called retinal</a:t>
            </a:r>
            <a:r>
              <a:rPr dirty="0"/>
              <a:t> </a:t>
            </a:r>
            <a:r>
              <a:rPr spc="-5" dirty="0"/>
              <a:t>detachment.</a:t>
            </a:r>
          </a:p>
          <a:p>
            <a:pPr marL="511809" marR="5715" indent="-457200">
              <a:lnSpc>
                <a:spcPct val="100000"/>
              </a:lnSpc>
              <a:spcBef>
                <a:spcPts val="1240"/>
              </a:spcBef>
              <a:buAutoNum type="arabicPeriod"/>
              <a:tabLst>
                <a:tab pos="511175" algn="l"/>
                <a:tab pos="511809" algn="l"/>
              </a:tabLst>
            </a:pPr>
            <a:r>
              <a:rPr dirty="0"/>
              <a:t>On </a:t>
            </a:r>
            <a:r>
              <a:rPr spc="-5" dirty="0"/>
              <a:t>electron microscopy the </a:t>
            </a:r>
            <a:r>
              <a:rPr dirty="0"/>
              <a:t>adjacent RPE </a:t>
            </a:r>
            <a:r>
              <a:rPr spc="-5" dirty="0"/>
              <a:t>cells </a:t>
            </a:r>
            <a:r>
              <a:rPr dirty="0"/>
              <a:t>are connected </a:t>
            </a:r>
            <a:r>
              <a:rPr spc="-5" dirty="0"/>
              <a:t>with each </a:t>
            </a:r>
            <a:r>
              <a:rPr dirty="0"/>
              <a:t>other  by </a:t>
            </a:r>
            <a:r>
              <a:rPr spc="-5" dirty="0"/>
              <a:t>tight </a:t>
            </a:r>
            <a:r>
              <a:rPr dirty="0"/>
              <a:t>junctions </a:t>
            </a:r>
            <a:r>
              <a:rPr spc="-5" dirty="0"/>
              <a:t>and constitute the outer </a:t>
            </a:r>
            <a:r>
              <a:rPr dirty="0"/>
              <a:t>blood </a:t>
            </a:r>
            <a:r>
              <a:rPr spc="-5" dirty="0"/>
              <a:t>retinal </a:t>
            </a:r>
            <a:r>
              <a:rPr dirty="0"/>
              <a:t>barrier. </a:t>
            </a:r>
            <a:r>
              <a:rPr spc="-5" dirty="0"/>
              <a:t>–Terminal</a:t>
            </a:r>
            <a:r>
              <a:rPr spc="80" dirty="0"/>
              <a:t> </a:t>
            </a:r>
            <a:r>
              <a:rPr dirty="0"/>
              <a:t>bars.</a:t>
            </a:r>
          </a:p>
          <a:p>
            <a:pPr marL="511809" indent="-4572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511175" algn="l"/>
                <a:tab pos="511809" algn="l"/>
              </a:tabLst>
            </a:pPr>
            <a:r>
              <a:rPr spc="-5" dirty="0"/>
              <a:t>Terminaln </a:t>
            </a:r>
            <a:r>
              <a:rPr dirty="0"/>
              <a:t>bars- ( Gap junctons , zonula ocludens and zonula</a:t>
            </a:r>
            <a:r>
              <a:rPr spc="20" dirty="0"/>
              <a:t> </a:t>
            </a:r>
            <a:r>
              <a:rPr spc="-5" dirty="0"/>
              <a:t>adherens.</a:t>
            </a:r>
          </a:p>
          <a:p>
            <a:pPr marL="511809" indent="-4572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511175" algn="l"/>
                <a:tab pos="511809" algn="l"/>
              </a:tabLst>
            </a:pPr>
            <a:r>
              <a:rPr dirty="0"/>
              <a:t>Zonula ocludens </a:t>
            </a:r>
            <a:r>
              <a:rPr spc="-5" dirty="0"/>
              <a:t>forms the </a:t>
            </a:r>
            <a:r>
              <a:rPr dirty="0"/>
              <a:t>external </a:t>
            </a:r>
            <a:r>
              <a:rPr spc="-5" dirty="0"/>
              <a:t>component </a:t>
            </a:r>
            <a:r>
              <a:rPr dirty="0"/>
              <a:t>of </a:t>
            </a:r>
            <a:r>
              <a:rPr spc="-5" dirty="0"/>
              <a:t>the Blood retinal</a:t>
            </a:r>
            <a:r>
              <a:rPr spc="45" dirty="0"/>
              <a:t> </a:t>
            </a:r>
            <a:r>
              <a:rPr spc="-5" dirty="0"/>
              <a:t>Barrier.</a:t>
            </a:r>
          </a:p>
          <a:p>
            <a:pPr marL="511809" marR="5715" indent="-4572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511175" algn="l"/>
                <a:tab pos="511809" algn="l"/>
              </a:tabLst>
            </a:pPr>
            <a:r>
              <a:rPr spc="-5" dirty="0"/>
              <a:t>Rest </a:t>
            </a:r>
            <a:r>
              <a:rPr dirty="0"/>
              <a:t>of </a:t>
            </a:r>
            <a:r>
              <a:rPr spc="-5" dirty="0"/>
              <a:t>intercellular </a:t>
            </a:r>
            <a:r>
              <a:rPr dirty="0"/>
              <a:t>space </a:t>
            </a:r>
            <a:r>
              <a:rPr spc="-5" dirty="0"/>
              <a:t>is filled </a:t>
            </a:r>
            <a:r>
              <a:rPr dirty="0"/>
              <a:t>by </a:t>
            </a:r>
            <a:r>
              <a:rPr spc="-5" dirty="0"/>
              <a:t>Extra cellular matrix-VERHOEFF’S  MEMBRANE in light</a:t>
            </a:r>
            <a:r>
              <a:rPr spc="15" dirty="0"/>
              <a:t> </a:t>
            </a:r>
            <a:r>
              <a:rPr spc="-5" dirty="0"/>
              <a:t>microscope</a:t>
            </a:r>
          </a:p>
        </p:txBody>
      </p:sp>
      <p:sp>
        <p:nvSpPr>
          <p:cNvPr id="4" name="object 4"/>
          <p:cNvSpPr/>
          <p:nvPr/>
        </p:nvSpPr>
        <p:spPr>
          <a:xfrm>
            <a:off x="2786379" y="214629"/>
            <a:ext cx="458724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70989"/>
            <a:ext cx="8930640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0" y="0"/>
            <a:ext cx="52146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140" y="1247140"/>
            <a:ext cx="7479665" cy="419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libri"/>
                <a:cs typeface="Calibri"/>
              </a:rPr>
              <a:t>The retina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thin, semitransparent,  multilayered sheet of neural </a:t>
            </a:r>
            <a:r>
              <a:rPr sz="3200" spc="-10" dirty="0">
                <a:latin typeface="Calibri"/>
                <a:cs typeface="Calibri"/>
              </a:rPr>
              <a:t>tissue </a:t>
            </a:r>
            <a:r>
              <a:rPr sz="3200" spc="-5" dirty="0">
                <a:latin typeface="Calibri"/>
                <a:cs typeface="Calibri"/>
              </a:rPr>
              <a:t>that  lines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inner aspect of the posterior two-  </a:t>
            </a:r>
            <a:r>
              <a:rPr sz="3200" spc="-10" dirty="0">
                <a:latin typeface="Calibri"/>
                <a:cs typeface="Calibri"/>
              </a:rPr>
              <a:t>thirds </a:t>
            </a:r>
            <a:r>
              <a:rPr sz="3200" spc="-5" dirty="0">
                <a:latin typeface="Calibri"/>
                <a:cs typeface="Calibri"/>
              </a:rPr>
              <a:t>of the wall of the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globe.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199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libri"/>
                <a:cs typeface="Calibri"/>
              </a:rPr>
              <a:t>Thin delicate layer of nervous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tissue</a:t>
            </a:r>
            <a:endParaRPr sz="32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20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libri"/>
                <a:cs typeface="Calibri"/>
              </a:rPr>
              <a:t>Surface area of </a:t>
            </a:r>
            <a:r>
              <a:rPr sz="3200" spc="-10" dirty="0">
                <a:latin typeface="Calibri"/>
                <a:cs typeface="Calibri"/>
              </a:rPr>
              <a:t>266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20" dirty="0">
                <a:latin typeface="Calibri"/>
                <a:cs typeface="Calibri"/>
              </a:rPr>
              <a:t>mm</a:t>
            </a:r>
            <a:r>
              <a:rPr sz="2775" spc="-179" baseline="28528" dirty="0">
                <a:latin typeface="Calibri"/>
                <a:cs typeface="Calibri"/>
              </a:rPr>
              <a:t>2</a:t>
            </a:r>
            <a:endParaRPr sz="2775" baseline="28528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20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Calibri"/>
                <a:cs typeface="Calibri"/>
              </a:rPr>
              <a:t>Extends from optic disc to ora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serrata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40" y="466090"/>
            <a:ext cx="2209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/>
              <a:t>F</a:t>
            </a:r>
            <a:r>
              <a:rPr sz="2800" spc="-5" dirty="0"/>
              <a:t>UN</a:t>
            </a:r>
            <a:r>
              <a:rPr sz="2800" spc="-15" dirty="0"/>
              <a:t>CT</a:t>
            </a:r>
            <a:r>
              <a:rPr sz="2800" dirty="0"/>
              <a:t>I</a:t>
            </a:r>
            <a:r>
              <a:rPr sz="2800" spc="-10" dirty="0"/>
              <a:t>O</a:t>
            </a:r>
            <a:r>
              <a:rPr sz="2800" spc="-15" dirty="0"/>
              <a:t>N</a:t>
            </a:r>
            <a:r>
              <a:rPr sz="2800" spc="-10" dirty="0"/>
              <a:t>S</a:t>
            </a:r>
            <a:r>
              <a:rPr sz="2800" dirty="0"/>
              <a:t>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94640" y="875029"/>
            <a:ext cx="132715" cy="169418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640" y="31000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640" y="44805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840" y="891540"/>
            <a:ext cx="8147050" cy="477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9255">
              <a:lnSpc>
                <a:spcPct val="1521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Imp. </a:t>
            </a:r>
            <a:r>
              <a:rPr sz="2400" spc="-5" dirty="0">
                <a:latin typeface="Arial"/>
                <a:cs typeface="Arial"/>
              </a:rPr>
              <a:t>role in </a:t>
            </a:r>
            <a:r>
              <a:rPr sz="2400" spc="-10" dirty="0">
                <a:latin typeface="Arial"/>
                <a:cs typeface="Arial"/>
              </a:rPr>
              <a:t>photo </a:t>
            </a:r>
            <a:r>
              <a:rPr sz="2400" spc="-5" dirty="0">
                <a:latin typeface="Arial"/>
                <a:cs typeface="Arial"/>
              </a:rPr>
              <a:t>receptor renewal and recycling of Vit.A.  Absorption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scattered </a:t>
            </a:r>
            <a:r>
              <a:rPr sz="2400" spc="-10" dirty="0">
                <a:latin typeface="Arial"/>
                <a:cs typeface="Arial"/>
              </a:rPr>
              <a:t>light </a:t>
            </a:r>
            <a:r>
              <a:rPr sz="2400" spc="-5" dirty="0">
                <a:latin typeface="Arial"/>
                <a:cs typeface="Arial"/>
              </a:rPr>
              <a:t>by Melanin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Granules.</a:t>
            </a:r>
            <a:endParaRPr sz="2400">
              <a:latin typeface="Arial"/>
              <a:cs typeface="Arial"/>
            </a:endParaRPr>
          </a:p>
          <a:p>
            <a:pPr marL="12700" marR="762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Transport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nutrients and metabolites through extra retinal  </a:t>
            </a:r>
            <a:r>
              <a:rPr sz="2400" spc="-10" dirty="0">
                <a:latin typeface="Arial"/>
                <a:cs typeface="Arial"/>
              </a:rPr>
              <a:t>blood</a:t>
            </a:r>
            <a:r>
              <a:rPr sz="2400" spc="-5" dirty="0">
                <a:latin typeface="Arial"/>
                <a:cs typeface="Arial"/>
              </a:rPr>
              <a:t> barrier.</a:t>
            </a:r>
            <a:endParaRPr sz="2400">
              <a:latin typeface="Arial"/>
              <a:cs typeface="Arial"/>
            </a:endParaRPr>
          </a:p>
          <a:p>
            <a:pPr marL="12700" marR="7620" algn="just">
              <a:lnSpc>
                <a:spcPct val="106900"/>
              </a:lnSpc>
              <a:spcBef>
                <a:spcPts val="1300"/>
              </a:spcBef>
            </a:pPr>
            <a:r>
              <a:rPr sz="2400" spc="-5" dirty="0">
                <a:latin typeface="Arial"/>
                <a:cs typeface="Arial"/>
              </a:rPr>
              <a:t>Inter </a:t>
            </a:r>
            <a:r>
              <a:rPr sz="2400" spc="-10" dirty="0">
                <a:latin typeface="Arial"/>
                <a:cs typeface="Arial"/>
              </a:rPr>
              <a:t>photo </a:t>
            </a:r>
            <a:r>
              <a:rPr sz="2400" spc="-5" dirty="0">
                <a:latin typeface="Arial"/>
                <a:cs typeface="Arial"/>
              </a:rPr>
              <a:t>receptor </a:t>
            </a:r>
            <a:r>
              <a:rPr sz="2400" dirty="0">
                <a:latin typeface="Arial"/>
                <a:cs typeface="Arial"/>
              </a:rPr>
              <a:t>matrix </a:t>
            </a:r>
            <a:r>
              <a:rPr sz="2400" spc="-5" dirty="0">
                <a:latin typeface="Arial"/>
                <a:cs typeface="Arial"/>
              </a:rPr>
              <a:t>participates in retinal </a:t>
            </a:r>
            <a:r>
              <a:rPr sz="2400" dirty="0">
                <a:latin typeface="Arial"/>
                <a:cs typeface="Arial"/>
              </a:rPr>
              <a:t>attachment  </a:t>
            </a:r>
            <a:r>
              <a:rPr sz="2400" spc="-5" dirty="0">
                <a:latin typeface="Arial"/>
                <a:cs typeface="Arial"/>
              </a:rPr>
              <a:t>of the retina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RPE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facilitates Phagocytosis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shed  discs of the </a:t>
            </a:r>
            <a:r>
              <a:rPr sz="2400" spc="-10" dirty="0">
                <a:latin typeface="Arial"/>
                <a:cs typeface="Arial"/>
              </a:rPr>
              <a:t>outer </a:t>
            </a:r>
            <a:r>
              <a:rPr sz="2400" spc="-5" dirty="0">
                <a:latin typeface="Arial"/>
                <a:cs typeface="Arial"/>
              </a:rPr>
              <a:t>cone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segments.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6900"/>
              </a:lnSpc>
              <a:spcBef>
                <a:spcPts val="1630"/>
              </a:spcBef>
            </a:pPr>
            <a:r>
              <a:rPr sz="2400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the basal surface RPE cells produce type </a:t>
            </a:r>
            <a:r>
              <a:rPr sz="2400" dirty="0">
                <a:latin typeface="Arial"/>
                <a:cs typeface="Arial"/>
              </a:rPr>
              <a:t>4 </a:t>
            </a:r>
            <a:r>
              <a:rPr sz="2400" spc="-5" dirty="0">
                <a:latin typeface="Arial"/>
                <a:cs typeface="Arial"/>
              </a:rPr>
              <a:t>collagen,  heparin sulphate and laminin which </a:t>
            </a:r>
            <a:r>
              <a:rPr sz="2400" dirty="0">
                <a:latin typeface="Arial"/>
                <a:cs typeface="Arial"/>
              </a:rPr>
              <a:t>become </a:t>
            </a:r>
            <a:r>
              <a:rPr sz="2400" spc="-5" dirty="0">
                <a:latin typeface="Arial"/>
                <a:cs typeface="Arial"/>
              </a:rPr>
              <a:t>incorporated </a:t>
            </a:r>
            <a:r>
              <a:rPr sz="2400" spc="-10" dirty="0">
                <a:latin typeface="Arial"/>
                <a:cs typeface="Arial"/>
              </a:rPr>
              <a:t>in  </a:t>
            </a:r>
            <a:r>
              <a:rPr sz="2400" spc="-5" dirty="0">
                <a:latin typeface="Arial"/>
                <a:cs typeface="Arial"/>
              </a:rPr>
              <a:t>lamina vitrea of Bruch’s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membrane.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3740"/>
            <a:ext cx="9126220" cy="4832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40" y="422909"/>
            <a:ext cx="5596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LAYER </a:t>
            </a:r>
            <a:r>
              <a:rPr sz="2800" spc="-5" dirty="0"/>
              <a:t>OF </a:t>
            </a:r>
            <a:r>
              <a:rPr sz="2800" spc="-15" dirty="0"/>
              <a:t>PHOTO</a:t>
            </a:r>
            <a:r>
              <a:rPr sz="2800" spc="-50" dirty="0"/>
              <a:t> </a:t>
            </a:r>
            <a:r>
              <a:rPr sz="2800" spc="-10" dirty="0"/>
              <a:t>RECEPTORS: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94640" y="849629"/>
            <a:ext cx="8603615" cy="519176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latin typeface="Arial"/>
                <a:cs typeface="Arial"/>
              </a:rPr>
              <a:t>There are </a:t>
            </a:r>
            <a:r>
              <a:rPr sz="2400" spc="-10" dirty="0">
                <a:latin typeface="Arial"/>
                <a:cs typeface="Arial"/>
              </a:rPr>
              <a:t>about 120 </a:t>
            </a:r>
            <a:r>
              <a:rPr sz="2400" spc="-5" dirty="0">
                <a:latin typeface="Arial"/>
                <a:cs typeface="Arial"/>
              </a:rPr>
              <a:t>million rods and </a:t>
            </a:r>
            <a:r>
              <a:rPr sz="2400" dirty="0">
                <a:latin typeface="Arial"/>
                <a:cs typeface="Arial"/>
              </a:rPr>
              <a:t>6.5mm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cones.</a:t>
            </a:r>
            <a:endParaRPr sz="2400">
              <a:latin typeface="Arial"/>
              <a:cs typeface="Arial"/>
            </a:endParaRPr>
          </a:p>
          <a:p>
            <a:pPr marL="469900" marR="6985" indent="-457200" algn="just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End organs of </a:t>
            </a:r>
            <a:r>
              <a:rPr sz="2400" spc="-10" dirty="0">
                <a:latin typeface="Arial"/>
                <a:cs typeface="Arial"/>
              </a:rPr>
              <a:t>vision </a:t>
            </a:r>
            <a:r>
              <a:rPr sz="2400" spc="-5" dirty="0">
                <a:latin typeface="Arial"/>
                <a:cs typeface="Arial"/>
              </a:rPr>
              <a:t>which transform </a:t>
            </a:r>
            <a:r>
              <a:rPr sz="2400" spc="-10" dirty="0">
                <a:latin typeface="Arial"/>
                <a:cs typeface="Arial"/>
              </a:rPr>
              <a:t>light </a:t>
            </a:r>
            <a:r>
              <a:rPr sz="2400" spc="-5" dirty="0">
                <a:latin typeface="Arial"/>
                <a:cs typeface="Arial"/>
              </a:rPr>
              <a:t>energy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visual  impulse.</a:t>
            </a:r>
            <a:endParaRPr sz="2400">
              <a:latin typeface="Arial"/>
              <a:cs typeface="Arial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Rods </a:t>
            </a:r>
            <a:r>
              <a:rPr sz="2400" spc="-5" dirty="0">
                <a:latin typeface="Arial"/>
                <a:cs typeface="Arial"/>
              </a:rPr>
              <a:t>contain photo sensitive substance rhodopsin which is  responsible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peripheral vision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vision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low  illumination.</a:t>
            </a:r>
            <a:endParaRPr sz="2400">
              <a:latin typeface="Arial"/>
              <a:cs typeface="Arial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Cones </a:t>
            </a:r>
            <a:r>
              <a:rPr sz="2400" spc="-5" dirty="0">
                <a:latin typeface="Arial"/>
                <a:cs typeface="Arial"/>
              </a:rPr>
              <a:t>also contain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photo sensitive substain responsible  for central vision and colour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vision.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Highest </a:t>
            </a:r>
            <a:r>
              <a:rPr sz="2400" spc="-5" dirty="0">
                <a:latin typeface="Arial"/>
                <a:cs typeface="Arial"/>
              </a:rPr>
              <a:t>density of cones is at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fovea.</a:t>
            </a:r>
            <a:endParaRPr sz="2400">
              <a:latin typeface="Arial"/>
              <a:cs typeface="Arial"/>
            </a:endParaRPr>
          </a:p>
          <a:p>
            <a:pPr marL="469900" marR="5715" indent="-457200" algn="just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Rods </a:t>
            </a:r>
            <a:r>
              <a:rPr sz="2400" spc="-5" dirty="0">
                <a:latin typeface="Arial"/>
                <a:cs typeface="Arial"/>
              </a:rPr>
              <a:t>are absent at </a:t>
            </a:r>
            <a:r>
              <a:rPr sz="2400" spc="-10" dirty="0">
                <a:latin typeface="Arial"/>
                <a:cs typeface="Arial"/>
              </a:rPr>
              <a:t>fovea and </a:t>
            </a:r>
            <a:r>
              <a:rPr sz="2400" dirty="0">
                <a:latin typeface="Arial"/>
                <a:cs typeface="Arial"/>
              </a:rPr>
              <a:t>maximum </a:t>
            </a:r>
            <a:r>
              <a:rPr sz="2400" spc="-10" dirty="0">
                <a:latin typeface="Arial"/>
                <a:cs typeface="Arial"/>
              </a:rPr>
              <a:t>below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optic  disc.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457200"/>
            <a:ext cx="8849360" cy="582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40" y="0"/>
            <a:ext cx="48272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/>
              <a:t>STRUCTURE </a:t>
            </a:r>
            <a:r>
              <a:rPr sz="2800" dirty="0"/>
              <a:t>OF </a:t>
            </a:r>
            <a:r>
              <a:rPr sz="2800" spc="-5" dirty="0"/>
              <a:t>ROD</a:t>
            </a:r>
            <a:r>
              <a:rPr sz="2800" spc="-75" dirty="0"/>
              <a:t> </a:t>
            </a:r>
            <a:r>
              <a:rPr sz="2800" spc="-10" dirty="0"/>
              <a:t>CELL: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94640" y="406400"/>
            <a:ext cx="8604250" cy="647954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1.	</a:t>
            </a:r>
            <a:r>
              <a:rPr sz="2400" spc="-5" dirty="0">
                <a:latin typeface="Arial"/>
                <a:cs typeface="Arial"/>
              </a:rPr>
              <a:t>40-60 µm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long.</a:t>
            </a:r>
            <a:endParaRPr sz="2400">
              <a:latin typeface="Arial"/>
              <a:cs typeface="Arial"/>
            </a:endParaRPr>
          </a:p>
          <a:p>
            <a:pPr marL="469900" marR="8255" indent="-457200" algn="just">
              <a:lnSpc>
                <a:spcPct val="100000"/>
              </a:lnSpc>
              <a:spcBef>
                <a:spcPts val="1500"/>
              </a:spcBef>
              <a:buAutoNum type="arabicPeriod" startAt="2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Outer segment is cylindrical.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contains flattened</a:t>
            </a:r>
            <a:r>
              <a:rPr sz="2400" spc="5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double  </a:t>
            </a:r>
            <a:r>
              <a:rPr sz="2400" spc="-5" dirty="0">
                <a:latin typeface="Arial"/>
                <a:cs typeface="Arial"/>
              </a:rPr>
              <a:t>lamellae in </a:t>
            </a:r>
            <a:r>
              <a:rPr sz="2400" dirty="0">
                <a:latin typeface="Arial"/>
                <a:cs typeface="Arial"/>
              </a:rPr>
              <a:t>the form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discs.</a:t>
            </a:r>
            <a:endParaRPr sz="2400">
              <a:latin typeface="Arial"/>
              <a:cs typeface="Arial"/>
            </a:endParaRPr>
          </a:p>
          <a:p>
            <a:pPr marL="469900" marR="6350" indent="-457200" algn="just">
              <a:lnSpc>
                <a:spcPct val="100000"/>
              </a:lnSpc>
              <a:spcBef>
                <a:spcPts val="1500"/>
              </a:spcBef>
              <a:buAutoNum type="arabicPeriod" startAt="2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Discs </a:t>
            </a:r>
            <a:r>
              <a:rPr sz="2400" spc="-10" dirty="0">
                <a:latin typeface="Arial"/>
                <a:cs typeface="Arial"/>
              </a:rPr>
              <a:t>various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spc="-10" dirty="0">
                <a:latin typeface="Arial"/>
                <a:cs typeface="Arial"/>
              </a:rPr>
              <a:t>600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1000/rod cell. There are no  special attachments bet. discs or bet. discs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plasma  membrane.</a:t>
            </a:r>
            <a:endParaRPr sz="2400">
              <a:latin typeface="Arial"/>
              <a:cs typeface="Arial"/>
            </a:endParaRPr>
          </a:p>
          <a:p>
            <a:pPr marL="469900" marR="6350" indent="-457200" algn="just">
              <a:lnSpc>
                <a:spcPct val="100000"/>
              </a:lnSpc>
              <a:spcBef>
                <a:spcPts val="1500"/>
              </a:spcBef>
              <a:buFont typeface="Arial"/>
              <a:buAutoNum type="arabicPeriod" startAt="2"/>
              <a:tabLst>
                <a:tab pos="657860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Discs contain </a:t>
            </a:r>
            <a:r>
              <a:rPr sz="2400" spc="-10" dirty="0">
                <a:latin typeface="Arial"/>
                <a:cs typeface="Arial"/>
              </a:rPr>
              <a:t>90%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visual pigment remaining is  scattered on </a:t>
            </a:r>
            <a:r>
              <a:rPr sz="2400" dirty="0">
                <a:latin typeface="Arial"/>
                <a:cs typeface="Arial"/>
              </a:rPr>
              <a:t>plasma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membrane.</a:t>
            </a:r>
            <a:endParaRPr sz="2400">
              <a:latin typeface="Arial"/>
              <a:cs typeface="Arial"/>
            </a:endParaRPr>
          </a:p>
          <a:p>
            <a:pPr marL="469900" marR="12065" indent="-457200" algn="just">
              <a:lnSpc>
                <a:spcPct val="100000"/>
              </a:lnSpc>
              <a:spcBef>
                <a:spcPts val="1500"/>
              </a:spcBef>
              <a:buAutoNum type="arabicPeriod" startAt="2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Inner </a:t>
            </a:r>
            <a:r>
              <a:rPr sz="2400" dirty="0">
                <a:latin typeface="Arial"/>
                <a:cs typeface="Arial"/>
              </a:rPr>
              <a:t>segment </a:t>
            </a:r>
            <a:r>
              <a:rPr sz="2400" spc="-5" dirty="0">
                <a:latin typeface="Arial"/>
                <a:cs typeface="Arial"/>
              </a:rPr>
              <a:t>of the rod is thicker than the outer.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two  </a:t>
            </a:r>
            <a:r>
              <a:rPr sz="2400" spc="-5" dirty="0">
                <a:latin typeface="Arial"/>
                <a:cs typeface="Arial"/>
              </a:rPr>
              <a:t>regions.</a:t>
            </a:r>
            <a:endParaRPr sz="2400">
              <a:latin typeface="Arial"/>
              <a:cs typeface="Arial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926465" algn="l"/>
                <a:tab pos="927100" algn="l"/>
                <a:tab pos="2011045" algn="l"/>
                <a:tab pos="3920490" algn="l"/>
                <a:tab pos="5338445" algn="l"/>
                <a:tab pos="6438900" algn="l"/>
                <a:tab pos="7893684" algn="l"/>
              </a:tabLst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	</a:t>
            </a:r>
            <a:r>
              <a:rPr sz="2400" spc="-10" dirty="0">
                <a:latin typeface="Arial"/>
                <a:cs typeface="Arial"/>
              </a:rPr>
              <a:t>eo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ph</a:t>
            </a:r>
            <a:r>
              <a:rPr sz="2400" spc="-5" dirty="0">
                <a:latin typeface="Arial"/>
                <a:cs typeface="Arial"/>
              </a:rPr>
              <a:t>il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	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ps</a:t>
            </a:r>
            <a:r>
              <a:rPr sz="2400" spc="-5" dirty="0">
                <a:latin typeface="Arial"/>
                <a:cs typeface="Arial"/>
              </a:rPr>
              <a:t>oi</a:t>
            </a:r>
            <a:r>
              <a:rPr sz="2400" dirty="0">
                <a:latin typeface="Arial"/>
                <a:cs typeface="Arial"/>
              </a:rPr>
              <a:t>d	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ch	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  </a:t>
            </a:r>
            <a:r>
              <a:rPr sz="2400" spc="-5" dirty="0">
                <a:latin typeface="Arial"/>
                <a:cs typeface="Arial"/>
              </a:rPr>
              <a:t>mitocondria.</a:t>
            </a:r>
            <a:endParaRPr sz="2400">
              <a:latin typeface="Arial"/>
              <a:cs typeface="Arial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926465" algn="l"/>
                <a:tab pos="927100" algn="l"/>
                <a:tab pos="2000250" algn="l"/>
                <a:tab pos="3039110" algn="l"/>
                <a:tab pos="4434205" algn="l"/>
                <a:tab pos="5912485" algn="l"/>
                <a:tab pos="6494780" algn="l"/>
                <a:tab pos="7280275" algn="l"/>
                <a:tab pos="7863205" algn="l"/>
              </a:tabLst>
            </a:pPr>
            <a:r>
              <a:rPr sz="2400" dirty="0">
                <a:latin typeface="Arial"/>
                <a:cs typeface="Arial"/>
              </a:rPr>
              <a:t>Myo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	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ch	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	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	us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  </a:t>
            </a:r>
            <a:r>
              <a:rPr sz="2400" spc="-10" dirty="0">
                <a:latin typeface="Arial"/>
                <a:cs typeface="Arial"/>
              </a:rPr>
              <a:t>organelles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1432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3250" y="0"/>
            <a:ext cx="6000750" cy="2633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8259" y="2608579"/>
            <a:ext cx="4928870" cy="4249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740" y="26669"/>
            <a:ext cx="7786370" cy="6831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9259"/>
            <a:ext cx="5242560" cy="5850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3379" y="499109"/>
            <a:ext cx="3690620" cy="5858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149859"/>
            <a:ext cx="8602345" cy="573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620" indent="-457200" algn="just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modified cilium connects the outer </a:t>
            </a:r>
            <a:r>
              <a:rPr sz="2400" dirty="0">
                <a:latin typeface="Arial"/>
                <a:cs typeface="Arial"/>
              </a:rPr>
              <a:t>segment to </a:t>
            </a:r>
            <a:r>
              <a:rPr sz="2400" spc="-10" dirty="0">
                <a:latin typeface="Arial"/>
                <a:cs typeface="Arial"/>
              </a:rPr>
              <a:t>inner  </a:t>
            </a:r>
            <a:r>
              <a:rPr sz="2400" dirty="0">
                <a:latin typeface="Arial"/>
                <a:cs typeface="Arial"/>
              </a:rPr>
              <a:t>segment </a:t>
            </a:r>
            <a:r>
              <a:rPr sz="2400" spc="-5" dirty="0">
                <a:latin typeface="Arial"/>
                <a:cs typeface="Arial"/>
              </a:rPr>
              <a:t>with 9+0 configuration i.e. </a:t>
            </a:r>
            <a:r>
              <a:rPr sz="2400" dirty="0">
                <a:latin typeface="Arial"/>
                <a:cs typeface="Arial"/>
              </a:rPr>
              <a:t>9 </a:t>
            </a:r>
            <a:r>
              <a:rPr sz="2400" spc="-10" dirty="0">
                <a:latin typeface="Arial"/>
                <a:cs typeface="Arial"/>
              </a:rPr>
              <a:t>doublets </a:t>
            </a:r>
            <a:r>
              <a:rPr sz="2400" spc="-5" dirty="0">
                <a:latin typeface="Arial"/>
                <a:cs typeface="Arial"/>
              </a:rPr>
              <a:t>around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periphery with no central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micortubule.</a:t>
            </a:r>
            <a:endParaRPr sz="2400">
              <a:latin typeface="Arial"/>
              <a:cs typeface="Arial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500"/>
              </a:spcBef>
              <a:buAutoNum type="arabicPeriod" startAt="6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Outer rod fibre arises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the inner </a:t>
            </a:r>
            <a:r>
              <a:rPr sz="2400" spc="-10" dirty="0">
                <a:latin typeface="Arial"/>
                <a:cs typeface="Arial"/>
              </a:rPr>
              <a:t>end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rod </a:t>
            </a:r>
            <a:r>
              <a:rPr sz="2400" spc="-5" dirty="0">
                <a:latin typeface="Arial"/>
                <a:cs typeface="Arial"/>
              </a:rPr>
              <a:t>which  passes through the external limiting </a:t>
            </a:r>
            <a:r>
              <a:rPr sz="2400" spc="5" dirty="0">
                <a:latin typeface="Arial"/>
                <a:cs typeface="Arial"/>
              </a:rPr>
              <a:t>memb. </a:t>
            </a:r>
            <a:r>
              <a:rPr sz="2400" spc="-5" dirty="0">
                <a:latin typeface="Arial"/>
                <a:cs typeface="Arial"/>
              </a:rPr>
              <a:t>And swells into 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densely </a:t>
            </a:r>
            <a:r>
              <a:rPr sz="2400" spc="-5" dirty="0">
                <a:latin typeface="Arial"/>
                <a:cs typeface="Arial"/>
              </a:rPr>
              <a:t>staining nucleus the rod </a:t>
            </a:r>
            <a:r>
              <a:rPr sz="2400" spc="-10" dirty="0">
                <a:latin typeface="Arial"/>
                <a:cs typeface="Arial"/>
              </a:rPr>
              <a:t>granule </a:t>
            </a:r>
            <a:r>
              <a:rPr sz="2400" spc="-5" dirty="0">
                <a:latin typeface="Arial"/>
                <a:cs typeface="Arial"/>
              </a:rPr>
              <a:t>which at its end  has an end buld called the rod spherule i.e. in contact with  cone foot.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b="1" spc="-5" dirty="0">
                <a:latin typeface="Arial"/>
                <a:cs typeface="Arial"/>
              </a:rPr>
              <a:t>CONE</a:t>
            </a:r>
            <a:r>
              <a:rPr sz="2400" b="1" spc="-10" dirty="0">
                <a:latin typeface="Arial"/>
                <a:cs typeface="Arial"/>
              </a:rPr>
              <a:t> CELL: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40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80 µm largest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10" dirty="0">
                <a:latin typeface="Arial"/>
                <a:cs typeface="Arial"/>
              </a:rPr>
              <a:t>fovea </a:t>
            </a:r>
            <a:r>
              <a:rPr sz="2400" spc="-5" dirty="0">
                <a:latin typeface="Arial"/>
                <a:cs typeface="Arial"/>
              </a:rPr>
              <a:t>shortest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periphery.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Outer segment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cone is conical and contains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iodopsin.</a:t>
            </a:r>
            <a:endParaRPr sz="2400">
              <a:latin typeface="Arial"/>
              <a:cs typeface="Arial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Inner segment is similar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rod structures. </a:t>
            </a:r>
            <a:r>
              <a:rPr sz="2400" spc="-10" dirty="0">
                <a:latin typeface="Arial"/>
                <a:cs typeface="Arial"/>
              </a:rPr>
              <a:t>Ellipsoid </a:t>
            </a:r>
            <a:r>
              <a:rPr sz="2400" spc="-5" dirty="0">
                <a:latin typeface="Arial"/>
                <a:cs typeface="Arial"/>
              </a:rPr>
              <a:t>of cone  is very </a:t>
            </a:r>
            <a:r>
              <a:rPr sz="2400" dirty="0">
                <a:latin typeface="Arial"/>
                <a:cs typeface="Arial"/>
              </a:rPr>
              <a:t>plump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contains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large number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mitochondria.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187959"/>
            <a:ext cx="8602345" cy="592328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b="1" spc="-10" dirty="0">
                <a:latin typeface="Arial"/>
                <a:cs typeface="Arial"/>
              </a:rPr>
              <a:t>EXTERNAL </a:t>
            </a:r>
            <a:r>
              <a:rPr sz="2400" b="1" spc="-5" dirty="0">
                <a:latin typeface="Arial"/>
                <a:cs typeface="Arial"/>
              </a:rPr>
              <a:t>LIMITING MEMBRANE:</a:t>
            </a:r>
            <a:endParaRPr sz="2400">
              <a:latin typeface="Arial"/>
              <a:cs typeface="Arial"/>
            </a:endParaRPr>
          </a:p>
          <a:p>
            <a:pPr marL="469900" marR="6350" algn="just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Fenestrated </a:t>
            </a:r>
            <a:r>
              <a:rPr sz="2400" spc="5" dirty="0">
                <a:latin typeface="Arial"/>
                <a:cs typeface="Arial"/>
              </a:rPr>
              <a:t>memb. </a:t>
            </a:r>
            <a:r>
              <a:rPr sz="2400" spc="-5" dirty="0">
                <a:latin typeface="Arial"/>
                <a:cs typeface="Arial"/>
              </a:rPr>
              <a:t>which extents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the ora serrata </a:t>
            </a:r>
            <a:r>
              <a:rPr sz="2400" spc="5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the edge of optic disc. Process of </a:t>
            </a:r>
            <a:r>
              <a:rPr sz="2400" spc="-10" dirty="0">
                <a:latin typeface="Arial"/>
                <a:cs typeface="Arial"/>
              </a:rPr>
              <a:t>cones </a:t>
            </a:r>
            <a:r>
              <a:rPr sz="2400" spc="-5" dirty="0">
                <a:latin typeface="Arial"/>
                <a:cs typeface="Arial"/>
              </a:rPr>
              <a:t>and rods pass  through this.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b="1" spc="-10" dirty="0">
                <a:latin typeface="Arial"/>
                <a:cs typeface="Arial"/>
              </a:rPr>
              <a:t>OUTER NUCLEI LAYER </a:t>
            </a:r>
            <a:r>
              <a:rPr sz="2400" dirty="0">
                <a:latin typeface="Arial"/>
                <a:cs typeface="Arial"/>
              </a:rPr>
              <a:t>formed by </a:t>
            </a:r>
            <a:r>
              <a:rPr sz="2400" spc="-10" dirty="0">
                <a:latin typeface="Arial"/>
                <a:cs typeface="Arial"/>
              </a:rPr>
              <a:t>nuclei </a:t>
            </a:r>
            <a:r>
              <a:rPr sz="2400" spc="-5" dirty="0">
                <a:latin typeface="Arial"/>
                <a:cs typeface="Arial"/>
              </a:rPr>
              <a:t>of rods </a:t>
            </a:r>
            <a:r>
              <a:rPr sz="2400" spc="-10" dirty="0">
                <a:latin typeface="Arial"/>
                <a:cs typeface="Arial"/>
              </a:rPr>
              <a:t>and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cones.</a:t>
            </a:r>
            <a:endParaRPr sz="2400">
              <a:latin typeface="Arial"/>
              <a:cs typeface="Arial"/>
            </a:endParaRPr>
          </a:p>
          <a:p>
            <a:pPr marL="469900" marR="6350" algn="just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Rod nuclei </a:t>
            </a:r>
            <a:r>
              <a:rPr sz="2400" dirty="0">
                <a:latin typeface="Arial"/>
                <a:cs typeface="Arial"/>
              </a:rPr>
              <a:t>form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bulk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this layer. </a:t>
            </a:r>
            <a:r>
              <a:rPr sz="2400" dirty="0">
                <a:latin typeface="Arial"/>
                <a:cs typeface="Arial"/>
              </a:rPr>
              <a:t>Number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rows of  </a:t>
            </a:r>
            <a:r>
              <a:rPr sz="2400" spc="-10" dirty="0">
                <a:latin typeface="Arial"/>
                <a:cs typeface="Arial"/>
              </a:rPr>
              <a:t>nuclei and </a:t>
            </a:r>
            <a:r>
              <a:rPr sz="2400" spc="-5" dirty="0">
                <a:latin typeface="Arial"/>
                <a:cs typeface="Arial"/>
              </a:rPr>
              <a:t>thickness of this layer where is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region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10" dirty="0">
                <a:latin typeface="Arial"/>
                <a:cs typeface="Arial"/>
              </a:rPr>
              <a:t>region.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b="1" spc="-10" dirty="0">
                <a:latin typeface="Arial"/>
                <a:cs typeface="Arial"/>
              </a:rPr>
              <a:t>OUTER </a:t>
            </a:r>
            <a:r>
              <a:rPr sz="2400" b="1" spc="-5" dirty="0">
                <a:latin typeface="Arial"/>
                <a:cs typeface="Arial"/>
              </a:rPr>
              <a:t>PLEXIFORM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LAYER:</a:t>
            </a:r>
            <a:endParaRPr sz="2400">
              <a:latin typeface="Arial"/>
              <a:cs typeface="Arial"/>
            </a:endParaRPr>
          </a:p>
          <a:p>
            <a:pPr marL="469900" marR="5080" algn="just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This layer contains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synapses bet. rod spherules and  cone pedicles with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dendrites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bipolar </a:t>
            </a:r>
            <a:r>
              <a:rPr sz="2400" spc="-5" dirty="0">
                <a:latin typeface="Arial"/>
                <a:cs typeface="Arial"/>
              </a:rPr>
              <a:t>cells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processes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horizontal </a:t>
            </a:r>
            <a:r>
              <a:rPr sz="2400" spc="-5" dirty="0">
                <a:latin typeface="Arial"/>
                <a:cs typeface="Arial"/>
              </a:rPr>
              <a:t>cells. </a:t>
            </a:r>
            <a:r>
              <a:rPr sz="2400" dirty="0">
                <a:latin typeface="Arial"/>
                <a:cs typeface="Arial"/>
              </a:rPr>
              <a:t>It marks the </a:t>
            </a:r>
            <a:r>
              <a:rPr sz="2400" spc="-5" dirty="0">
                <a:latin typeface="Arial"/>
                <a:cs typeface="Arial"/>
              </a:rPr>
              <a:t>junction of the  end organs of </a:t>
            </a:r>
            <a:r>
              <a:rPr sz="2400" spc="-10" dirty="0">
                <a:latin typeface="Arial"/>
                <a:cs typeface="Arial"/>
              </a:rPr>
              <a:t>vision and </a:t>
            </a:r>
            <a:r>
              <a:rPr sz="2400" spc="-5" dirty="0">
                <a:latin typeface="Arial"/>
                <a:cs typeface="Arial"/>
              </a:rPr>
              <a:t>first order neurons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retina.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6940" y="732790"/>
            <a:ext cx="2228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E</a:t>
            </a:r>
            <a:r>
              <a:rPr sz="3600" b="0" dirty="0">
                <a:latin typeface="Calibri"/>
                <a:cs typeface="Calibri"/>
              </a:rPr>
              <a:t>m</a:t>
            </a:r>
            <a:r>
              <a:rPr sz="3600" b="0" spc="5" dirty="0">
                <a:latin typeface="Calibri"/>
                <a:cs typeface="Calibri"/>
              </a:rPr>
              <a:t>b</a:t>
            </a:r>
            <a:r>
              <a:rPr sz="3600" b="0" spc="-10" dirty="0">
                <a:latin typeface="Calibri"/>
                <a:cs typeface="Calibri"/>
              </a:rPr>
              <a:t>r</a:t>
            </a:r>
            <a:r>
              <a:rPr sz="3600" b="0" spc="5" dirty="0">
                <a:latin typeface="Calibri"/>
                <a:cs typeface="Calibri"/>
              </a:rPr>
              <a:t>y</a:t>
            </a:r>
            <a:r>
              <a:rPr sz="3600" b="0" spc="-10" dirty="0">
                <a:latin typeface="Calibri"/>
                <a:cs typeface="Calibri"/>
              </a:rPr>
              <a:t>o</a:t>
            </a:r>
            <a:r>
              <a:rPr sz="3600" b="0" dirty="0">
                <a:latin typeface="Calibri"/>
                <a:cs typeface="Calibri"/>
              </a:rPr>
              <a:t>l</a:t>
            </a:r>
            <a:r>
              <a:rPr sz="3600" b="0" spc="-5" dirty="0">
                <a:latin typeface="Calibri"/>
                <a:cs typeface="Calibri"/>
              </a:rPr>
              <a:t>og</a:t>
            </a:r>
            <a:r>
              <a:rPr sz="3600" b="0" dirty="0">
                <a:latin typeface="Calibri"/>
                <a:cs typeface="Calibri"/>
              </a:rPr>
              <a:t>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163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3241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31318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43040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439" y="1532890"/>
            <a:ext cx="7230109" cy="427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outer layer of the optic </a:t>
            </a:r>
            <a:r>
              <a:rPr sz="2400" dirty="0">
                <a:latin typeface="Calibri"/>
                <a:cs typeface="Calibri"/>
              </a:rPr>
              <a:t>cup </a:t>
            </a:r>
            <a:r>
              <a:rPr sz="2400" spc="-5" dirty="0">
                <a:latin typeface="Calibri"/>
                <a:cs typeface="Calibri"/>
              </a:rPr>
              <a:t>is known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pigmented layer of 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retina.</a:t>
            </a:r>
            <a:endParaRPr sz="2400">
              <a:latin typeface="Calibri"/>
              <a:cs typeface="Calibri"/>
            </a:endParaRPr>
          </a:p>
          <a:p>
            <a:pPr marL="12700" marR="124460" indent="6858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Development of the inner </a:t>
            </a:r>
            <a:r>
              <a:rPr sz="2400" b="1" spc="-5" dirty="0">
                <a:latin typeface="Calibri"/>
                <a:cs typeface="Calibri"/>
              </a:rPr>
              <a:t>(neural) layer of the optic cup  is more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complicated.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posterior </a:t>
            </a:r>
            <a:r>
              <a:rPr sz="2400" spc="-10" dirty="0">
                <a:latin typeface="Calibri"/>
                <a:cs typeface="Calibri"/>
              </a:rPr>
              <a:t>four-fifths,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pars optica retinae, contains  cells bordering the intraretinal </a:t>
            </a:r>
            <a:r>
              <a:rPr sz="2400" spc="-5" dirty="0">
                <a:latin typeface="Calibri"/>
                <a:cs typeface="Calibri"/>
              </a:rPr>
              <a:t>space that differentiate  into light-receptive elements, </a:t>
            </a:r>
            <a:r>
              <a:rPr sz="2400" b="1" spc="-5" dirty="0">
                <a:latin typeface="Calibri"/>
                <a:cs typeface="Calibri"/>
              </a:rPr>
              <a:t>rods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cones.</a:t>
            </a:r>
            <a:endParaRPr sz="2400">
              <a:latin typeface="Calibri"/>
              <a:cs typeface="Calibri"/>
            </a:endParaRPr>
          </a:p>
          <a:p>
            <a:pPr marL="12700" marR="226060" indent="6858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latin typeface="Calibri"/>
                <a:cs typeface="Calibri"/>
              </a:rPr>
              <a:t>Adjacent to this photoreceptive layer is the mantle  layer, </a:t>
            </a:r>
            <a:r>
              <a:rPr sz="2400" spc="-5" dirty="0">
                <a:latin typeface="Calibri"/>
                <a:cs typeface="Calibri"/>
              </a:rPr>
              <a:t>which,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in the brain, gives rise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neurons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5" dirty="0">
                <a:latin typeface="Calibri"/>
                <a:cs typeface="Calibri"/>
              </a:rPr>
              <a:t>supporting cells, including the </a:t>
            </a:r>
            <a:r>
              <a:rPr sz="2400" b="1" spc="-5" dirty="0">
                <a:latin typeface="Calibri"/>
                <a:cs typeface="Calibri"/>
              </a:rPr>
              <a:t>outer nuclear layer, inner  nuclear layer, and ganglion cell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layer.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800" y="0"/>
            <a:ext cx="8463280" cy="6643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0"/>
            <a:ext cx="3577590" cy="11379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b="1" spc="-5" dirty="0">
                <a:latin typeface="Arial"/>
                <a:cs typeface="Arial"/>
              </a:rPr>
              <a:t>INNER NUCLEI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LAYER: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Consists of following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640" y="1090929"/>
            <a:ext cx="132715" cy="28067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840" y="1108709"/>
            <a:ext cx="5301615" cy="280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42360">
              <a:lnSpc>
                <a:spcPct val="1521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Bipolar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cells  Horizontal  Amacrine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The soma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Muller’s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10" dirty="0">
                <a:latin typeface="Arial"/>
                <a:cs typeface="Arial"/>
              </a:rPr>
              <a:t>Capillaries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 central retinal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vessels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640" y="4080509"/>
            <a:ext cx="2663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1940" algn="l"/>
              </a:tabLst>
            </a:pPr>
            <a:r>
              <a:rPr sz="2400" b="1" spc="-5" dirty="0">
                <a:latin typeface="Arial"/>
                <a:cs typeface="Arial"/>
              </a:rPr>
              <a:t>BIPOLAR	</a:t>
            </a:r>
            <a:r>
              <a:rPr sz="2400" b="1" spc="-10" dirty="0">
                <a:latin typeface="Arial"/>
                <a:cs typeface="Arial"/>
              </a:rPr>
              <a:t>CELLS: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640" y="4428489"/>
            <a:ext cx="132715" cy="11379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1840" y="4445000"/>
            <a:ext cx="8145780" cy="22352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600"/>
              </a:spcBef>
            </a:pPr>
            <a:r>
              <a:rPr sz="2400" spc="-10" dirty="0">
                <a:latin typeface="Arial"/>
                <a:cs typeface="Arial"/>
              </a:rPr>
              <a:t>Neurons </a:t>
            </a:r>
            <a:r>
              <a:rPr sz="2400" spc="-5" dirty="0">
                <a:latin typeface="Arial"/>
                <a:cs typeface="Arial"/>
              </a:rPr>
              <a:t>of first order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vision.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500"/>
              </a:spcBef>
            </a:pPr>
            <a:r>
              <a:rPr sz="2400" spc="-10" dirty="0">
                <a:latin typeface="Arial"/>
                <a:cs typeface="Arial"/>
              </a:rPr>
              <a:t>Body </a:t>
            </a:r>
            <a:r>
              <a:rPr sz="2400" spc="-5" dirty="0">
                <a:latin typeface="Arial"/>
                <a:cs typeface="Arial"/>
              </a:rPr>
              <a:t>of the </a:t>
            </a:r>
            <a:r>
              <a:rPr sz="2400" spc="-10" dirty="0">
                <a:latin typeface="Arial"/>
                <a:cs typeface="Arial"/>
              </a:rPr>
              <a:t>bipolar </a:t>
            </a:r>
            <a:r>
              <a:rPr sz="2400" spc="-5" dirty="0">
                <a:latin typeface="Arial"/>
                <a:cs typeface="Arial"/>
              </a:rPr>
              <a:t>cells consists entirely of nucleus, which  lies in the </a:t>
            </a:r>
            <a:r>
              <a:rPr sz="2400" spc="-10" dirty="0">
                <a:latin typeface="Arial"/>
                <a:cs typeface="Arial"/>
              </a:rPr>
              <a:t>inner nuclear </a:t>
            </a:r>
            <a:r>
              <a:rPr sz="2400" spc="-5" dirty="0">
                <a:latin typeface="Arial"/>
                <a:cs typeface="Arial"/>
              </a:rPr>
              <a:t>layers. There dendrites arborize  with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rod spherules and cone pedicles in outer plexiform  layer.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227329"/>
            <a:ext cx="7086600" cy="644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248920"/>
            <a:ext cx="5351780" cy="558673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60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Under light </a:t>
            </a:r>
            <a:r>
              <a:rPr sz="2400" dirty="0">
                <a:latin typeface="Arial"/>
                <a:cs typeface="Arial"/>
              </a:rPr>
              <a:t>microscopy </a:t>
            </a:r>
            <a:r>
              <a:rPr sz="2400" spc="-10" dirty="0">
                <a:latin typeface="Arial"/>
                <a:cs typeface="Arial"/>
              </a:rPr>
              <a:t>nine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types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400" spc="-5" dirty="0">
                <a:latin typeface="Arial"/>
                <a:cs typeface="Arial"/>
              </a:rPr>
              <a:t>Rod </a:t>
            </a:r>
            <a:r>
              <a:rPr sz="2400" spc="-10" dirty="0">
                <a:latin typeface="Arial"/>
                <a:cs typeface="Arial"/>
              </a:rPr>
              <a:t>bipolar</a:t>
            </a:r>
            <a:r>
              <a:rPr sz="2400" spc="-5" dirty="0">
                <a:latin typeface="Arial"/>
                <a:cs typeface="Arial"/>
              </a:rPr>
              <a:t> cells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49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400" spc="-10" dirty="0">
                <a:latin typeface="Arial"/>
                <a:cs typeface="Arial"/>
              </a:rPr>
              <a:t>Invaginating </a:t>
            </a:r>
            <a:r>
              <a:rPr sz="2400" dirty="0">
                <a:latin typeface="Arial"/>
                <a:cs typeface="Arial"/>
              </a:rPr>
              <a:t>midget </a:t>
            </a:r>
            <a:r>
              <a:rPr sz="2400" spc="-10" dirty="0">
                <a:latin typeface="Arial"/>
                <a:cs typeface="Arial"/>
              </a:rPr>
              <a:t>bipolar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400" spc="-5" dirty="0">
                <a:latin typeface="Arial"/>
                <a:cs typeface="Arial"/>
              </a:rPr>
              <a:t>Flat midget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bipolar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400" spc="-10" dirty="0">
                <a:latin typeface="Arial"/>
                <a:cs typeface="Arial"/>
              </a:rPr>
              <a:t>Invaginating </a:t>
            </a:r>
            <a:r>
              <a:rPr sz="2400" spc="-5" dirty="0">
                <a:latin typeface="Arial"/>
                <a:cs typeface="Arial"/>
              </a:rPr>
              <a:t>diffuse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bipolar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400" spc="-5" dirty="0">
                <a:latin typeface="Arial"/>
                <a:cs typeface="Arial"/>
              </a:rPr>
              <a:t>Flat diffuse </a:t>
            </a:r>
            <a:r>
              <a:rPr sz="2400" spc="-10" dirty="0">
                <a:latin typeface="Arial"/>
                <a:cs typeface="Arial"/>
              </a:rPr>
              <a:t>bipolar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400" spc="-5" dirty="0">
                <a:latin typeface="Arial"/>
                <a:cs typeface="Arial"/>
              </a:rPr>
              <a:t>On-centre blue cone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bipolar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400" dirty="0">
                <a:latin typeface="Arial"/>
                <a:cs typeface="Arial"/>
              </a:rPr>
              <a:t>Off-centre </a:t>
            </a:r>
            <a:r>
              <a:rPr sz="2400" spc="-5" dirty="0">
                <a:latin typeface="Arial"/>
                <a:cs typeface="Arial"/>
              </a:rPr>
              <a:t>blue cone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bipolar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400" spc="-5" dirty="0">
                <a:latin typeface="Arial"/>
                <a:cs typeface="Arial"/>
              </a:rPr>
              <a:t>Giant bistratified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bipolar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400" spc="-5" dirty="0">
                <a:latin typeface="Arial"/>
                <a:cs typeface="Arial"/>
              </a:rPr>
              <a:t>Giatn diffuse </a:t>
            </a:r>
            <a:r>
              <a:rPr sz="2400" spc="-10" dirty="0">
                <a:latin typeface="Arial"/>
                <a:cs typeface="Arial"/>
              </a:rPr>
              <a:t>invaginating bipolar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0"/>
            <a:ext cx="3727450" cy="11379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b="1" spc="-5" dirty="0">
                <a:latin typeface="Arial"/>
                <a:cs typeface="Arial"/>
              </a:rPr>
              <a:t>HORIZONTAL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NEURONS: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Consists of following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297940"/>
            <a:ext cx="418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980" algn="l"/>
                <a:tab pos="1546860" algn="l"/>
                <a:tab pos="2649855" algn="l"/>
              </a:tabLst>
            </a:pPr>
            <a:r>
              <a:rPr sz="2400" spc="-5" dirty="0">
                <a:latin typeface="Arial"/>
                <a:cs typeface="Arial"/>
              </a:rPr>
              <a:t>Flat	cells	</a:t>
            </a:r>
            <a:r>
              <a:rPr sz="2400" spc="-10" dirty="0">
                <a:latin typeface="Arial"/>
                <a:cs typeface="Arial"/>
              </a:rPr>
              <a:t>having	</a:t>
            </a:r>
            <a:r>
              <a:rPr sz="2400" spc="-5" dirty="0">
                <a:latin typeface="Arial"/>
                <a:cs typeface="Arial"/>
              </a:rPr>
              <a:t>neumerous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840" y="1663700"/>
            <a:ext cx="7399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1925" algn="l"/>
                <a:tab pos="3884929" algn="l"/>
                <a:tab pos="5271770" algn="l"/>
                <a:tab pos="6269990" algn="l"/>
              </a:tabLst>
            </a:pP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al	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nn</a:t>
            </a:r>
            <a:r>
              <a:rPr sz="2400" dirty="0">
                <a:latin typeface="Arial"/>
                <a:cs typeface="Arial"/>
              </a:rPr>
              <a:t>ect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tw</a:t>
            </a:r>
            <a:r>
              <a:rPr sz="2400" spc="-10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n	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to	re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5505" y="1297940"/>
            <a:ext cx="37738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527810" algn="l"/>
                <a:tab pos="3240405" algn="l"/>
              </a:tabLst>
            </a:pPr>
            <a:r>
              <a:rPr sz="2400" spc="-10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840" y="1838959"/>
            <a:ext cx="5391150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1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bipolar </a:t>
            </a:r>
            <a:r>
              <a:rPr sz="2400" spc="-5" dirty="0">
                <a:latin typeface="Arial"/>
                <a:cs typeface="Arial"/>
              </a:rPr>
              <a:t>cells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outer </a:t>
            </a:r>
            <a:r>
              <a:rPr sz="2400" spc="-10" dirty="0">
                <a:latin typeface="Arial"/>
                <a:cs typeface="Arial"/>
              </a:rPr>
              <a:t>plexiform </a:t>
            </a:r>
            <a:r>
              <a:rPr sz="2400" spc="-5" dirty="0">
                <a:latin typeface="Arial"/>
                <a:cs typeface="Arial"/>
              </a:rPr>
              <a:t>layer.  </a:t>
            </a:r>
            <a:r>
              <a:rPr sz="2400" spc="-10" dirty="0">
                <a:latin typeface="Arial"/>
                <a:cs typeface="Arial"/>
              </a:rPr>
              <a:t>Divided </a:t>
            </a:r>
            <a:r>
              <a:rPr sz="2400" spc="-5" dirty="0">
                <a:latin typeface="Arial"/>
                <a:cs typeface="Arial"/>
              </a:rPr>
              <a:t>into </a:t>
            </a:r>
            <a:r>
              <a:rPr sz="2400" dirty="0">
                <a:latin typeface="Arial"/>
                <a:cs typeface="Arial"/>
              </a:rPr>
              <a:t>3 </a:t>
            </a:r>
            <a:r>
              <a:rPr sz="2400" spc="-5" dirty="0">
                <a:latin typeface="Arial"/>
                <a:cs typeface="Arial"/>
              </a:rPr>
              <a:t>types- HI, HII and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HIII.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640" y="4064000"/>
            <a:ext cx="8597265" cy="2059939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  <a:tabLst>
                <a:tab pos="1823720" algn="l"/>
              </a:tabLst>
            </a:pPr>
            <a:r>
              <a:rPr sz="2400" b="1" spc="-5" dirty="0">
                <a:latin typeface="Arial"/>
                <a:cs typeface="Arial"/>
              </a:rPr>
              <a:t>AMACRINE	</a:t>
            </a:r>
            <a:r>
              <a:rPr sz="2400" b="1" spc="-10" dirty="0">
                <a:latin typeface="Arial"/>
                <a:cs typeface="Arial"/>
              </a:rPr>
              <a:t>CELLS:</a:t>
            </a:r>
            <a:endParaRPr sz="24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Present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inner </a:t>
            </a:r>
            <a:r>
              <a:rPr sz="2400" dirty="0">
                <a:latin typeface="Arial"/>
                <a:cs typeface="Arial"/>
              </a:rPr>
              <a:t>most </a:t>
            </a:r>
            <a:r>
              <a:rPr sz="2400" spc="-5" dirty="0">
                <a:latin typeface="Arial"/>
                <a:cs typeface="Arial"/>
              </a:rPr>
              <a:t>of this layer. They </a:t>
            </a:r>
            <a:r>
              <a:rPr sz="2400" spc="-10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piriform  body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single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process.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Forms </a:t>
            </a:r>
            <a:r>
              <a:rPr sz="2400" spc="-5" dirty="0">
                <a:latin typeface="Arial"/>
                <a:cs typeface="Arial"/>
              </a:rPr>
              <a:t>connections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axons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ganglion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70" y="369570"/>
            <a:ext cx="8602980" cy="11379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MULLERS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CELLS: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500"/>
              </a:spcBef>
            </a:pPr>
            <a:r>
              <a:rPr sz="2400" spc="-10" dirty="0">
                <a:latin typeface="Arial"/>
                <a:cs typeface="Arial"/>
              </a:rPr>
              <a:t>Nucleus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and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bodies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inner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nuclear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069" y="1482090"/>
            <a:ext cx="8145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6319" algn="l"/>
                <a:tab pos="2379980" algn="l"/>
                <a:tab pos="3980179" algn="l"/>
                <a:tab pos="5341620" algn="l"/>
                <a:tab pos="6195060" algn="l"/>
                <a:tab pos="7878445" algn="l"/>
              </a:tabLst>
            </a:pP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	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	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ral	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ppo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	co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ute	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069" y="1657350"/>
            <a:ext cx="8145780" cy="150368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latin typeface="Arial"/>
                <a:cs typeface="Arial"/>
              </a:rPr>
              <a:t>metabolism of sensory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retina.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00"/>
              </a:spcBef>
              <a:tabLst>
                <a:tab pos="1041400" algn="l"/>
                <a:tab pos="2324735" algn="l"/>
                <a:tab pos="3168015" algn="l"/>
                <a:tab pos="3858260" algn="l"/>
                <a:tab pos="4615815" algn="l"/>
                <a:tab pos="5221605" algn="l"/>
                <a:tab pos="684466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	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	g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	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ke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str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y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s,	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cro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  </a:t>
            </a:r>
            <a:r>
              <a:rPr sz="2400" spc="-1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oligodendrocytes.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2209" y="4438650"/>
            <a:ext cx="40405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7595" algn="l"/>
                <a:tab pos="1554480" algn="l"/>
                <a:tab pos="2689225" algn="l"/>
                <a:tab pos="3519804" algn="l"/>
              </a:tabLst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	c</a:t>
            </a:r>
            <a:r>
              <a:rPr sz="2400" spc="-5" dirty="0">
                <a:latin typeface="Arial"/>
                <a:cs typeface="Arial"/>
              </a:rPr>
              <a:t>ell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870" y="3691889"/>
            <a:ext cx="4364990" cy="150368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INNER PLEXIFORM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LAYER:</a:t>
            </a:r>
            <a:endParaRPr sz="24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  <a:spcBef>
                <a:spcPts val="1500"/>
              </a:spcBef>
              <a:tabLst>
                <a:tab pos="1859914" algn="l"/>
                <a:tab pos="2334895" algn="l"/>
                <a:tab pos="384429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sts	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sy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t.  </a:t>
            </a:r>
            <a:r>
              <a:rPr sz="2400" spc="-5" dirty="0">
                <a:latin typeface="Arial"/>
                <a:cs typeface="Arial"/>
              </a:rPr>
              <a:t>dendrites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ganglion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52400"/>
            <a:ext cx="602615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461009"/>
            <a:ext cx="8604250" cy="576199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GANGLION CELL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LAYER:</a:t>
            </a:r>
            <a:endParaRPr sz="2400">
              <a:latin typeface="Arial"/>
              <a:cs typeface="Arial"/>
            </a:endParaRPr>
          </a:p>
          <a:p>
            <a:pPr marL="469900" algn="just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Cell </a:t>
            </a:r>
            <a:r>
              <a:rPr sz="2400" spc="-10" dirty="0">
                <a:latin typeface="Arial"/>
                <a:cs typeface="Arial"/>
              </a:rPr>
              <a:t>bodies and </a:t>
            </a:r>
            <a:r>
              <a:rPr sz="2400" spc="-5" dirty="0">
                <a:latin typeface="Arial"/>
                <a:cs typeface="Arial"/>
              </a:rPr>
              <a:t>nuclei of </a:t>
            </a:r>
            <a:r>
              <a:rPr sz="2400" spc="-10" dirty="0">
                <a:latin typeface="Arial"/>
                <a:cs typeface="Arial"/>
              </a:rPr>
              <a:t>ganglion cells </a:t>
            </a:r>
            <a:r>
              <a:rPr sz="2400" spc="-5" dirty="0">
                <a:latin typeface="Arial"/>
                <a:cs typeface="Arial"/>
              </a:rPr>
              <a:t>lie in this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layer.</a:t>
            </a:r>
            <a:endParaRPr sz="2400">
              <a:latin typeface="Arial"/>
              <a:cs typeface="Arial"/>
            </a:endParaRPr>
          </a:p>
          <a:p>
            <a:pPr marL="469900" marR="5080" algn="just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This layer is </a:t>
            </a:r>
            <a:r>
              <a:rPr sz="2400" dirty="0">
                <a:latin typeface="Arial"/>
                <a:cs typeface="Arial"/>
              </a:rPr>
              <a:t>composed of </a:t>
            </a:r>
            <a:r>
              <a:rPr sz="2400" spc="-5" dirty="0">
                <a:latin typeface="Arial"/>
                <a:cs typeface="Arial"/>
              </a:rPr>
              <a:t>single </a:t>
            </a:r>
            <a:r>
              <a:rPr sz="2400" dirty="0">
                <a:latin typeface="Arial"/>
                <a:cs typeface="Arial"/>
              </a:rPr>
              <a:t>row </a:t>
            </a:r>
            <a:r>
              <a:rPr sz="2400" spc="-5" dirty="0">
                <a:latin typeface="Arial"/>
                <a:cs typeface="Arial"/>
              </a:rPr>
              <a:t>of cells except in  </a:t>
            </a:r>
            <a:r>
              <a:rPr sz="2400" dirty="0">
                <a:latin typeface="Arial"/>
                <a:cs typeface="Arial"/>
              </a:rPr>
              <a:t>macula </a:t>
            </a:r>
            <a:r>
              <a:rPr sz="2400" spc="-5" dirty="0">
                <a:latin typeface="Arial"/>
                <a:cs typeface="Arial"/>
              </a:rPr>
              <a:t>where </a:t>
            </a:r>
            <a:r>
              <a:rPr sz="2400" spc="-1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multi </a:t>
            </a:r>
            <a:r>
              <a:rPr sz="2400" spc="-10" dirty="0">
                <a:latin typeface="Arial"/>
                <a:cs typeface="Arial"/>
              </a:rPr>
              <a:t>layer and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temporal </a:t>
            </a:r>
            <a:r>
              <a:rPr sz="2400" spc="-5" dirty="0">
                <a:latin typeface="Arial"/>
                <a:cs typeface="Arial"/>
              </a:rPr>
              <a:t>side of disc it  has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5" dirty="0">
                <a:latin typeface="Arial"/>
                <a:cs typeface="Arial"/>
              </a:rPr>
              <a:t> layers.</a:t>
            </a:r>
            <a:endParaRPr sz="2400">
              <a:latin typeface="Arial"/>
              <a:cs typeface="Arial"/>
            </a:endParaRPr>
          </a:p>
          <a:p>
            <a:pPr marL="12700" marR="4441190" indent="457200" algn="just">
              <a:lnSpc>
                <a:spcPct val="152100"/>
              </a:lnSpc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absent in </a:t>
            </a:r>
            <a:r>
              <a:rPr sz="2400" spc="-10" dirty="0">
                <a:latin typeface="Arial"/>
                <a:cs typeface="Arial"/>
              </a:rPr>
              <a:t>foveola  </a:t>
            </a:r>
            <a:r>
              <a:rPr sz="2400" spc="-5" dirty="0">
                <a:latin typeface="Arial"/>
                <a:cs typeface="Arial"/>
              </a:rPr>
              <a:t>Classification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ganglion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cells:</a:t>
            </a:r>
            <a:endParaRPr sz="2400"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w, </a:t>
            </a:r>
            <a:r>
              <a:rPr sz="2400" spc="-5" dirty="0">
                <a:latin typeface="Arial"/>
                <a:cs typeface="Arial"/>
              </a:rPr>
              <a:t>x,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10" dirty="0">
                <a:latin typeface="Arial"/>
                <a:cs typeface="Arial"/>
              </a:rPr>
              <a:t>ganglion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cells</a:t>
            </a:r>
            <a:endParaRPr sz="2400"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P &amp; M </a:t>
            </a:r>
            <a:r>
              <a:rPr sz="2400" spc="-10" dirty="0">
                <a:latin typeface="Arial"/>
                <a:cs typeface="Arial"/>
              </a:rPr>
              <a:t>ganglion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cells</a:t>
            </a:r>
            <a:endParaRPr sz="2400"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1490"/>
              </a:spcBef>
              <a:buAutoNum type="alphaLcPeriod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Off </a:t>
            </a:r>
            <a:r>
              <a:rPr sz="2400" spc="-5" dirty="0">
                <a:latin typeface="Arial"/>
                <a:cs typeface="Arial"/>
              </a:rPr>
              <a:t>centre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centre</a:t>
            </a:r>
            <a:endParaRPr sz="2400"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Mono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Polysynaptic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491490"/>
            <a:ext cx="8220709" cy="388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NERVE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FIBRE LAYER:</a:t>
            </a:r>
            <a:endParaRPr sz="2400">
              <a:latin typeface="Arial"/>
              <a:cs typeface="Arial"/>
            </a:endParaRPr>
          </a:p>
          <a:p>
            <a:pPr marL="12700" marR="5080" indent="914400" algn="just">
              <a:lnSpc>
                <a:spcPct val="170000"/>
              </a:lnSpc>
              <a:spcBef>
                <a:spcPts val="1490"/>
              </a:spcBef>
            </a:pPr>
            <a:r>
              <a:rPr sz="2400" spc="-5" dirty="0">
                <a:latin typeface="Arial"/>
                <a:cs typeface="Arial"/>
              </a:rPr>
              <a:t>Consists of unmyelinated </a:t>
            </a:r>
            <a:r>
              <a:rPr sz="2400" spc="-10" dirty="0">
                <a:latin typeface="Arial"/>
                <a:cs typeface="Arial"/>
              </a:rPr>
              <a:t>axons </a:t>
            </a:r>
            <a:r>
              <a:rPr sz="2400" spc="-5" dirty="0">
                <a:latin typeface="Arial"/>
                <a:cs typeface="Arial"/>
              </a:rPr>
              <a:t>of the </a:t>
            </a:r>
            <a:r>
              <a:rPr sz="2400" spc="-10" dirty="0">
                <a:latin typeface="Arial"/>
                <a:cs typeface="Arial"/>
              </a:rPr>
              <a:t>ganglion </a:t>
            </a:r>
            <a:r>
              <a:rPr sz="2400" spc="-5" dirty="0">
                <a:latin typeface="Arial"/>
                <a:cs typeface="Arial"/>
              </a:rPr>
              <a:t>cells  which converge at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optic nerve </a:t>
            </a:r>
            <a:r>
              <a:rPr sz="2400" spc="-10" dirty="0">
                <a:latin typeface="Arial"/>
                <a:cs typeface="Arial"/>
              </a:rPr>
              <a:t>head. Pass </a:t>
            </a:r>
            <a:r>
              <a:rPr sz="2400" spc="-5" dirty="0">
                <a:latin typeface="Arial"/>
                <a:cs typeface="Arial"/>
              </a:rPr>
              <a:t>through the  lamina cribrosa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become </a:t>
            </a:r>
            <a:r>
              <a:rPr sz="2400" spc="-5" dirty="0">
                <a:latin typeface="Arial"/>
                <a:cs typeface="Arial"/>
              </a:rPr>
              <a:t>ensheathed by </a:t>
            </a:r>
            <a:r>
              <a:rPr sz="2400" dirty="0">
                <a:latin typeface="Arial"/>
                <a:cs typeface="Arial"/>
              </a:rPr>
              <a:t>myelin </a:t>
            </a:r>
            <a:r>
              <a:rPr sz="2400" spc="-5" dirty="0">
                <a:latin typeface="Arial"/>
                <a:cs typeface="Arial"/>
              </a:rPr>
              <a:t>posterior  </a:t>
            </a:r>
            <a:r>
              <a:rPr sz="2400" dirty="0">
                <a:latin typeface="Arial"/>
                <a:cs typeface="Arial"/>
              </a:rPr>
              <a:t>to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laminar.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Thickness where is from 0.5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2µm.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ARRANGEMENT </a:t>
            </a:r>
            <a:r>
              <a:rPr dirty="0"/>
              <a:t>OF  </a:t>
            </a:r>
            <a:r>
              <a:rPr spc="-10" dirty="0"/>
              <a:t>NERVE </a:t>
            </a:r>
            <a:r>
              <a:rPr spc="-5" dirty="0"/>
              <a:t>FIBRES </a:t>
            </a:r>
            <a:r>
              <a:rPr dirty="0"/>
              <a:t>IN</a:t>
            </a:r>
            <a:r>
              <a:rPr spc="-80" dirty="0"/>
              <a:t> </a:t>
            </a:r>
            <a:r>
              <a:rPr spc="-10" dirty="0"/>
              <a:t>THE  RETINA: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670" y="1282700"/>
            <a:ext cx="4481195" cy="529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0005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300" spc="-5" dirty="0">
                <a:latin typeface="Arial"/>
                <a:cs typeface="Arial"/>
              </a:rPr>
              <a:t>Fibres from the </a:t>
            </a:r>
            <a:r>
              <a:rPr sz="2300" dirty="0">
                <a:latin typeface="Arial"/>
                <a:cs typeface="Arial"/>
              </a:rPr>
              <a:t>nasal half </a:t>
            </a:r>
            <a:r>
              <a:rPr sz="2300" spc="-5" dirty="0">
                <a:latin typeface="Arial"/>
                <a:cs typeface="Arial"/>
              </a:rPr>
              <a:t>of  the retina </a:t>
            </a:r>
            <a:r>
              <a:rPr sz="2300" dirty="0">
                <a:latin typeface="Arial"/>
                <a:cs typeface="Arial"/>
              </a:rPr>
              <a:t>come </a:t>
            </a:r>
            <a:r>
              <a:rPr sz="2300" spc="-5" dirty="0">
                <a:latin typeface="Arial"/>
                <a:cs typeface="Arial"/>
              </a:rPr>
              <a:t>directly to the  optic </a:t>
            </a:r>
            <a:r>
              <a:rPr sz="2300" dirty="0">
                <a:latin typeface="Arial"/>
                <a:cs typeface="Arial"/>
              </a:rPr>
              <a:t>disc as superior </a:t>
            </a:r>
            <a:r>
              <a:rPr sz="2300" spc="-5" dirty="0">
                <a:latin typeface="Arial"/>
                <a:cs typeface="Arial"/>
              </a:rPr>
              <a:t>and  inferior radiating fibres (srf and  irf).</a:t>
            </a:r>
            <a:endParaRPr sz="2300">
              <a:latin typeface="Arial"/>
              <a:cs typeface="Arial"/>
            </a:endParaRPr>
          </a:p>
          <a:p>
            <a:pPr marL="469900" marR="20320" indent="-457200">
              <a:lnSpc>
                <a:spcPts val="2760"/>
              </a:lnSpc>
              <a:spcBef>
                <a:spcPts val="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300" spc="-5" dirty="0">
                <a:latin typeface="Arial"/>
                <a:cs typeface="Arial"/>
              </a:rPr>
              <a:t>Fibres from the </a:t>
            </a:r>
            <a:r>
              <a:rPr sz="2300" dirty="0">
                <a:latin typeface="Arial"/>
                <a:cs typeface="Arial"/>
              </a:rPr>
              <a:t>macular region  </a:t>
            </a:r>
            <a:r>
              <a:rPr sz="2300" spc="-5" dirty="0">
                <a:latin typeface="Arial"/>
                <a:cs typeface="Arial"/>
              </a:rPr>
              <a:t>pass straight </a:t>
            </a:r>
            <a:r>
              <a:rPr sz="2300" dirty="0">
                <a:latin typeface="Arial"/>
                <a:cs typeface="Arial"/>
              </a:rPr>
              <a:t>in </a:t>
            </a:r>
            <a:r>
              <a:rPr sz="2300" spc="-5" dirty="0">
                <a:latin typeface="Arial"/>
                <a:cs typeface="Arial"/>
              </a:rPr>
              <a:t>the </a:t>
            </a:r>
            <a:r>
              <a:rPr sz="2300" dirty="0">
                <a:latin typeface="Arial"/>
                <a:cs typeface="Arial"/>
              </a:rPr>
              <a:t>temporal  </a:t>
            </a:r>
            <a:r>
              <a:rPr sz="2300" spc="-5" dirty="0">
                <a:latin typeface="Arial"/>
                <a:cs typeface="Arial"/>
              </a:rPr>
              <a:t>part of the </a:t>
            </a:r>
            <a:r>
              <a:rPr sz="2300" dirty="0">
                <a:latin typeface="Arial"/>
                <a:cs typeface="Arial"/>
              </a:rPr>
              <a:t>disck as  papillomacular </a:t>
            </a:r>
            <a:r>
              <a:rPr sz="2300" spc="-5" dirty="0">
                <a:latin typeface="Arial"/>
                <a:cs typeface="Arial"/>
              </a:rPr>
              <a:t>bundle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(pmb).</a:t>
            </a:r>
            <a:endParaRPr sz="2300">
              <a:latin typeface="Arial"/>
              <a:cs typeface="Arial"/>
            </a:endParaRPr>
          </a:p>
          <a:p>
            <a:pPr marL="469900" marR="5080" indent="-457200">
              <a:lnSpc>
                <a:spcPts val="2750"/>
              </a:lnSpc>
              <a:spcBef>
                <a:spcPts val="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300" spc="-5" dirty="0">
                <a:latin typeface="Arial"/>
                <a:cs typeface="Arial"/>
              </a:rPr>
              <a:t>Fibres from the </a:t>
            </a:r>
            <a:r>
              <a:rPr sz="2300" dirty="0">
                <a:latin typeface="Arial"/>
                <a:cs typeface="Arial"/>
              </a:rPr>
              <a:t>temporal </a:t>
            </a:r>
            <a:r>
              <a:rPr sz="2300" spc="-5" dirty="0">
                <a:latin typeface="Arial"/>
                <a:cs typeface="Arial"/>
              </a:rPr>
              <a:t>retina  arch above </a:t>
            </a:r>
            <a:r>
              <a:rPr sz="2300" dirty="0">
                <a:latin typeface="Arial"/>
                <a:cs typeface="Arial"/>
              </a:rPr>
              <a:t>and below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the</a:t>
            </a:r>
            <a:endParaRPr sz="2300">
              <a:latin typeface="Arial"/>
              <a:cs typeface="Arial"/>
            </a:endParaRPr>
          </a:p>
          <a:p>
            <a:pPr marL="469900" marR="8890">
              <a:lnSpc>
                <a:spcPts val="2760"/>
              </a:lnSpc>
            </a:pPr>
            <a:r>
              <a:rPr sz="2300" dirty="0">
                <a:latin typeface="Arial"/>
                <a:cs typeface="Arial"/>
              </a:rPr>
              <a:t>macular and papillomacular  </a:t>
            </a:r>
            <a:r>
              <a:rPr sz="2300" spc="-5" dirty="0">
                <a:latin typeface="Arial"/>
                <a:cs typeface="Arial"/>
              </a:rPr>
              <a:t>bundle as superior and inferior  arcuate fibres </a:t>
            </a:r>
            <a:r>
              <a:rPr sz="2300" dirty="0">
                <a:latin typeface="Arial"/>
                <a:cs typeface="Arial"/>
              </a:rPr>
              <a:t>(saf </a:t>
            </a:r>
            <a:r>
              <a:rPr sz="2300" spc="-5" dirty="0">
                <a:latin typeface="Arial"/>
                <a:cs typeface="Arial"/>
              </a:rPr>
              <a:t>and iaf)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with</a:t>
            </a:r>
            <a:endParaRPr sz="23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</a:pPr>
            <a:r>
              <a:rPr sz="2300" dirty="0">
                <a:latin typeface="Arial"/>
                <a:cs typeface="Arial"/>
              </a:rPr>
              <a:t>a </a:t>
            </a:r>
            <a:r>
              <a:rPr sz="2300" spc="-5" dirty="0">
                <a:latin typeface="Arial"/>
                <a:cs typeface="Arial"/>
              </a:rPr>
              <a:t>horizontal raphe </a:t>
            </a:r>
            <a:r>
              <a:rPr sz="2300" dirty="0">
                <a:latin typeface="Arial"/>
                <a:cs typeface="Arial"/>
              </a:rPr>
              <a:t>in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between.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066800"/>
            <a:ext cx="4203700" cy="4818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9146540" cy="6859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70" y="34290"/>
            <a:ext cx="8602980" cy="684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966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ARRANGEMENT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NERVE FIBRES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OPTIC 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NERVE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HEAD: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Fibres form the peripheral part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retina lie deep in the  retina but occupy the </a:t>
            </a:r>
            <a:r>
              <a:rPr sz="2400" dirty="0">
                <a:latin typeface="Arial"/>
                <a:cs typeface="Arial"/>
              </a:rPr>
              <a:t>most </a:t>
            </a:r>
            <a:r>
              <a:rPr sz="2400" spc="-10" dirty="0">
                <a:latin typeface="Arial"/>
                <a:cs typeface="Arial"/>
              </a:rPr>
              <a:t>peripheral </a:t>
            </a:r>
            <a:r>
              <a:rPr sz="2400" spc="-5" dirty="0">
                <a:latin typeface="Arial"/>
                <a:cs typeface="Arial"/>
              </a:rPr>
              <a:t>(superficial) part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  optic disc. </a:t>
            </a:r>
            <a:r>
              <a:rPr sz="2400" spc="-10" dirty="0">
                <a:latin typeface="Arial"/>
                <a:cs typeface="Arial"/>
              </a:rPr>
              <a:t>While </a:t>
            </a:r>
            <a:r>
              <a:rPr sz="2400" spc="-5" dirty="0">
                <a:latin typeface="Arial"/>
                <a:cs typeface="Arial"/>
              </a:rPr>
              <a:t>the fibres originating closer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optic </a:t>
            </a:r>
            <a:r>
              <a:rPr sz="2400" spc="-10" dirty="0">
                <a:latin typeface="Arial"/>
                <a:cs typeface="Arial"/>
              </a:rPr>
              <a:t>nerve  head </a:t>
            </a:r>
            <a:r>
              <a:rPr sz="2400" spc="-5" dirty="0">
                <a:latin typeface="Arial"/>
                <a:cs typeface="Arial"/>
              </a:rPr>
              <a:t>lie superficially in the retina and occupy </a:t>
            </a:r>
            <a:r>
              <a:rPr sz="2400" dirty="0">
                <a:latin typeface="Arial"/>
                <a:cs typeface="Arial"/>
              </a:rPr>
              <a:t>a more </a:t>
            </a:r>
            <a:r>
              <a:rPr sz="2400" spc="-5" dirty="0">
                <a:latin typeface="Arial"/>
                <a:cs typeface="Arial"/>
              </a:rPr>
              <a:t>central  (deep) portion of the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disc.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500"/>
              </a:spcBef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THICKENSS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NERVE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FIBRE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LAYER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AT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DISC:</a:t>
            </a:r>
            <a:endParaRPr sz="24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Thickness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nerve fibre layer around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different  quadrants of the optic disc </a:t>
            </a:r>
            <a:r>
              <a:rPr sz="2400" dirty="0">
                <a:latin typeface="Arial"/>
                <a:cs typeface="Arial"/>
              </a:rPr>
              <a:t>margin </a:t>
            </a:r>
            <a:r>
              <a:rPr sz="2400" spc="-5" dirty="0">
                <a:latin typeface="Arial"/>
                <a:cs typeface="Arial"/>
              </a:rPr>
              <a:t>progressively increases in  the following order: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Most lateral </a:t>
            </a:r>
            <a:r>
              <a:rPr sz="2400" spc="-10" dirty="0">
                <a:latin typeface="Arial"/>
                <a:cs typeface="Arial"/>
              </a:rPr>
              <a:t>quadrant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(thinnest)</a:t>
            </a:r>
            <a:endParaRPr sz="2400">
              <a:latin typeface="Arial"/>
              <a:cs typeface="Arial"/>
            </a:endParaRPr>
          </a:p>
          <a:p>
            <a:pPr marL="12700" marR="2517140">
              <a:lnSpc>
                <a:spcPct val="152100"/>
              </a:lnSpc>
            </a:pPr>
            <a:r>
              <a:rPr sz="2400" spc="-10" dirty="0">
                <a:latin typeface="Arial"/>
                <a:cs typeface="Arial"/>
              </a:rPr>
              <a:t>Upper </a:t>
            </a:r>
            <a:r>
              <a:rPr sz="2400" spc="-5" dirty="0">
                <a:latin typeface="Arial"/>
                <a:cs typeface="Arial"/>
              </a:rPr>
              <a:t>temporal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lower </a:t>
            </a:r>
            <a:r>
              <a:rPr sz="2400" dirty="0">
                <a:latin typeface="Arial"/>
                <a:cs typeface="Arial"/>
              </a:rPr>
              <a:t>temporal </a:t>
            </a:r>
            <a:r>
              <a:rPr sz="2400" spc="-5" dirty="0">
                <a:latin typeface="Arial"/>
                <a:cs typeface="Arial"/>
              </a:rPr>
              <a:t>quadrant  Most medial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quadrant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10" dirty="0">
                <a:latin typeface="Arial"/>
                <a:cs typeface="Arial"/>
              </a:rPr>
              <a:t>Upper </a:t>
            </a:r>
            <a:r>
              <a:rPr sz="2400" spc="-5" dirty="0">
                <a:latin typeface="Arial"/>
                <a:cs typeface="Arial"/>
              </a:rPr>
              <a:t>nasal and lower nasal </a:t>
            </a:r>
            <a:r>
              <a:rPr sz="2400" spc="-10" dirty="0">
                <a:latin typeface="Arial"/>
                <a:cs typeface="Arial"/>
              </a:rPr>
              <a:t>quadrant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(thickest)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70" y="491490"/>
            <a:ext cx="8603615" cy="5351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CLINICAL SIGNIFICANCE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DISTRIBUTION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AND 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THICKNESS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NERVE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FIBRES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AT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OPTIC DISC  MARGIN:</a:t>
            </a:r>
            <a:endParaRPr sz="2400">
              <a:latin typeface="Arial"/>
              <a:cs typeface="Arial"/>
            </a:endParaRPr>
          </a:p>
          <a:p>
            <a:pPr marL="469900" marR="8890" indent="-457200" algn="just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Papilloedema </a:t>
            </a:r>
            <a:r>
              <a:rPr sz="2400" spc="-10" dirty="0">
                <a:latin typeface="Arial"/>
                <a:cs typeface="Arial"/>
              </a:rPr>
              <a:t>appears </a:t>
            </a:r>
            <a:r>
              <a:rPr sz="2400" spc="-5" dirty="0">
                <a:latin typeface="Arial"/>
                <a:cs typeface="Arial"/>
              </a:rPr>
              <a:t>first of all in the thickest </a:t>
            </a:r>
            <a:r>
              <a:rPr sz="2400" spc="-10" dirty="0">
                <a:latin typeface="Arial"/>
                <a:cs typeface="Arial"/>
              </a:rPr>
              <a:t>quadrant  </a:t>
            </a:r>
            <a:r>
              <a:rPr sz="2400" spc="-5" dirty="0">
                <a:latin typeface="Arial"/>
                <a:cs typeface="Arial"/>
              </a:rPr>
              <a:t>(upper nasal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lower nasal)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last of all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thinnest  quadrant </a:t>
            </a:r>
            <a:r>
              <a:rPr sz="2400" dirty="0">
                <a:latin typeface="Arial"/>
                <a:cs typeface="Arial"/>
              </a:rPr>
              <a:t>(most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lateral).</a:t>
            </a:r>
            <a:endParaRPr sz="2400">
              <a:latin typeface="Arial"/>
              <a:cs typeface="Arial"/>
            </a:endParaRPr>
          </a:p>
          <a:p>
            <a:pPr marL="469900" marR="5715" indent="-457200" algn="just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Arcuate nerve fibres which occupy the superior </a:t>
            </a:r>
            <a:r>
              <a:rPr sz="2400" dirty="0">
                <a:latin typeface="Arial"/>
                <a:cs typeface="Arial"/>
              </a:rPr>
              <a:t>temporal 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inferior </a:t>
            </a:r>
            <a:r>
              <a:rPr sz="2400" dirty="0">
                <a:latin typeface="Arial"/>
                <a:cs typeface="Arial"/>
              </a:rPr>
              <a:t>temporal </a:t>
            </a:r>
            <a:r>
              <a:rPr sz="2400" spc="-5" dirty="0">
                <a:latin typeface="Arial"/>
                <a:cs typeface="Arial"/>
              </a:rPr>
              <a:t>quadrants of optic </a:t>
            </a:r>
            <a:r>
              <a:rPr sz="2400" spc="-10" dirty="0">
                <a:latin typeface="Arial"/>
                <a:cs typeface="Arial"/>
              </a:rPr>
              <a:t>nerve </a:t>
            </a:r>
            <a:r>
              <a:rPr sz="2400" spc="-5" dirty="0">
                <a:latin typeface="Arial"/>
                <a:cs typeface="Arial"/>
              </a:rPr>
              <a:t>head are  </a:t>
            </a:r>
            <a:r>
              <a:rPr sz="2400" dirty="0">
                <a:latin typeface="Arial"/>
                <a:cs typeface="Arial"/>
              </a:rPr>
              <a:t>most </a:t>
            </a:r>
            <a:r>
              <a:rPr sz="2400" spc="-5" dirty="0">
                <a:latin typeface="Arial"/>
                <a:cs typeface="Arial"/>
              </a:rPr>
              <a:t>sensitive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glaucomatous damage, accounting for an  early loss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corresponding </a:t>
            </a:r>
            <a:r>
              <a:rPr sz="2400" spc="-10" dirty="0">
                <a:latin typeface="Arial"/>
                <a:cs typeface="Arial"/>
              </a:rPr>
              <a:t>regions </a:t>
            </a:r>
            <a:r>
              <a:rPr sz="2400" spc="-5" dirty="0">
                <a:latin typeface="Arial"/>
                <a:cs typeface="Arial"/>
              </a:rPr>
              <a:t>of visual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field.</a:t>
            </a:r>
            <a:endParaRPr sz="2400">
              <a:latin typeface="Arial"/>
              <a:cs typeface="Arial"/>
            </a:endParaRPr>
          </a:p>
          <a:p>
            <a:pPr marL="469900" marR="5715" indent="-457200" algn="just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Macular fibres occupying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lateral </a:t>
            </a:r>
            <a:r>
              <a:rPr sz="2400" spc="-10" dirty="0">
                <a:latin typeface="Arial"/>
                <a:cs typeface="Arial"/>
              </a:rPr>
              <a:t>quadrant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most  </a:t>
            </a:r>
            <a:r>
              <a:rPr sz="2400" spc="-5" dirty="0">
                <a:latin typeface="Arial"/>
                <a:cs typeface="Arial"/>
              </a:rPr>
              <a:t>resistant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glaucomatous damage </a:t>
            </a:r>
            <a:r>
              <a:rPr sz="2400" spc="-10" dirty="0">
                <a:latin typeface="Arial"/>
                <a:cs typeface="Arial"/>
              </a:rPr>
              <a:t>and explain </a:t>
            </a:r>
            <a:r>
              <a:rPr sz="2400" spc="-5" dirty="0">
                <a:latin typeface="Arial"/>
                <a:cs typeface="Arial"/>
              </a:rPr>
              <a:t>the  retention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central vision till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069" y="148590"/>
            <a:ext cx="8144509" cy="29667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600"/>
              </a:spcBef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INTERNAL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LIMITING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MEMBRANE: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Consists of </a:t>
            </a:r>
            <a:r>
              <a:rPr sz="2400" spc="-10" dirty="0">
                <a:latin typeface="Arial"/>
                <a:cs typeface="Arial"/>
              </a:rPr>
              <a:t>PAS </a:t>
            </a:r>
            <a:r>
              <a:rPr sz="2400" spc="-5" dirty="0">
                <a:latin typeface="Arial"/>
                <a:cs typeface="Arial"/>
              </a:rPr>
              <a:t>positive true basement </a:t>
            </a:r>
            <a:r>
              <a:rPr sz="2400" dirty="0">
                <a:latin typeface="Arial"/>
                <a:cs typeface="Arial"/>
              </a:rPr>
              <a:t>membrane </a:t>
            </a:r>
            <a:r>
              <a:rPr sz="2400" spc="-5" dirty="0">
                <a:latin typeface="Arial"/>
                <a:cs typeface="Arial"/>
              </a:rPr>
              <a:t>that  </a:t>
            </a:r>
            <a:r>
              <a:rPr sz="2400" dirty="0">
                <a:latin typeface="Arial"/>
                <a:cs typeface="Arial"/>
              </a:rPr>
              <a:t>forms </a:t>
            </a:r>
            <a:r>
              <a:rPr sz="2400" spc="-5" dirty="0">
                <a:latin typeface="Arial"/>
                <a:cs typeface="Arial"/>
              </a:rPr>
              <a:t>the interface between retina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vitreous.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fibrils  of the vitreous </a:t>
            </a:r>
            <a:r>
              <a:rPr sz="2400" dirty="0">
                <a:latin typeface="Arial"/>
                <a:cs typeface="Arial"/>
              </a:rPr>
              <a:t>merge </a:t>
            </a:r>
            <a:r>
              <a:rPr sz="2400" spc="-5" dirty="0">
                <a:latin typeface="Arial"/>
                <a:cs typeface="Arial"/>
              </a:rPr>
              <a:t>with the internal lamellae of this  </a:t>
            </a:r>
            <a:r>
              <a:rPr sz="2400" dirty="0">
                <a:latin typeface="Arial"/>
                <a:cs typeface="Arial"/>
              </a:rPr>
              <a:t>membrane. It </a:t>
            </a:r>
            <a:r>
              <a:rPr sz="2400" spc="-5" dirty="0">
                <a:latin typeface="Arial"/>
                <a:cs typeface="Arial"/>
              </a:rPr>
              <a:t>consists of </a:t>
            </a:r>
            <a:r>
              <a:rPr sz="2400" spc="-10" dirty="0">
                <a:latin typeface="Arial"/>
                <a:cs typeface="Arial"/>
              </a:rPr>
              <a:t>Collagen </a:t>
            </a:r>
            <a:r>
              <a:rPr sz="2400" spc="-5" dirty="0">
                <a:latin typeface="Arial"/>
                <a:cs typeface="Arial"/>
              </a:rPr>
              <a:t>fibrils, Proteoglycans,  Basement Membrane, Plasma Membrane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Muller cells 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possibly other </a:t>
            </a:r>
            <a:r>
              <a:rPr sz="2400" spc="-10" dirty="0">
                <a:latin typeface="Arial"/>
                <a:cs typeface="Arial"/>
              </a:rPr>
              <a:t>glial </a:t>
            </a:r>
            <a:r>
              <a:rPr sz="2400" spc="-5" dirty="0">
                <a:latin typeface="Arial"/>
                <a:cs typeface="Arial"/>
              </a:rPr>
              <a:t>cells of the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retina.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50" y="247650"/>
            <a:ext cx="6203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00FF"/>
                </a:solidFill>
                <a:latin typeface="Times New Roman"/>
                <a:cs typeface="Times New Roman"/>
              </a:rPr>
              <a:t>BLOOD </a:t>
            </a:r>
            <a:r>
              <a:rPr sz="3000" spc="-5" dirty="0">
                <a:solidFill>
                  <a:srgbClr val="0000FF"/>
                </a:solidFill>
                <a:latin typeface="Times New Roman"/>
                <a:cs typeface="Times New Roman"/>
              </a:rPr>
              <a:t>SUPPLY OF THE</a:t>
            </a:r>
            <a:r>
              <a:rPr sz="30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00FF"/>
                </a:solidFill>
                <a:latin typeface="Times New Roman"/>
                <a:cs typeface="Times New Roman"/>
              </a:rPr>
              <a:t>RETINA: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650" y="774700"/>
            <a:ext cx="8641715" cy="413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454"/>
              <a:buChar char="•"/>
              <a:tabLst>
                <a:tab pos="111760" algn="l"/>
                <a:tab pos="974090" algn="l"/>
                <a:tab pos="1297305" algn="l"/>
                <a:tab pos="2209800" algn="l"/>
                <a:tab pos="2610485" algn="l"/>
                <a:tab pos="3477895" algn="l"/>
                <a:tab pos="3846829" algn="l"/>
                <a:tab pos="5055870" algn="l"/>
                <a:tab pos="5518150" algn="l"/>
                <a:tab pos="6042660" algn="l"/>
                <a:tab pos="6846570" algn="l"/>
                <a:tab pos="7930515" algn="l"/>
              </a:tabLst>
            </a:pPr>
            <a:r>
              <a:rPr sz="2200" spc="-5" dirty="0">
                <a:latin typeface="Arial"/>
                <a:cs typeface="Arial"/>
              </a:rPr>
              <a:t>Out</a:t>
            </a:r>
            <a:r>
              <a:rPr sz="2200" dirty="0">
                <a:latin typeface="Arial"/>
                <a:cs typeface="Arial"/>
              </a:rPr>
              <a:t>er	4	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-5" dirty="0">
                <a:latin typeface="Arial"/>
                <a:cs typeface="Arial"/>
              </a:rPr>
              <a:t>er</a:t>
            </a:r>
            <a:r>
              <a:rPr sz="2200" dirty="0">
                <a:latin typeface="Arial"/>
                <a:cs typeface="Arial"/>
              </a:rPr>
              <a:t>s	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f	</a:t>
            </a:r>
            <a:r>
              <a:rPr sz="2200" spc="-5" dirty="0">
                <a:latin typeface="Arial"/>
                <a:cs typeface="Arial"/>
              </a:rPr>
              <a:t>re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a	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s	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up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li</a:t>
            </a:r>
            <a:r>
              <a:rPr sz="2200" dirty="0">
                <a:latin typeface="Arial"/>
                <a:cs typeface="Arial"/>
              </a:rPr>
              <a:t>ed	</a:t>
            </a:r>
            <a:r>
              <a:rPr sz="2200" spc="-5" dirty="0">
                <a:latin typeface="Arial"/>
                <a:cs typeface="Arial"/>
              </a:rPr>
              <a:t>b</a:t>
            </a:r>
            <a:r>
              <a:rPr sz="2200" dirty="0">
                <a:latin typeface="Arial"/>
                <a:cs typeface="Arial"/>
              </a:rPr>
              <a:t>y	</a:t>
            </a:r>
            <a:r>
              <a:rPr sz="2200" spc="-5" dirty="0">
                <a:latin typeface="Arial"/>
                <a:cs typeface="Arial"/>
              </a:rPr>
              <a:t>(ti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l	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te</a:t>
            </a:r>
            <a:r>
              <a:rPr sz="2200" dirty="0">
                <a:latin typeface="Arial"/>
                <a:cs typeface="Arial"/>
              </a:rPr>
              <a:t>r	</a:t>
            </a:r>
            <a:r>
              <a:rPr sz="2200" spc="-5" dirty="0">
                <a:latin typeface="Arial"/>
                <a:cs typeface="Arial"/>
              </a:rPr>
              <a:t>nu</a:t>
            </a:r>
            <a:r>
              <a:rPr sz="2200" spc="5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le</a:t>
            </a:r>
            <a:r>
              <a:rPr sz="2200" dirty="0">
                <a:latin typeface="Arial"/>
                <a:cs typeface="Arial"/>
              </a:rPr>
              <a:t>ar	</a:t>
            </a:r>
            <a:r>
              <a:rPr sz="2200" spc="-5" dirty="0">
                <a:latin typeface="Arial"/>
                <a:cs typeface="Arial"/>
              </a:rPr>
              <a:t>la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-5" dirty="0">
                <a:latin typeface="Arial"/>
                <a:cs typeface="Arial"/>
              </a:rPr>
              <a:t>er</a:t>
            </a:r>
            <a:r>
              <a:rPr sz="2200" dirty="0">
                <a:latin typeface="Arial"/>
                <a:cs typeface="Arial"/>
              </a:rPr>
              <a:t>)  </a:t>
            </a:r>
            <a:r>
              <a:rPr sz="2200" spc="-5" dirty="0">
                <a:latin typeface="Arial"/>
                <a:cs typeface="Arial"/>
              </a:rPr>
              <a:t>choriocapillaries.</a:t>
            </a:r>
            <a:endParaRPr sz="22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  <a:spcBef>
                <a:spcPts val="550"/>
              </a:spcBef>
              <a:buSzPct val="95454"/>
              <a:buChar char="•"/>
              <a:tabLst>
                <a:tab pos="111760" algn="l"/>
              </a:tabLst>
            </a:pPr>
            <a:r>
              <a:rPr sz="2200" spc="-5" dirty="0">
                <a:latin typeface="Arial"/>
                <a:cs typeface="Arial"/>
              </a:rPr>
              <a:t>The inner </a:t>
            </a:r>
            <a:r>
              <a:rPr sz="2200" dirty="0">
                <a:latin typeface="Arial"/>
                <a:cs typeface="Arial"/>
              </a:rPr>
              <a:t>six </a:t>
            </a:r>
            <a:r>
              <a:rPr sz="2200" spc="-5" dirty="0">
                <a:latin typeface="Arial"/>
                <a:cs typeface="Arial"/>
              </a:rPr>
              <a:t>layers gets its supply from central retinal artery </a:t>
            </a:r>
            <a:r>
              <a:rPr sz="2200" spc="-10" dirty="0">
                <a:latin typeface="Arial"/>
                <a:cs typeface="Arial"/>
              </a:rPr>
              <a:t>which  </a:t>
            </a:r>
            <a:r>
              <a:rPr sz="2200" spc="-5" dirty="0">
                <a:latin typeface="Arial"/>
                <a:cs typeface="Arial"/>
              </a:rPr>
              <a:t>is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branch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5" dirty="0">
                <a:latin typeface="Arial"/>
                <a:cs typeface="Arial"/>
              </a:rPr>
              <a:t>ophthalmic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artery.</a:t>
            </a:r>
            <a:endParaRPr sz="2200">
              <a:latin typeface="Arial"/>
              <a:cs typeface="Arial"/>
            </a:endParaRPr>
          </a:p>
          <a:p>
            <a:pPr marL="111125" indent="-99060">
              <a:lnSpc>
                <a:spcPct val="100000"/>
              </a:lnSpc>
              <a:spcBef>
                <a:spcPts val="550"/>
              </a:spcBef>
              <a:buSzPct val="95454"/>
              <a:buChar char="•"/>
              <a:tabLst>
                <a:tab pos="111760" algn="l"/>
              </a:tabLst>
            </a:pPr>
            <a:r>
              <a:rPr sz="2200" spc="-5" dirty="0">
                <a:latin typeface="Arial"/>
                <a:cs typeface="Arial"/>
              </a:rPr>
              <a:t>The outer plexiform layer gets partly </a:t>
            </a:r>
            <a:r>
              <a:rPr sz="2200" dirty="0">
                <a:latin typeface="Arial"/>
                <a:cs typeface="Arial"/>
              </a:rPr>
              <a:t>by </a:t>
            </a:r>
            <a:r>
              <a:rPr sz="2200" spc="-5" dirty="0">
                <a:latin typeface="Arial"/>
                <a:cs typeface="Arial"/>
              </a:rPr>
              <a:t>both the above arteries.</a:t>
            </a:r>
            <a:endParaRPr sz="2200">
              <a:latin typeface="Arial"/>
              <a:cs typeface="Arial"/>
            </a:endParaRPr>
          </a:p>
          <a:p>
            <a:pPr marL="111125" indent="-99060">
              <a:lnSpc>
                <a:spcPct val="100000"/>
              </a:lnSpc>
              <a:spcBef>
                <a:spcPts val="540"/>
              </a:spcBef>
              <a:buSzPct val="95454"/>
              <a:buChar char="•"/>
              <a:tabLst>
                <a:tab pos="111760" algn="l"/>
              </a:tabLst>
            </a:pPr>
            <a:r>
              <a:rPr sz="2200" spc="-5" dirty="0">
                <a:latin typeface="Arial"/>
                <a:cs typeface="Arial"/>
              </a:rPr>
              <a:t>The fovea is avascular and is mainly supplied by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choriocapillaries.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50"/>
              </a:spcBef>
              <a:buSzPct val="95454"/>
              <a:buChar char="•"/>
              <a:tabLst>
                <a:tab pos="111760" algn="l"/>
              </a:tabLst>
            </a:pPr>
            <a:r>
              <a:rPr sz="2200" spc="-5" dirty="0">
                <a:latin typeface="Arial"/>
                <a:cs typeface="Arial"/>
              </a:rPr>
              <a:t>The inner portion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5" dirty="0">
                <a:latin typeface="Arial"/>
                <a:cs typeface="Arial"/>
              </a:rPr>
              <a:t>the retina is perfused by branches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5" dirty="0">
                <a:latin typeface="Arial"/>
                <a:cs typeface="Arial"/>
              </a:rPr>
              <a:t>the central  retinal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artery.</a:t>
            </a:r>
            <a:endParaRPr sz="22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  <a:spcBef>
                <a:spcPts val="550"/>
              </a:spcBef>
              <a:buSzPct val="95454"/>
              <a:buChar char="•"/>
              <a:tabLst>
                <a:tab pos="111760" algn="l"/>
                <a:tab pos="535940" algn="l"/>
                <a:tab pos="1289685" algn="l"/>
                <a:tab pos="1717039" algn="l"/>
                <a:tab pos="2501265" algn="l"/>
                <a:tab pos="2929255" algn="l"/>
                <a:tab pos="4365625" algn="l"/>
                <a:tab pos="6577330" algn="l"/>
                <a:tab pos="7330440" algn="l"/>
                <a:tab pos="7912734" algn="l"/>
              </a:tabLst>
            </a:pP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	</a:t>
            </a:r>
            <a:r>
              <a:rPr sz="2200" spc="-5" dirty="0">
                <a:latin typeface="Arial"/>
                <a:cs typeface="Arial"/>
              </a:rPr>
              <a:t>3</a:t>
            </a:r>
            <a:r>
              <a:rPr sz="2200" dirty="0">
                <a:latin typeface="Arial"/>
                <a:cs typeface="Arial"/>
              </a:rPr>
              <a:t>0%	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f	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es	</a:t>
            </a:r>
            <a:r>
              <a:rPr sz="2200" spc="-5" dirty="0">
                <a:latin typeface="Arial"/>
                <a:cs typeface="Arial"/>
              </a:rPr>
              <a:t>,</a:t>
            </a:r>
            <a:r>
              <a:rPr sz="2200" dirty="0">
                <a:latin typeface="Arial"/>
                <a:cs typeface="Arial"/>
              </a:rPr>
              <a:t>a	cil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or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tin</a:t>
            </a:r>
            <a:r>
              <a:rPr sz="2200" dirty="0">
                <a:latin typeface="Arial"/>
                <a:cs typeface="Arial"/>
              </a:rPr>
              <a:t>al	a</a:t>
            </a:r>
            <a:r>
              <a:rPr sz="2200" spc="-5" dirty="0">
                <a:latin typeface="Arial"/>
                <a:cs typeface="Arial"/>
              </a:rPr>
              <a:t>rte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-5" dirty="0">
                <a:latin typeface="Arial"/>
                <a:cs typeface="Arial"/>
              </a:rPr>
              <a:t>,br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spc="5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hi</a:t>
            </a:r>
            <a:r>
              <a:rPr sz="2200" dirty="0">
                <a:latin typeface="Arial"/>
                <a:cs typeface="Arial"/>
              </a:rPr>
              <a:t>ng	</a:t>
            </a:r>
            <a:r>
              <a:rPr sz="2200" spc="-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m	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	ci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iar</a:t>
            </a:r>
            <a:r>
              <a:rPr sz="2200" dirty="0">
                <a:latin typeface="Arial"/>
                <a:cs typeface="Arial"/>
              </a:rPr>
              <a:t>y  </a:t>
            </a:r>
            <a:r>
              <a:rPr sz="2200" spc="-5" dirty="0">
                <a:latin typeface="Arial"/>
                <a:cs typeface="Arial"/>
              </a:rPr>
              <a:t>circulation ,supplies part of inner retina mainly </a:t>
            </a:r>
            <a:r>
              <a:rPr sz="2200" spc="-10" dirty="0">
                <a:latin typeface="Arial"/>
                <a:cs typeface="Arial"/>
              </a:rPr>
              <a:t>The </a:t>
            </a:r>
            <a:r>
              <a:rPr sz="2200" spc="-5" dirty="0">
                <a:latin typeface="Arial"/>
                <a:cs typeface="Arial"/>
              </a:rPr>
              <a:t>Macula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Region.</a:t>
            </a:r>
            <a:endParaRPr sz="2200">
              <a:latin typeface="Arial"/>
              <a:cs typeface="Arial"/>
            </a:endParaRPr>
          </a:p>
          <a:p>
            <a:pPr marL="111125" indent="-99060">
              <a:lnSpc>
                <a:spcPct val="100000"/>
              </a:lnSpc>
              <a:spcBef>
                <a:spcPts val="550"/>
              </a:spcBef>
              <a:buSzPct val="95454"/>
              <a:buChar char="•"/>
              <a:tabLst>
                <a:tab pos="111760" algn="l"/>
              </a:tabLst>
            </a:pPr>
            <a:r>
              <a:rPr sz="2200" spc="-5" dirty="0">
                <a:latin typeface="Arial"/>
                <a:cs typeface="Arial"/>
              </a:rPr>
              <a:t>The retinal blood vessels maintain the inner blood-retinal</a:t>
            </a:r>
            <a:r>
              <a:rPr sz="2200" spc="229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barrier.This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650" y="4880609"/>
            <a:ext cx="30791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76705" algn="l"/>
                <a:tab pos="1835150" algn="l"/>
                <a:tab pos="2863850" algn="l"/>
              </a:tabLst>
            </a:pPr>
            <a:r>
              <a:rPr sz="2200" spc="-5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sio</a:t>
            </a:r>
            <a:r>
              <a:rPr sz="2200" spc="-5" dirty="0">
                <a:latin typeface="Arial"/>
                <a:cs typeface="Arial"/>
              </a:rPr>
              <a:t>lo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-5" dirty="0">
                <a:latin typeface="Arial"/>
                <a:cs typeface="Arial"/>
              </a:rPr>
              <a:t>ic</a:t>
            </a:r>
            <a:r>
              <a:rPr sz="2200" dirty="0">
                <a:latin typeface="Arial"/>
                <a:cs typeface="Arial"/>
              </a:rPr>
              <a:t>al	</a:t>
            </a:r>
            <a:r>
              <a:rPr sz="2200" spc="-5" dirty="0">
                <a:latin typeface="Arial"/>
                <a:cs typeface="Arial"/>
              </a:rPr>
              <a:t>ba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ri</a:t>
            </a:r>
            <a:r>
              <a:rPr sz="2200" dirty="0">
                <a:latin typeface="Arial"/>
                <a:cs typeface="Arial"/>
              </a:rPr>
              <a:t>er	</a:t>
            </a:r>
            <a:r>
              <a:rPr sz="2200" spc="-5" dirty="0">
                <a:latin typeface="Arial"/>
                <a:cs typeface="Arial"/>
              </a:rPr>
              <a:t>is  endothelial	cells,whose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118" y="4880609"/>
            <a:ext cx="54203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  <a:spcBef>
                <a:spcPts val="100"/>
              </a:spcBef>
              <a:tabLst>
                <a:tab pos="752475" algn="l"/>
                <a:tab pos="1213485" algn="l"/>
                <a:tab pos="2068830" algn="l"/>
                <a:tab pos="2166620" algn="l"/>
                <a:tab pos="2995295" algn="l"/>
                <a:tab pos="3450590" algn="l"/>
              </a:tabLst>
            </a:pPr>
            <a:r>
              <a:rPr sz="2200" spc="-5" dirty="0">
                <a:latin typeface="Arial"/>
                <a:cs typeface="Arial"/>
              </a:rPr>
              <a:t>du</a:t>
            </a:r>
            <a:r>
              <a:rPr sz="2200" dirty="0">
                <a:latin typeface="Arial"/>
                <a:cs typeface="Arial"/>
              </a:rPr>
              <a:t>e	</a:t>
            </a:r>
            <a:r>
              <a:rPr sz="2200" spc="-5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	s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ng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		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er	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f	</a:t>
            </a:r>
            <a:r>
              <a:rPr sz="2200" spc="-5" dirty="0">
                <a:latin typeface="Arial"/>
                <a:cs typeface="Arial"/>
              </a:rPr>
              <a:t>no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-f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est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te</a:t>
            </a:r>
            <a:r>
              <a:rPr sz="2200" dirty="0">
                <a:latin typeface="Arial"/>
                <a:cs typeface="Arial"/>
              </a:rPr>
              <a:t>d  </a:t>
            </a:r>
            <a:r>
              <a:rPr sz="2200" spc="-5" dirty="0">
                <a:latin typeface="Arial"/>
                <a:cs typeface="Arial"/>
              </a:rPr>
              <a:t>tight	junctions	are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2644" y="5215890"/>
            <a:ext cx="2748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5435" algn="l"/>
                <a:tab pos="2021205" algn="l"/>
              </a:tabLst>
            </a:pP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pe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v</a:t>
            </a:r>
            <a:r>
              <a:rPr sz="2200" spc="-5" dirty="0">
                <a:latin typeface="Arial"/>
                <a:cs typeface="Arial"/>
              </a:rPr>
              <a:t>io</a:t>
            </a:r>
            <a:r>
              <a:rPr sz="2200" dirty="0">
                <a:latin typeface="Arial"/>
                <a:cs typeface="Arial"/>
              </a:rPr>
              <a:t>us	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	</a:t>
            </a:r>
            <a:r>
              <a:rPr sz="2200" spc="-5" dirty="0">
                <a:latin typeface="Arial"/>
                <a:cs typeface="Arial"/>
              </a:rPr>
              <a:t>tra</a:t>
            </a:r>
            <a:r>
              <a:rPr sz="2200" spc="5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650" y="5551170"/>
            <a:ext cx="399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substances </a:t>
            </a:r>
            <a:r>
              <a:rPr sz="2200" dirty="0">
                <a:latin typeface="Arial"/>
                <a:cs typeface="Arial"/>
              </a:rPr>
              <a:t>such as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fluorescein.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0"/>
            <a:ext cx="90678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247650"/>
            <a:ext cx="8555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  <a:tab pos="1254760" algn="l"/>
                <a:tab pos="1652270" algn="l"/>
                <a:tab pos="2187575" algn="l"/>
                <a:tab pos="3390900" algn="l"/>
                <a:tab pos="4121785" algn="l"/>
                <a:tab pos="4650740" algn="l"/>
                <a:tab pos="5838825" algn="l"/>
                <a:tab pos="6891020" algn="l"/>
                <a:tab pos="7980045" algn="l"/>
                <a:tab pos="8373109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al	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oo</a:t>
            </a:r>
            <a:r>
              <a:rPr sz="2400" dirty="0">
                <a:latin typeface="Arial"/>
                <a:cs typeface="Arial"/>
              </a:rPr>
              <a:t>d	</a:t>
            </a:r>
            <a:r>
              <a:rPr sz="2400" spc="-10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k	an	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l	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	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	&amp;	a  </a:t>
            </a:r>
            <a:r>
              <a:rPr sz="2400" spc="-10" dirty="0">
                <a:latin typeface="Arial"/>
                <a:cs typeface="Arial"/>
              </a:rPr>
              <a:t>continuous	</a:t>
            </a:r>
            <a:r>
              <a:rPr sz="2400" spc="-5" dirty="0">
                <a:latin typeface="Arial"/>
                <a:cs typeface="Arial"/>
              </a:rPr>
              <a:t>layer of </a:t>
            </a:r>
            <a:r>
              <a:rPr sz="2400" dirty="0">
                <a:latin typeface="Arial"/>
                <a:cs typeface="Arial"/>
              </a:rPr>
              <a:t>smooth muscle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00" y="1421129"/>
            <a:ext cx="3302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1770" algn="l"/>
              </a:tabLst>
            </a:pPr>
            <a:r>
              <a:rPr sz="2400" spc="-10" dirty="0">
                <a:latin typeface="Arial"/>
                <a:cs typeface="Arial"/>
              </a:rPr>
              <a:t>ana</a:t>
            </a:r>
            <a:r>
              <a:rPr sz="2400" dirty="0">
                <a:latin typeface="Arial"/>
                <a:cs typeface="Arial"/>
              </a:rPr>
              <a:t>sto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s.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1055370"/>
            <a:ext cx="85566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" marR="5080" indent="-107950" algn="r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07950" algn="l"/>
                <a:tab pos="992505" algn="l"/>
                <a:tab pos="2182495" algn="l"/>
                <a:tab pos="3559810" algn="l"/>
                <a:tab pos="4362450" algn="l"/>
                <a:tab pos="5230495" algn="l"/>
                <a:tab pos="6607175" algn="l"/>
                <a:tab pos="7171690" algn="l"/>
                <a:tab pos="8190865" algn="l"/>
              </a:tabLst>
            </a:pP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	ret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l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d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es	&amp;	</a:t>
            </a:r>
            <a:r>
              <a:rPr sz="2400" spc="-10" dirty="0">
                <a:latin typeface="Arial"/>
                <a:cs typeface="Arial"/>
              </a:rPr>
              <a:t>hav</a:t>
            </a:r>
            <a:r>
              <a:rPr sz="2400" dirty="0">
                <a:latin typeface="Arial"/>
                <a:cs typeface="Arial"/>
              </a:rPr>
              <a:t>e	no</a:t>
            </a:r>
            <a:endParaRPr sz="2400"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  <a:tabLst>
                <a:tab pos="1021715" algn="l"/>
                <a:tab pos="2146300" algn="l"/>
                <a:tab pos="2864485" algn="l"/>
                <a:tab pos="3988435" algn="l"/>
              </a:tabLst>
            </a:pP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ce	w</a:t>
            </a:r>
            <a:r>
              <a:rPr sz="2400" spc="-10" dirty="0">
                <a:latin typeface="Arial"/>
                <a:cs typeface="Arial"/>
              </a:rPr>
              <a:t>he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l	s</a:t>
            </a:r>
            <a:r>
              <a:rPr sz="2400" spc="-10" dirty="0">
                <a:latin typeface="Arial"/>
                <a:cs typeface="Arial"/>
              </a:rPr>
              <a:t>y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100" y="1710690"/>
            <a:ext cx="8553450" cy="41389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Arial"/>
                <a:cs typeface="Arial"/>
              </a:rPr>
              <a:t>anastomoses is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neighbourhood </a:t>
            </a:r>
            <a:r>
              <a:rPr sz="2400" spc="-5" dirty="0">
                <a:latin typeface="Arial"/>
                <a:cs typeface="Arial"/>
              </a:rPr>
              <a:t>of lamina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cribrosa.</a:t>
            </a:r>
            <a:endParaRPr sz="24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veins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 retina unite </a:t>
            </a:r>
            <a:r>
              <a:rPr sz="2400" dirty="0">
                <a:latin typeface="Arial"/>
                <a:cs typeface="Arial"/>
              </a:rPr>
              <a:t>to form </a:t>
            </a:r>
            <a:r>
              <a:rPr sz="2400" spc="-5" dirty="0">
                <a:latin typeface="Arial"/>
                <a:cs typeface="Arial"/>
              </a:rPr>
              <a:t>Central retinal </a:t>
            </a:r>
            <a:r>
              <a:rPr sz="2400" spc="-10" dirty="0">
                <a:latin typeface="Arial"/>
                <a:cs typeface="Arial"/>
              </a:rPr>
              <a:t>vein </a:t>
            </a:r>
            <a:r>
              <a:rPr sz="2400" dirty="0">
                <a:latin typeface="Arial"/>
                <a:cs typeface="Arial"/>
              </a:rPr>
              <a:t>at the  </a:t>
            </a:r>
            <a:r>
              <a:rPr sz="2400" spc="-5" dirty="0">
                <a:latin typeface="Arial"/>
                <a:cs typeface="Arial"/>
              </a:rPr>
              <a:t>disc, which follows the corresponding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artery.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20650" algn="l"/>
                <a:tab pos="791845" algn="l"/>
                <a:tab pos="2023745" algn="l"/>
                <a:tab pos="3084195" algn="l"/>
                <a:tab pos="4482465" algn="l"/>
                <a:tab pos="5306060" algn="l"/>
                <a:tab pos="6434455" algn="l"/>
                <a:tab pos="7087870" algn="l"/>
                <a:tab pos="7640320" algn="l"/>
              </a:tabLst>
            </a:pP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	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l	f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	b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d	s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	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	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	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  </a:t>
            </a:r>
            <a:r>
              <a:rPr sz="2400" spc="-5" dirty="0">
                <a:latin typeface="Arial"/>
                <a:cs typeface="Arial"/>
              </a:rPr>
              <a:t>vertically into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retina.</a:t>
            </a:r>
            <a:endParaRPr sz="2400">
              <a:latin typeface="Arial"/>
              <a:cs typeface="Arial"/>
            </a:endParaRPr>
          </a:p>
          <a:p>
            <a:pPr marL="12700" marR="7620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20650" algn="l"/>
                <a:tab pos="549910" algn="l"/>
                <a:tab pos="1393190" algn="l"/>
                <a:tab pos="1825625" algn="l"/>
                <a:tab pos="2426335" algn="l"/>
                <a:tab pos="4399915" algn="l"/>
                <a:tab pos="5593715" algn="l"/>
                <a:tab pos="6246495" algn="l"/>
                <a:tab pos="7421245" algn="l"/>
              </a:tabLst>
            </a:pPr>
            <a:r>
              <a:rPr sz="2400" dirty="0">
                <a:latin typeface="Arial"/>
                <a:cs typeface="Arial"/>
              </a:rPr>
              <a:t>In	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tra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	f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s-	two	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l	ca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  </a:t>
            </a:r>
            <a:r>
              <a:rPr sz="2400" spc="-5" dirty="0">
                <a:latin typeface="Arial"/>
                <a:cs typeface="Arial"/>
              </a:rPr>
              <a:t>networks-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superficial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deep.</a:t>
            </a:r>
            <a:endParaRPr sz="2400">
              <a:latin typeface="Arial"/>
              <a:cs typeface="Arial"/>
            </a:endParaRPr>
          </a:p>
          <a:p>
            <a:pPr marL="120014" indent="-107950">
              <a:lnSpc>
                <a:spcPct val="100000"/>
              </a:lnSpc>
              <a:spcBef>
                <a:spcPts val="59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parafoveal </a:t>
            </a:r>
            <a:r>
              <a:rPr sz="2400" spc="-5" dirty="0">
                <a:latin typeface="Arial"/>
                <a:cs typeface="Arial"/>
              </a:rPr>
              <a:t>zone it is well </a:t>
            </a:r>
            <a:r>
              <a:rPr sz="2400" spc="-10" dirty="0">
                <a:latin typeface="Arial"/>
                <a:cs typeface="Arial"/>
              </a:rPr>
              <a:t>developed and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20650" algn="l"/>
                <a:tab pos="467359" algn="l"/>
                <a:tab pos="1730375" algn="l"/>
                <a:tab pos="2403475" algn="l"/>
                <a:tab pos="3209290" algn="l"/>
                <a:tab pos="3610610" algn="l"/>
                <a:tab pos="5080635" algn="l"/>
                <a:tab pos="6010910" algn="l"/>
                <a:tab pos="7345680" algn="l"/>
                <a:tab pos="7728584" algn="l"/>
              </a:tabLst>
            </a:pPr>
            <a:r>
              <a:rPr sz="2400" dirty="0">
                <a:latin typeface="Arial"/>
                <a:cs typeface="Arial"/>
              </a:rPr>
              <a:t>A	c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	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10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	of	</a:t>
            </a:r>
            <a:r>
              <a:rPr sz="2400" spc="-10" dirty="0">
                <a:latin typeface="Arial"/>
                <a:cs typeface="Arial"/>
              </a:rPr>
              <a:t>500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tre	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	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	</a:t>
            </a:r>
            <a:r>
              <a:rPr sz="2400" spc="1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ovea</a:t>
            </a:r>
            <a:r>
              <a:rPr sz="2400" dirty="0">
                <a:latin typeface="Arial"/>
                <a:cs typeface="Arial"/>
              </a:rPr>
              <a:t>l  </a:t>
            </a:r>
            <a:r>
              <a:rPr sz="2400" spc="-10" dirty="0">
                <a:latin typeface="Arial"/>
                <a:cs typeface="Arial"/>
              </a:rPr>
              <a:t>zone-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FAZ.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479" y="497840"/>
            <a:ext cx="50184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Times New Roman"/>
                <a:cs typeface="Times New Roman"/>
              </a:rPr>
              <a:t>Blood </a:t>
            </a:r>
            <a:r>
              <a:rPr sz="4400" b="0" spc="-5" dirty="0">
                <a:latin typeface="Times New Roman"/>
                <a:cs typeface="Times New Roman"/>
              </a:rPr>
              <a:t>Retinal</a:t>
            </a:r>
            <a:r>
              <a:rPr sz="4400" b="0" spc="-55" dirty="0">
                <a:latin typeface="Times New Roman"/>
                <a:cs typeface="Times New Roman"/>
              </a:rPr>
              <a:t> </a:t>
            </a:r>
            <a:r>
              <a:rPr sz="4400" b="0" spc="5" dirty="0">
                <a:latin typeface="Times New Roman"/>
                <a:cs typeface="Times New Roman"/>
              </a:rPr>
              <a:t>Barrier</a:t>
            </a:r>
            <a:r>
              <a:rPr sz="4400" b="0" spc="5" dirty="0">
                <a:latin typeface="Calibri"/>
                <a:cs typeface="Calibri"/>
              </a:rPr>
              <a:t>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97940"/>
            <a:ext cx="7920990" cy="44221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267970" indent="-342900" algn="just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Formed </a:t>
            </a:r>
            <a:r>
              <a:rPr sz="3000" dirty="0">
                <a:latin typeface="Times New Roman"/>
                <a:cs typeface="Times New Roman"/>
              </a:rPr>
              <a:t>by </a:t>
            </a:r>
            <a:r>
              <a:rPr sz="3000" spc="-5" dirty="0">
                <a:latin typeface="Times New Roman"/>
                <a:cs typeface="Times New Roman"/>
              </a:rPr>
              <a:t>the endothelial cells that </a:t>
            </a:r>
            <a:r>
              <a:rPr sz="3000" spc="-10" dirty="0">
                <a:latin typeface="Times New Roman"/>
                <a:cs typeface="Times New Roman"/>
              </a:rPr>
              <a:t>are closely  </a:t>
            </a:r>
            <a:r>
              <a:rPr sz="3000" dirty="0">
                <a:latin typeface="Times New Roman"/>
                <a:cs typeface="Times New Roman"/>
              </a:rPr>
              <a:t>bound </a:t>
            </a:r>
            <a:r>
              <a:rPr sz="3000" spc="-5" dirty="0">
                <a:latin typeface="Times New Roman"/>
                <a:cs typeface="Times New Roman"/>
              </a:rPr>
              <a:t>together </a:t>
            </a:r>
            <a:r>
              <a:rPr sz="3000" spc="-10" dirty="0">
                <a:latin typeface="Times New Roman"/>
                <a:cs typeface="Times New Roman"/>
              </a:rPr>
              <a:t>about </a:t>
            </a:r>
            <a:r>
              <a:rPr sz="3000" spc="-5" dirty="0">
                <a:latin typeface="Times New Roman"/>
                <a:cs typeface="Times New Roman"/>
              </a:rPr>
              <a:t>the lumen by intercellular  </a:t>
            </a:r>
            <a:r>
              <a:rPr sz="3000" spc="-10" dirty="0">
                <a:latin typeface="Times New Roman"/>
                <a:cs typeface="Times New Roman"/>
              </a:rPr>
              <a:t>junctions </a:t>
            </a:r>
            <a:r>
              <a:rPr sz="3000" dirty="0">
                <a:latin typeface="Times New Roman"/>
                <a:cs typeface="Times New Roman"/>
              </a:rPr>
              <a:t>of zonula </a:t>
            </a:r>
            <a:r>
              <a:rPr sz="3000" spc="-5" dirty="0">
                <a:latin typeface="Times New Roman"/>
                <a:cs typeface="Times New Roman"/>
              </a:rPr>
              <a:t>occludens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type.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These </a:t>
            </a:r>
            <a:r>
              <a:rPr sz="3000" spc="-10" dirty="0">
                <a:latin typeface="Times New Roman"/>
                <a:cs typeface="Times New Roman"/>
              </a:rPr>
              <a:t>junctions </a:t>
            </a:r>
            <a:r>
              <a:rPr sz="3000" spc="-5" dirty="0">
                <a:latin typeface="Times New Roman"/>
                <a:cs typeface="Times New Roman"/>
              </a:rPr>
              <a:t>normally prevent the free </a:t>
            </a:r>
            <a:r>
              <a:rPr sz="3000" spc="-10" dirty="0">
                <a:latin typeface="Times New Roman"/>
                <a:cs typeface="Times New Roman"/>
              </a:rPr>
              <a:t>flow </a:t>
            </a:r>
            <a:r>
              <a:rPr sz="3000" dirty="0">
                <a:latin typeface="Times New Roman"/>
                <a:cs typeface="Times New Roman"/>
              </a:rPr>
              <a:t>of  </a:t>
            </a:r>
            <a:r>
              <a:rPr sz="3000" spc="-10" dirty="0">
                <a:latin typeface="Times New Roman"/>
                <a:cs typeface="Times New Roman"/>
              </a:rPr>
              <a:t>fluids and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solutes.</a:t>
            </a:r>
            <a:endParaRPr sz="3000">
              <a:latin typeface="Times New Roman"/>
              <a:cs typeface="Times New Roman"/>
            </a:endParaRPr>
          </a:p>
          <a:p>
            <a:pPr marL="355600" marR="329565" indent="-342900">
              <a:lnSpc>
                <a:spcPct val="799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The endothelial cells </a:t>
            </a:r>
            <a:r>
              <a:rPr sz="3000" spc="-10" dirty="0">
                <a:latin typeface="Times New Roman"/>
                <a:cs typeface="Times New Roman"/>
              </a:rPr>
              <a:t>are </a:t>
            </a:r>
            <a:r>
              <a:rPr sz="3000" spc="-5" dirty="0">
                <a:latin typeface="Times New Roman"/>
                <a:cs typeface="Times New Roman"/>
              </a:rPr>
              <a:t>encircled </a:t>
            </a:r>
            <a:r>
              <a:rPr sz="3000" dirty="0">
                <a:latin typeface="Times New Roman"/>
                <a:cs typeface="Times New Roman"/>
              </a:rPr>
              <a:t>by </a:t>
            </a:r>
            <a:r>
              <a:rPr sz="3000" spc="-5" dirty="0">
                <a:latin typeface="Times New Roman"/>
                <a:cs typeface="Times New Roman"/>
              </a:rPr>
              <a:t>basement  membrane </a:t>
            </a:r>
            <a:r>
              <a:rPr sz="3000" spc="-10" dirty="0">
                <a:latin typeface="Times New Roman"/>
                <a:cs typeface="Times New Roman"/>
              </a:rPr>
              <a:t>and </a:t>
            </a:r>
            <a:r>
              <a:rPr sz="3000" dirty="0">
                <a:latin typeface="Times New Roman"/>
                <a:cs typeface="Times New Roman"/>
              </a:rPr>
              <a:t>which </a:t>
            </a:r>
            <a:r>
              <a:rPr sz="3000" spc="-5" dirty="0">
                <a:latin typeface="Times New Roman"/>
                <a:cs typeface="Times New Roman"/>
              </a:rPr>
              <a:t>is surrounded by layer </a:t>
            </a:r>
            <a:r>
              <a:rPr sz="3000" dirty="0">
                <a:latin typeface="Times New Roman"/>
                <a:cs typeface="Times New Roman"/>
              </a:rPr>
              <a:t>of  </a:t>
            </a:r>
            <a:r>
              <a:rPr sz="3000" spc="-5" dirty="0">
                <a:latin typeface="Times New Roman"/>
                <a:cs typeface="Times New Roman"/>
              </a:rPr>
              <a:t>pericytes- which is </a:t>
            </a:r>
            <a:r>
              <a:rPr sz="3000" spc="-10" dirty="0">
                <a:latin typeface="Times New Roman"/>
                <a:cs typeface="Times New Roman"/>
              </a:rPr>
              <a:t>further </a:t>
            </a:r>
            <a:r>
              <a:rPr sz="3000" spc="-5" dirty="0">
                <a:latin typeface="Times New Roman"/>
                <a:cs typeface="Times New Roman"/>
              </a:rPr>
              <a:t>surrounded </a:t>
            </a:r>
            <a:r>
              <a:rPr sz="3000" dirty="0">
                <a:latin typeface="Times New Roman"/>
                <a:cs typeface="Times New Roman"/>
              </a:rPr>
              <a:t>by  </a:t>
            </a:r>
            <a:r>
              <a:rPr sz="3000" spc="-5" dirty="0">
                <a:latin typeface="Times New Roman"/>
                <a:cs typeface="Times New Roman"/>
              </a:rPr>
              <a:t>basement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membrane.</a:t>
            </a:r>
            <a:endParaRPr sz="3000">
              <a:latin typeface="Times New Roman"/>
              <a:cs typeface="Times New Roman"/>
            </a:endParaRPr>
          </a:p>
          <a:p>
            <a:pPr marL="355600" marR="515620" indent="-342900">
              <a:lnSpc>
                <a:spcPts val="288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1:1 ratio of </a:t>
            </a:r>
            <a:r>
              <a:rPr sz="3000" spc="-5" dirty="0">
                <a:latin typeface="Times New Roman"/>
                <a:cs typeface="Times New Roman"/>
              </a:rPr>
              <a:t>pericytes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basement membrane  cells is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normal.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230" y="0"/>
            <a:ext cx="800480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259" y="499109"/>
            <a:ext cx="8393430" cy="542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6160" y="1520189"/>
            <a:ext cx="7512050" cy="35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834390"/>
            <a:ext cx="5729605" cy="391795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60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Visible LAND MARKS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Human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Retina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Optic Disc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10" dirty="0">
                <a:latin typeface="Arial"/>
                <a:cs typeface="Arial"/>
              </a:rPr>
              <a:t>Retinal Blood</a:t>
            </a:r>
            <a:r>
              <a:rPr sz="2400" spc="-5" dirty="0">
                <a:latin typeface="Arial"/>
                <a:cs typeface="Arial"/>
              </a:rPr>
              <a:t> Vessels</a:t>
            </a:r>
            <a:endParaRPr sz="2400">
              <a:latin typeface="Arial"/>
              <a:cs typeface="Arial"/>
            </a:endParaRPr>
          </a:p>
          <a:p>
            <a:pPr marL="12700" marR="735965">
              <a:lnSpc>
                <a:spcPct val="152100"/>
              </a:lnSpc>
            </a:pPr>
            <a:r>
              <a:rPr sz="2400" spc="-5" dirty="0">
                <a:latin typeface="Arial"/>
                <a:cs typeface="Arial"/>
              </a:rPr>
              <a:t>Area centralis with </a:t>
            </a:r>
            <a:r>
              <a:rPr sz="2400" spc="-10" dirty="0">
                <a:latin typeface="Arial"/>
                <a:cs typeface="Arial"/>
              </a:rPr>
              <a:t>fovea and </a:t>
            </a:r>
            <a:r>
              <a:rPr sz="2400" spc="-5" dirty="0">
                <a:latin typeface="Arial"/>
                <a:cs typeface="Arial"/>
              </a:rPr>
              <a:t>foveola  Peripheral retina and ora </a:t>
            </a:r>
            <a:r>
              <a:rPr sz="2400" dirty="0">
                <a:latin typeface="Arial"/>
                <a:cs typeface="Arial"/>
              </a:rPr>
              <a:t>serrata  </a:t>
            </a:r>
            <a:r>
              <a:rPr sz="2400" spc="-5" dirty="0">
                <a:latin typeface="Arial"/>
                <a:cs typeface="Arial"/>
              </a:rPr>
              <a:t>Thickest near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optic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400" spc="-5" dirty="0">
                <a:latin typeface="Arial"/>
                <a:cs typeface="Arial"/>
              </a:rPr>
              <a:t>Thin towards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peripheral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670" y="148590"/>
            <a:ext cx="8636635" cy="649351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OPTIC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DISC: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Circular or slightly </a:t>
            </a:r>
            <a:r>
              <a:rPr sz="2400" spc="-10" dirty="0">
                <a:latin typeface="Arial"/>
                <a:cs typeface="Arial"/>
              </a:rPr>
              <a:t>oval </a:t>
            </a:r>
            <a:r>
              <a:rPr sz="2400" spc="-5" dirty="0">
                <a:latin typeface="Arial"/>
                <a:cs typeface="Arial"/>
              </a:rPr>
              <a:t>app.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1.5mn</a:t>
            </a:r>
            <a:endParaRPr sz="2400">
              <a:latin typeface="Arial"/>
              <a:cs typeface="Arial"/>
            </a:endParaRPr>
          </a:p>
          <a:p>
            <a:pPr marL="38100" marR="55499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In the </a:t>
            </a:r>
            <a:r>
              <a:rPr sz="2400" spc="-5" dirty="0">
                <a:latin typeface="Arial"/>
                <a:cs typeface="Arial"/>
              </a:rPr>
              <a:t>central contains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depression known </a:t>
            </a:r>
            <a:r>
              <a:rPr sz="2400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Physiological  </a:t>
            </a:r>
            <a:r>
              <a:rPr sz="2400" spc="-5" dirty="0">
                <a:latin typeface="Arial"/>
                <a:cs typeface="Arial"/>
              </a:rPr>
              <a:t>Cup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0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AREA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CENTRALIS:</a:t>
            </a:r>
            <a:endParaRPr sz="2400">
              <a:latin typeface="Arial"/>
              <a:cs typeface="Arial"/>
            </a:endParaRPr>
          </a:p>
          <a:p>
            <a:pPr marL="38100" marR="103505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demarcated app. </a:t>
            </a:r>
            <a:r>
              <a:rPr sz="2400" dirty="0">
                <a:latin typeface="Arial"/>
                <a:cs typeface="Arial"/>
              </a:rPr>
              <a:t>by </a:t>
            </a:r>
            <a:r>
              <a:rPr sz="2400" spc="-10" dirty="0">
                <a:latin typeface="Arial"/>
                <a:cs typeface="Arial"/>
              </a:rPr>
              <a:t>upper and </a:t>
            </a:r>
            <a:r>
              <a:rPr sz="2400" spc="-5" dirty="0">
                <a:latin typeface="Arial"/>
                <a:cs typeface="Arial"/>
              </a:rPr>
              <a:t>lower arcuate and </a:t>
            </a:r>
            <a:r>
              <a:rPr sz="2400" dirty="0">
                <a:latin typeface="Arial"/>
                <a:cs typeface="Arial"/>
              </a:rPr>
              <a:t>temporal  </a:t>
            </a:r>
            <a:r>
              <a:rPr sz="2400" spc="-5" dirty="0">
                <a:latin typeface="Arial"/>
                <a:cs typeface="Arial"/>
              </a:rPr>
              <a:t>retinal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vessels.</a:t>
            </a:r>
            <a:endParaRPr sz="2400">
              <a:latin typeface="Arial"/>
              <a:cs typeface="Arial"/>
            </a:endParaRPr>
          </a:p>
          <a:p>
            <a:pPr marL="38100" marR="739775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Corresponds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app. </a:t>
            </a:r>
            <a:r>
              <a:rPr sz="2400" dirty="0">
                <a:latin typeface="Arial"/>
                <a:cs typeface="Arial"/>
              </a:rPr>
              <a:t>15</a:t>
            </a:r>
            <a:r>
              <a:rPr sz="2100" baseline="27777" dirty="0">
                <a:latin typeface="Arial"/>
                <a:cs typeface="Arial"/>
              </a:rPr>
              <a:t>0 </a:t>
            </a:r>
            <a:r>
              <a:rPr sz="2400" spc="-5" dirty="0">
                <a:latin typeface="Arial"/>
                <a:cs typeface="Arial"/>
              </a:rPr>
              <a:t>of the visual </a:t>
            </a:r>
            <a:r>
              <a:rPr sz="2400" spc="-10" dirty="0">
                <a:latin typeface="Arial"/>
                <a:cs typeface="Arial"/>
              </a:rPr>
              <a:t>field and adopted </a:t>
            </a:r>
            <a:r>
              <a:rPr sz="2400" dirty="0">
                <a:latin typeface="Arial"/>
                <a:cs typeface="Arial"/>
              </a:rPr>
              <a:t>for  </a:t>
            </a:r>
            <a:r>
              <a:rPr sz="2400" spc="-5" dirty="0">
                <a:latin typeface="Arial"/>
                <a:cs typeface="Arial"/>
              </a:rPr>
              <a:t>accurate diurnal </a:t>
            </a:r>
            <a:r>
              <a:rPr sz="2400" spc="-10" dirty="0">
                <a:latin typeface="Arial"/>
                <a:cs typeface="Arial"/>
              </a:rPr>
              <a:t>vision and </a:t>
            </a:r>
            <a:r>
              <a:rPr sz="2400" spc="-5" dirty="0">
                <a:latin typeface="Arial"/>
                <a:cs typeface="Arial"/>
              </a:rPr>
              <a:t>colour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discrimination.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490"/>
              </a:spcBef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divisible </a:t>
            </a:r>
            <a:r>
              <a:rPr sz="2400" spc="-5" dirty="0">
                <a:latin typeface="Arial"/>
                <a:cs typeface="Arial"/>
              </a:rPr>
              <a:t>into </a:t>
            </a:r>
            <a:r>
              <a:rPr sz="2400" spc="-10" dirty="0">
                <a:latin typeface="Arial"/>
                <a:cs typeface="Arial"/>
              </a:rPr>
              <a:t>fovea and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foveola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0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FOVEA:</a:t>
            </a:r>
            <a:endParaRPr sz="24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1500"/>
              </a:spcBef>
            </a:pPr>
            <a:r>
              <a:rPr sz="2400" spc="-10" dirty="0">
                <a:latin typeface="Arial"/>
                <a:cs typeface="Arial"/>
              </a:rPr>
              <a:t>Center </a:t>
            </a:r>
            <a:r>
              <a:rPr sz="2400" spc="-5" dirty="0">
                <a:latin typeface="Arial"/>
                <a:cs typeface="Arial"/>
              </a:rPr>
              <a:t>of area centralis </a:t>
            </a:r>
            <a:r>
              <a:rPr sz="2400" spc="5" dirty="0">
                <a:latin typeface="Arial"/>
                <a:cs typeface="Arial"/>
              </a:rPr>
              <a:t>4mm </a:t>
            </a:r>
            <a:r>
              <a:rPr sz="2400" spc="-5" dirty="0">
                <a:latin typeface="Arial"/>
                <a:cs typeface="Arial"/>
              </a:rPr>
              <a:t>temporal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center of the optic  disc.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" y="829310"/>
            <a:ext cx="9022080" cy="4809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0910" y="381000"/>
            <a:ext cx="493268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0"/>
            <a:ext cx="8462010" cy="703453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this layer </a:t>
            </a:r>
            <a:r>
              <a:rPr sz="2400" spc="-10" dirty="0">
                <a:latin typeface="Arial"/>
                <a:cs typeface="Arial"/>
              </a:rPr>
              <a:t>has </a:t>
            </a:r>
            <a:r>
              <a:rPr sz="2400" spc="-5" dirty="0">
                <a:latin typeface="Arial"/>
                <a:cs typeface="Arial"/>
              </a:rPr>
              <a:t>there are no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rods.</a:t>
            </a:r>
            <a:endParaRPr sz="2400">
              <a:latin typeface="Arial"/>
              <a:cs typeface="Arial"/>
            </a:endParaRPr>
          </a:p>
          <a:p>
            <a:pPr marL="469900" marR="401955" algn="just">
              <a:lnSpc>
                <a:spcPct val="100000"/>
              </a:lnSpc>
              <a:spcBef>
                <a:spcPts val="1500"/>
              </a:spcBef>
            </a:pPr>
            <a:r>
              <a:rPr sz="2400" spc="-10" dirty="0">
                <a:latin typeface="Arial"/>
                <a:cs typeface="Arial"/>
              </a:rPr>
              <a:t>Cones </a:t>
            </a:r>
            <a:r>
              <a:rPr sz="2400" spc="-5" dirty="0">
                <a:latin typeface="Arial"/>
                <a:cs typeface="Arial"/>
              </a:rPr>
              <a:t>are larger </a:t>
            </a:r>
            <a:r>
              <a:rPr sz="2400" spc="-10" dirty="0">
                <a:latin typeface="Arial"/>
                <a:cs typeface="Arial"/>
              </a:rPr>
              <a:t>and abundant </a:t>
            </a:r>
            <a:r>
              <a:rPr sz="2400" spc="-5" dirty="0">
                <a:latin typeface="Arial"/>
                <a:cs typeface="Arial"/>
              </a:rPr>
              <a:t>its central part consist of  cones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spc="-10" dirty="0">
                <a:latin typeface="Arial"/>
                <a:cs typeface="Arial"/>
              </a:rPr>
              <a:t>nuclei </a:t>
            </a:r>
            <a:r>
              <a:rPr sz="2400" spc="-5" dirty="0">
                <a:latin typeface="Arial"/>
                <a:cs typeface="Arial"/>
              </a:rPr>
              <a:t>covered by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thin internal limiting  </a:t>
            </a:r>
            <a:r>
              <a:rPr sz="2400" dirty="0">
                <a:latin typeface="Arial"/>
                <a:cs typeface="Arial"/>
              </a:rPr>
              <a:t>membrane. </a:t>
            </a:r>
            <a:r>
              <a:rPr sz="2400" spc="-5" dirty="0">
                <a:latin typeface="Arial"/>
                <a:cs typeface="Arial"/>
              </a:rPr>
              <a:t>All other layers are absent in this region.</a:t>
            </a:r>
            <a:endParaRPr sz="2400">
              <a:latin typeface="Arial"/>
              <a:cs typeface="Arial"/>
            </a:endParaRPr>
          </a:p>
          <a:p>
            <a:pPr marL="469900" marR="197485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the center of the foveola there is tiny depression known  as </a:t>
            </a:r>
            <a:r>
              <a:rPr sz="2400" dirty="0">
                <a:latin typeface="Arial"/>
                <a:cs typeface="Arial"/>
              </a:rPr>
              <a:t>umbo. </a:t>
            </a:r>
            <a:r>
              <a:rPr sz="2400" spc="5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corresponds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foveolar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reflex.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PERIPHERAL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RETINA: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4</a:t>
            </a:r>
            <a:r>
              <a:rPr sz="2400" spc="-10" dirty="0">
                <a:latin typeface="Arial"/>
                <a:cs typeface="Arial"/>
              </a:rPr>
              <a:t> Regions</a:t>
            </a:r>
            <a:endParaRPr sz="2400">
              <a:latin typeface="Arial"/>
              <a:cs typeface="Arial"/>
            </a:endParaRPr>
          </a:p>
          <a:p>
            <a:pPr marL="469900" marR="564515" indent="-457200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10" dirty="0">
                <a:latin typeface="Arial"/>
                <a:cs typeface="Arial"/>
              </a:rPr>
              <a:t>Near periphery: </a:t>
            </a:r>
            <a:r>
              <a:rPr sz="2400" spc="-5" dirty="0">
                <a:latin typeface="Arial"/>
                <a:cs typeface="Arial"/>
              </a:rPr>
              <a:t>Circumscribed region of </a:t>
            </a:r>
            <a:r>
              <a:rPr sz="2400" spc="-10" dirty="0">
                <a:latin typeface="Arial"/>
                <a:cs typeface="Arial"/>
              </a:rPr>
              <a:t>about </a:t>
            </a:r>
            <a:r>
              <a:rPr sz="2400" dirty="0">
                <a:latin typeface="Arial"/>
                <a:cs typeface="Arial"/>
              </a:rPr>
              <a:t>1.5mm  </a:t>
            </a:r>
            <a:r>
              <a:rPr sz="2400" spc="-10" dirty="0">
                <a:latin typeface="Arial"/>
                <a:cs typeface="Arial"/>
              </a:rPr>
              <a:t>around </a:t>
            </a:r>
            <a:r>
              <a:rPr sz="2400" spc="-5" dirty="0">
                <a:latin typeface="Arial"/>
                <a:cs typeface="Arial"/>
              </a:rPr>
              <a:t>the area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centralis.</a:t>
            </a:r>
            <a:endParaRPr sz="2400">
              <a:latin typeface="Arial"/>
              <a:cs typeface="Arial"/>
            </a:endParaRPr>
          </a:p>
          <a:p>
            <a:pPr marL="469900" marR="71755" indent="-457200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Mid </a:t>
            </a:r>
            <a:r>
              <a:rPr sz="2400" b="1" spc="-10" dirty="0">
                <a:latin typeface="Arial"/>
                <a:cs typeface="Arial"/>
              </a:rPr>
              <a:t>periphery: </a:t>
            </a:r>
            <a:r>
              <a:rPr sz="2400" spc="-5" dirty="0">
                <a:latin typeface="Arial"/>
                <a:cs typeface="Arial"/>
              </a:rPr>
              <a:t>Occupies </a:t>
            </a:r>
            <a:r>
              <a:rPr sz="2400" spc="5" dirty="0">
                <a:latin typeface="Arial"/>
                <a:cs typeface="Arial"/>
              </a:rPr>
              <a:t>3mm </a:t>
            </a:r>
            <a:r>
              <a:rPr sz="2400" spc="-5" dirty="0">
                <a:latin typeface="Arial"/>
                <a:cs typeface="Arial"/>
              </a:rPr>
              <a:t>wide zone </a:t>
            </a:r>
            <a:r>
              <a:rPr sz="2400" spc="-10" dirty="0">
                <a:latin typeface="Arial"/>
                <a:cs typeface="Arial"/>
              </a:rPr>
              <a:t>around </a:t>
            </a:r>
            <a:r>
              <a:rPr sz="2400" spc="-5" dirty="0">
                <a:latin typeface="Arial"/>
                <a:cs typeface="Arial"/>
              </a:rPr>
              <a:t>the near  periphery.</a:t>
            </a:r>
            <a:endParaRPr sz="2400">
              <a:latin typeface="Arial"/>
              <a:cs typeface="Arial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Far </a:t>
            </a:r>
            <a:r>
              <a:rPr sz="2400" b="1" spc="-10" dirty="0">
                <a:latin typeface="Arial"/>
                <a:cs typeface="Arial"/>
              </a:rPr>
              <a:t>periphery: </a:t>
            </a:r>
            <a:r>
              <a:rPr sz="2400" spc="-10" dirty="0">
                <a:latin typeface="Arial"/>
                <a:cs typeface="Arial"/>
              </a:rPr>
              <a:t>Extends </a:t>
            </a:r>
            <a:r>
              <a:rPr sz="2400" dirty="0">
                <a:latin typeface="Arial"/>
                <a:cs typeface="Arial"/>
              </a:rPr>
              <a:t>from the </a:t>
            </a:r>
            <a:r>
              <a:rPr sz="2400" spc="-5" dirty="0">
                <a:latin typeface="Arial"/>
                <a:cs typeface="Arial"/>
              </a:rPr>
              <a:t>optic disc </a:t>
            </a:r>
            <a:r>
              <a:rPr sz="2400" dirty="0">
                <a:latin typeface="Arial"/>
                <a:cs typeface="Arial"/>
              </a:rPr>
              <a:t>9-10mm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the  temporal </a:t>
            </a:r>
            <a:r>
              <a:rPr sz="2400" spc="-5" dirty="0">
                <a:latin typeface="Arial"/>
                <a:cs typeface="Arial"/>
              </a:rPr>
              <a:t>side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16mm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nasal side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horizontal  meridian.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1696</Words>
  <Application>Microsoft Office PowerPoint</Application>
  <PresentationFormat>On-screen Show (4:3)</PresentationFormat>
  <Paragraphs>207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 Retina</vt:lpstr>
      <vt:lpstr>Slide 2</vt:lpstr>
      <vt:lpstr>Embryology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MICROSCOPIC STRUCTURE OF RETINA</vt:lpstr>
      <vt:lpstr>Slide 15</vt:lpstr>
      <vt:lpstr>Slide 16</vt:lpstr>
      <vt:lpstr>RPE:</vt:lpstr>
      <vt:lpstr>Slide 18</vt:lpstr>
      <vt:lpstr>Slide 19</vt:lpstr>
      <vt:lpstr>FUNCTIONS:</vt:lpstr>
      <vt:lpstr>Slide 21</vt:lpstr>
      <vt:lpstr>LAYER OF PHOTO RECEPTORS:</vt:lpstr>
      <vt:lpstr>Slide 23</vt:lpstr>
      <vt:lpstr>STRUCTURE OF ROD CELL: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ARRANGEMENT OF  NERVE FIBRES IN THE  RETINA:</vt:lpstr>
      <vt:lpstr>Slide 40</vt:lpstr>
      <vt:lpstr>Slide 41</vt:lpstr>
      <vt:lpstr>Slide 42</vt:lpstr>
      <vt:lpstr>BLOOD SUPPLY OF THE RETINA:</vt:lpstr>
      <vt:lpstr>Slide 44</vt:lpstr>
      <vt:lpstr>Slide 45</vt:lpstr>
      <vt:lpstr>Blood Retinal Barrier.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Retina</dc:title>
  <dc:creator>NAVY SEALs</dc:creator>
  <cp:lastModifiedBy>User</cp:lastModifiedBy>
  <cp:revision>4</cp:revision>
  <dcterms:created xsi:type="dcterms:W3CDTF">2020-08-15T05:39:11Z</dcterms:created>
  <dcterms:modified xsi:type="dcterms:W3CDTF">2020-08-17T02:53:22Z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2014-11-06T00:00:00Z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2020-08-15T00:00:00Z</vt:filetime>
  </property>
</Properties>
</file>