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14/08/2020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Century"/>
                <a:cs typeface="Centur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14/08/2020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92530" y="1502156"/>
            <a:ext cx="2888615" cy="3780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Century"/>
                <a:cs typeface="Centur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72681" y="2123694"/>
            <a:ext cx="4451984" cy="3440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entury"/>
                <a:cs typeface="Century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14/08/2020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14/08/2020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14/08/2020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73705" y="2038934"/>
            <a:ext cx="6244589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51709" y="2204161"/>
            <a:ext cx="6688581" cy="3422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Century"/>
                <a:cs typeface="Centur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14/08/2020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doc.org/index.php/Eye_examination" TargetMode="External"/><Relationship Id="rId3" Type="http://schemas.openxmlformats.org/officeDocument/2006/relationships/image" Target="../media/image106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Visual_acuity" TargetMode="Externa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cular_tonometry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journalmtm.com/2015/google-glass-indirect-ophthalmoscopy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ebeye.ophth.uiowa.edu/eyeforum/atlas/pages/iris-pigment-epithelial-cysts/index.htm" TargetMode="External"/><Relationship Id="rId3" Type="http://schemas.openxmlformats.org/officeDocument/2006/relationships/image" Target="../media/image113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Gonioscopy" TargetMode="Externa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hyperlink" Target="https://creativecommons.org/licenses/by-nc-nd/3.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neuroophthalmology.ca/case-of-the-month/vision/an-unusual-hemifield-defect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biomedical-engineering-online.biomedcentral.com/articles/10.1186/s12938-019-0649-y" TargetMode="External"/><Relationship Id="rId3" Type="http://schemas.openxmlformats.org/officeDocument/2006/relationships/image" Target="../media/image118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Teleophthalmology" TargetMode="External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hyperlink" Target="https://creativecommons.org/licenses/by/3.0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mej.org.za/index.php/cmej/article/view/2711/2906" TargetMode="External"/><Relationship Id="rId5" Type="http://schemas.openxmlformats.org/officeDocument/2006/relationships/image" Target="../media/image130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dovepress.com/patency-of-small-laser-iridotomy-evaluated-using-anterior-segment-opti-peer-reviewed-fulltext-article-OPTH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ertechz.com/articles/JDPS-5-155.php" TargetMode="External"/><Relationship Id="rId3" Type="http://schemas.openxmlformats.org/officeDocument/2006/relationships/image" Target="../media/image134.pn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dovepress.com/factors-related-to-hypertensive-phase-after-glaucoma-drainage-device-i-peer-reviewed-article-OPTH" TargetMode="External"/><Relationship Id="rId5" Type="http://schemas.openxmlformats.org/officeDocument/2006/relationships/image" Target="../media/image120.png"/><Relationship Id="rId4" Type="http://schemas.openxmlformats.org/officeDocument/2006/relationships/image" Target="../media/image135.png"/><Relationship Id="rId9" Type="http://schemas.openxmlformats.org/officeDocument/2006/relationships/hyperlink" Target="https://creativecommons.org/licenses/by/3.0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Trabectom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" Type="http://schemas.openxmlformats.org/officeDocument/2006/relationships/image" Target="../media/image152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60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5" Type="http://schemas.openxmlformats.org/officeDocument/2006/relationships/image" Target="../media/image180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5" Type="http://schemas.openxmlformats.org/officeDocument/2006/relationships/image" Target="../media/image216.pn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png"/><Relationship Id="rId18" Type="http://schemas.openxmlformats.org/officeDocument/2006/relationships/image" Target="../media/image236.png"/><Relationship Id="rId26" Type="http://schemas.openxmlformats.org/officeDocument/2006/relationships/image" Target="../media/image244.png"/><Relationship Id="rId3" Type="http://schemas.openxmlformats.org/officeDocument/2006/relationships/image" Target="../media/image221.png"/><Relationship Id="rId21" Type="http://schemas.openxmlformats.org/officeDocument/2006/relationships/image" Target="../media/image239.png"/><Relationship Id="rId34" Type="http://schemas.openxmlformats.org/officeDocument/2006/relationships/hyperlink" Target="http://www.medsurg.com/" TargetMode="External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17" Type="http://schemas.openxmlformats.org/officeDocument/2006/relationships/image" Target="../media/image235.png"/><Relationship Id="rId25" Type="http://schemas.openxmlformats.org/officeDocument/2006/relationships/image" Target="../media/image243.png"/><Relationship Id="rId33" Type="http://schemas.openxmlformats.org/officeDocument/2006/relationships/hyperlink" Target="http://www.nurseslab.com/" TargetMode="External"/><Relationship Id="rId2" Type="http://schemas.openxmlformats.org/officeDocument/2006/relationships/image" Target="../media/image105.png"/><Relationship Id="rId16" Type="http://schemas.openxmlformats.org/officeDocument/2006/relationships/image" Target="../media/image234.png"/><Relationship Id="rId20" Type="http://schemas.openxmlformats.org/officeDocument/2006/relationships/image" Target="../media/image238.png"/><Relationship Id="rId29" Type="http://schemas.openxmlformats.org/officeDocument/2006/relationships/image" Target="../media/image2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24" Type="http://schemas.openxmlformats.org/officeDocument/2006/relationships/image" Target="../media/image242.png"/><Relationship Id="rId32" Type="http://schemas.openxmlformats.org/officeDocument/2006/relationships/hyperlink" Target="http://www.slideshare.com/" TargetMode="External"/><Relationship Id="rId5" Type="http://schemas.openxmlformats.org/officeDocument/2006/relationships/image" Target="../media/image223.png"/><Relationship Id="rId15" Type="http://schemas.openxmlformats.org/officeDocument/2006/relationships/image" Target="../media/image233.png"/><Relationship Id="rId23" Type="http://schemas.openxmlformats.org/officeDocument/2006/relationships/image" Target="../media/image241.png"/><Relationship Id="rId28" Type="http://schemas.openxmlformats.org/officeDocument/2006/relationships/image" Target="../media/image246.png"/><Relationship Id="rId10" Type="http://schemas.openxmlformats.org/officeDocument/2006/relationships/image" Target="../media/image228.png"/><Relationship Id="rId19" Type="http://schemas.openxmlformats.org/officeDocument/2006/relationships/image" Target="../media/image237.png"/><Relationship Id="rId31" Type="http://schemas.openxmlformats.org/officeDocument/2006/relationships/image" Target="../media/image249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Relationship Id="rId14" Type="http://schemas.openxmlformats.org/officeDocument/2006/relationships/image" Target="../media/image232.png"/><Relationship Id="rId22" Type="http://schemas.openxmlformats.org/officeDocument/2006/relationships/image" Target="../media/image240.png"/><Relationship Id="rId27" Type="http://schemas.openxmlformats.org/officeDocument/2006/relationships/image" Target="../media/image245.png"/><Relationship Id="rId30" Type="http://schemas.openxmlformats.org/officeDocument/2006/relationships/image" Target="../media/image248.png"/><Relationship Id="rId35" Type="http://schemas.openxmlformats.org/officeDocument/2006/relationships/image" Target="../media/image2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7" Type="http://schemas.openxmlformats.org/officeDocument/2006/relationships/hyperlink" Target="https://creativecommons.org/licenses/by-nd/3.0/" TargetMode="External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samanthadehart.blogspot.com/2011_02_09_archive.html" TargetMode="External"/><Relationship Id="rId4" Type="http://schemas.openxmlformats.org/officeDocument/2006/relationships/image" Target="../media/image25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97952" y="931163"/>
            <a:ext cx="2543555" cy="370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2905" y="935863"/>
            <a:ext cx="2483357" cy="309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8931" y="597408"/>
            <a:ext cx="7005828" cy="5699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8388" y="800100"/>
            <a:ext cx="6565900" cy="5257800"/>
          </a:xfrm>
          <a:custGeom>
            <a:avLst/>
            <a:gdLst/>
            <a:ahLst/>
            <a:cxnLst/>
            <a:rect l="l" t="t" r="r" b="b"/>
            <a:pathLst>
              <a:path w="6565900" h="5257800">
                <a:moveTo>
                  <a:pt x="0" y="5257800"/>
                </a:moveTo>
                <a:lnTo>
                  <a:pt x="6565392" y="5257800"/>
                </a:lnTo>
                <a:lnTo>
                  <a:pt x="6565392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ln w="12192">
            <a:solidFill>
              <a:srgbClr val="2A5B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4336" y="1371600"/>
            <a:ext cx="5894832" cy="4145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8001000" y="1524000"/>
            <a:ext cx="5029200" cy="492443"/>
          </a:xfrm>
        </p:spPr>
        <p:txBody>
          <a:bodyPr/>
          <a:lstStyle/>
          <a:p>
            <a:r>
              <a:rPr lang="en-US" sz="3200" dirty="0" smtClean="0"/>
              <a:t>By- </a:t>
            </a:r>
            <a:r>
              <a:rPr lang="en-US" sz="3200" dirty="0" err="1" smtClean="0"/>
              <a:t>Dr.Punit</a:t>
            </a:r>
            <a:r>
              <a:rPr lang="en-US" sz="3200" dirty="0" smtClean="0"/>
              <a:t> Singh</a:t>
            </a: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16423" y="274320"/>
            <a:ext cx="2412492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68900" y="381965"/>
            <a:ext cx="185547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10" dirty="0"/>
              <a:t>STAGES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0" y="2095499"/>
            <a:ext cx="12192000" cy="4762500"/>
          </a:xfrm>
          <a:custGeom>
            <a:avLst/>
            <a:gdLst/>
            <a:ahLst/>
            <a:cxnLst/>
            <a:rect l="l" t="t" r="r" b="b"/>
            <a:pathLst>
              <a:path w="12192000" h="4762500">
                <a:moveTo>
                  <a:pt x="0" y="4762500"/>
                </a:moveTo>
                <a:lnTo>
                  <a:pt x="12192000" y="4762500"/>
                </a:lnTo>
                <a:lnTo>
                  <a:pt x="12192000" y="0"/>
                </a:lnTo>
                <a:lnTo>
                  <a:pt x="0" y="0"/>
                </a:lnTo>
                <a:lnTo>
                  <a:pt x="0" y="476250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915161"/>
            <a:ext cx="9387840" cy="1047115"/>
          </a:xfrm>
          <a:custGeom>
            <a:avLst/>
            <a:gdLst/>
            <a:ahLst/>
            <a:cxnLst/>
            <a:rect l="l" t="t" r="r" b="b"/>
            <a:pathLst>
              <a:path w="9387840" h="1047114">
                <a:moveTo>
                  <a:pt x="9283192" y="0"/>
                </a:moveTo>
                <a:lnTo>
                  <a:pt x="104700" y="0"/>
                </a:lnTo>
                <a:lnTo>
                  <a:pt x="63946" y="8225"/>
                </a:lnTo>
                <a:lnTo>
                  <a:pt x="30665" y="30654"/>
                </a:lnTo>
                <a:lnTo>
                  <a:pt x="8227" y="63918"/>
                </a:lnTo>
                <a:lnTo>
                  <a:pt x="0" y="104648"/>
                </a:lnTo>
                <a:lnTo>
                  <a:pt x="0" y="942339"/>
                </a:lnTo>
                <a:lnTo>
                  <a:pt x="8227" y="983069"/>
                </a:lnTo>
                <a:lnTo>
                  <a:pt x="30665" y="1016333"/>
                </a:lnTo>
                <a:lnTo>
                  <a:pt x="63946" y="1038762"/>
                </a:lnTo>
                <a:lnTo>
                  <a:pt x="104700" y="1046988"/>
                </a:lnTo>
                <a:lnTo>
                  <a:pt x="9283192" y="1046988"/>
                </a:lnTo>
                <a:lnTo>
                  <a:pt x="9323921" y="1038762"/>
                </a:lnTo>
                <a:lnTo>
                  <a:pt x="9357185" y="1016333"/>
                </a:lnTo>
                <a:lnTo>
                  <a:pt x="9379614" y="983069"/>
                </a:lnTo>
                <a:lnTo>
                  <a:pt x="9387840" y="942339"/>
                </a:lnTo>
                <a:lnTo>
                  <a:pt x="9387840" y="104648"/>
                </a:lnTo>
                <a:lnTo>
                  <a:pt x="9379614" y="63918"/>
                </a:lnTo>
                <a:lnTo>
                  <a:pt x="9357185" y="30654"/>
                </a:lnTo>
                <a:lnTo>
                  <a:pt x="9323921" y="8225"/>
                </a:lnTo>
                <a:lnTo>
                  <a:pt x="9283192" y="0"/>
                </a:lnTo>
                <a:close/>
              </a:path>
            </a:pathLst>
          </a:custGeom>
          <a:solidFill>
            <a:srgbClr val="C54F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1" y="915161"/>
            <a:ext cx="9387840" cy="1047115"/>
          </a:xfrm>
          <a:custGeom>
            <a:avLst/>
            <a:gdLst/>
            <a:ahLst/>
            <a:cxnLst/>
            <a:rect l="l" t="t" r="r" b="b"/>
            <a:pathLst>
              <a:path w="9387840" h="1047114">
                <a:moveTo>
                  <a:pt x="0" y="104648"/>
                </a:moveTo>
                <a:lnTo>
                  <a:pt x="8227" y="63918"/>
                </a:lnTo>
                <a:lnTo>
                  <a:pt x="30665" y="30654"/>
                </a:lnTo>
                <a:lnTo>
                  <a:pt x="63946" y="8225"/>
                </a:lnTo>
                <a:lnTo>
                  <a:pt x="104700" y="0"/>
                </a:lnTo>
                <a:lnTo>
                  <a:pt x="9283192" y="0"/>
                </a:lnTo>
                <a:lnTo>
                  <a:pt x="9323921" y="8225"/>
                </a:lnTo>
                <a:lnTo>
                  <a:pt x="9357185" y="30654"/>
                </a:lnTo>
                <a:lnTo>
                  <a:pt x="9379614" y="63918"/>
                </a:lnTo>
                <a:lnTo>
                  <a:pt x="9387840" y="104648"/>
                </a:lnTo>
                <a:lnTo>
                  <a:pt x="9387840" y="942339"/>
                </a:lnTo>
                <a:lnTo>
                  <a:pt x="9379614" y="983069"/>
                </a:lnTo>
                <a:lnTo>
                  <a:pt x="9357185" y="1016333"/>
                </a:lnTo>
                <a:lnTo>
                  <a:pt x="9323921" y="1038762"/>
                </a:lnTo>
                <a:lnTo>
                  <a:pt x="9283192" y="1046988"/>
                </a:lnTo>
                <a:lnTo>
                  <a:pt x="104700" y="1046988"/>
                </a:lnTo>
                <a:lnTo>
                  <a:pt x="63946" y="1038762"/>
                </a:lnTo>
                <a:lnTo>
                  <a:pt x="30665" y="1016333"/>
                </a:lnTo>
                <a:lnTo>
                  <a:pt x="8227" y="983069"/>
                </a:lnTo>
                <a:lnTo>
                  <a:pt x="0" y="942339"/>
                </a:lnTo>
                <a:lnTo>
                  <a:pt x="0" y="104648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1801" y="2108454"/>
            <a:ext cx="9387840" cy="1047115"/>
          </a:xfrm>
          <a:custGeom>
            <a:avLst/>
            <a:gdLst/>
            <a:ahLst/>
            <a:cxnLst/>
            <a:rect l="l" t="t" r="r" b="b"/>
            <a:pathLst>
              <a:path w="9387840" h="1047114">
                <a:moveTo>
                  <a:pt x="9283192" y="0"/>
                </a:moveTo>
                <a:lnTo>
                  <a:pt x="104698" y="0"/>
                </a:lnTo>
                <a:lnTo>
                  <a:pt x="63945" y="8225"/>
                </a:lnTo>
                <a:lnTo>
                  <a:pt x="30665" y="30654"/>
                </a:lnTo>
                <a:lnTo>
                  <a:pt x="8227" y="63918"/>
                </a:lnTo>
                <a:lnTo>
                  <a:pt x="0" y="104648"/>
                </a:lnTo>
                <a:lnTo>
                  <a:pt x="0" y="942340"/>
                </a:lnTo>
                <a:lnTo>
                  <a:pt x="8227" y="983069"/>
                </a:lnTo>
                <a:lnTo>
                  <a:pt x="30665" y="1016333"/>
                </a:lnTo>
                <a:lnTo>
                  <a:pt x="63945" y="1038762"/>
                </a:lnTo>
                <a:lnTo>
                  <a:pt x="104698" y="1046988"/>
                </a:lnTo>
                <a:lnTo>
                  <a:pt x="9283192" y="1046988"/>
                </a:lnTo>
                <a:lnTo>
                  <a:pt x="9323921" y="1038762"/>
                </a:lnTo>
                <a:lnTo>
                  <a:pt x="9357185" y="1016333"/>
                </a:lnTo>
                <a:lnTo>
                  <a:pt x="9379614" y="983069"/>
                </a:lnTo>
                <a:lnTo>
                  <a:pt x="9387840" y="942340"/>
                </a:lnTo>
                <a:lnTo>
                  <a:pt x="9387840" y="104648"/>
                </a:lnTo>
                <a:lnTo>
                  <a:pt x="9379614" y="63918"/>
                </a:lnTo>
                <a:lnTo>
                  <a:pt x="9357185" y="30654"/>
                </a:lnTo>
                <a:lnTo>
                  <a:pt x="9323921" y="8225"/>
                </a:lnTo>
                <a:lnTo>
                  <a:pt x="9283192" y="0"/>
                </a:lnTo>
                <a:close/>
              </a:path>
            </a:pathLst>
          </a:custGeom>
          <a:solidFill>
            <a:srgbClr val="824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801" y="2108454"/>
            <a:ext cx="9387840" cy="1047115"/>
          </a:xfrm>
          <a:custGeom>
            <a:avLst/>
            <a:gdLst/>
            <a:ahLst/>
            <a:cxnLst/>
            <a:rect l="l" t="t" r="r" b="b"/>
            <a:pathLst>
              <a:path w="9387840" h="1047114">
                <a:moveTo>
                  <a:pt x="0" y="104648"/>
                </a:moveTo>
                <a:lnTo>
                  <a:pt x="8227" y="63918"/>
                </a:lnTo>
                <a:lnTo>
                  <a:pt x="30665" y="30654"/>
                </a:lnTo>
                <a:lnTo>
                  <a:pt x="63945" y="8225"/>
                </a:lnTo>
                <a:lnTo>
                  <a:pt x="104698" y="0"/>
                </a:lnTo>
                <a:lnTo>
                  <a:pt x="9283192" y="0"/>
                </a:lnTo>
                <a:lnTo>
                  <a:pt x="9323921" y="8225"/>
                </a:lnTo>
                <a:lnTo>
                  <a:pt x="9357185" y="30654"/>
                </a:lnTo>
                <a:lnTo>
                  <a:pt x="9379614" y="63918"/>
                </a:lnTo>
                <a:lnTo>
                  <a:pt x="9387840" y="104648"/>
                </a:lnTo>
                <a:lnTo>
                  <a:pt x="9387840" y="942340"/>
                </a:lnTo>
                <a:lnTo>
                  <a:pt x="9379614" y="983069"/>
                </a:lnTo>
                <a:lnTo>
                  <a:pt x="9357185" y="1016333"/>
                </a:lnTo>
                <a:lnTo>
                  <a:pt x="9323921" y="1038762"/>
                </a:lnTo>
                <a:lnTo>
                  <a:pt x="9283192" y="1046988"/>
                </a:lnTo>
                <a:lnTo>
                  <a:pt x="104698" y="1046988"/>
                </a:lnTo>
                <a:lnTo>
                  <a:pt x="63945" y="1038762"/>
                </a:lnTo>
                <a:lnTo>
                  <a:pt x="30665" y="1016333"/>
                </a:lnTo>
                <a:lnTo>
                  <a:pt x="8227" y="983069"/>
                </a:lnTo>
                <a:lnTo>
                  <a:pt x="0" y="942340"/>
                </a:lnTo>
                <a:lnTo>
                  <a:pt x="0" y="104648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02841" y="3300221"/>
            <a:ext cx="9387840" cy="1047115"/>
          </a:xfrm>
          <a:custGeom>
            <a:avLst/>
            <a:gdLst/>
            <a:ahLst/>
            <a:cxnLst/>
            <a:rect l="l" t="t" r="r" b="b"/>
            <a:pathLst>
              <a:path w="9387840" h="1047114">
                <a:moveTo>
                  <a:pt x="9283191" y="0"/>
                </a:moveTo>
                <a:lnTo>
                  <a:pt x="104648" y="0"/>
                </a:lnTo>
                <a:lnTo>
                  <a:pt x="63918" y="8225"/>
                </a:lnTo>
                <a:lnTo>
                  <a:pt x="30654" y="30654"/>
                </a:lnTo>
                <a:lnTo>
                  <a:pt x="8225" y="63918"/>
                </a:lnTo>
                <a:lnTo>
                  <a:pt x="0" y="104648"/>
                </a:lnTo>
                <a:lnTo>
                  <a:pt x="0" y="942339"/>
                </a:lnTo>
                <a:lnTo>
                  <a:pt x="8225" y="983069"/>
                </a:lnTo>
                <a:lnTo>
                  <a:pt x="30654" y="1016333"/>
                </a:lnTo>
                <a:lnTo>
                  <a:pt x="63918" y="1038762"/>
                </a:lnTo>
                <a:lnTo>
                  <a:pt x="104648" y="1046988"/>
                </a:lnTo>
                <a:lnTo>
                  <a:pt x="9283191" y="1046988"/>
                </a:lnTo>
                <a:lnTo>
                  <a:pt x="9323921" y="1038762"/>
                </a:lnTo>
                <a:lnTo>
                  <a:pt x="9357185" y="1016333"/>
                </a:lnTo>
                <a:lnTo>
                  <a:pt x="9379614" y="983069"/>
                </a:lnTo>
                <a:lnTo>
                  <a:pt x="9387840" y="942339"/>
                </a:lnTo>
                <a:lnTo>
                  <a:pt x="9387840" y="104648"/>
                </a:lnTo>
                <a:lnTo>
                  <a:pt x="9379614" y="63918"/>
                </a:lnTo>
                <a:lnTo>
                  <a:pt x="9357185" y="30654"/>
                </a:lnTo>
                <a:lnTo>
                  <a:pt x="9323921" y="8225"/>
                </a:lnTo>
                <a:lnTo>
                  <a:pt x="9283191" y="0"/>
                </a:lnTo>
                <a:close/>
              </a:path>
            </a:pathLst>
          </a:custGeom>
          <a:solidFill>
            <a:srgbClr val="45BB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02841" y="3300221"/>
            <a:ext cx="9387840" cy="1047115"/>
          </a:xfrm>
          <a:custGeom>
            <a:avLst/>
            <a:gdLst/>
            <a:ahLst/>
            <a:cxnLst/>
            <a:rect l="l" t="t" r="r" b="b"/>
            <a:pathLst>
              <a:path w="9387840" h="1047114">
                <a:moveTo>
                  <a:pt x="0" y="104648"/>
                </a:moveTo>
                <a:lnTo>
                  <a:pt x="8225" y="63918"/>
                </a:lnTo>
                <a:lnTo>
                  <a:pt x="30654" y="30654"/>
                </a:lnTo>
                <a:lnTo>
                  <a:pt x="63918" y="8225"/>
                </a:lnTo>
                <a:lnTo>
                  <a:pt x="104648" y="0"/>
                </a:lnTo>
                <a:lnTo>
                  <a:pt x="9283191" y="0"/>
                </a:lnTo>
                <a:lnTo>
                  <a:pt x="9323921" y="8225"/>
                </a:lnTo>
                <a:lnTo>
                  <a:pt x="9357185" y="30654"/>
                </a:lnTo>
                <a:lnTo>
                  <a:pt x="9379614" y="63918"/>
                </a:lnTo>
                <a:lnTo>
                  <a:pt x="9387840" y="104648"/>
                </a:lnTo>
                <a:lnTo>
                  <a:pt x="9387840" y="942339"/>
                </a:lnTo>
                <a:lnTo>
                  <a:pt x="9379614" y="983069"/>
                </a:lnTo>
                <a:lnTo>
                  <a:pt x="9357185" y="1016333"/>
                </a:lnTo>
                <a:lnTo>
                  <a:pt x="9323921" y="1038762"/>
                </a:lnTo>
                <a:lnTo>
                  <a:pt x="9283191" y="1046988"/>
                </a:lnTo>
                <a:lnTo>
                  <a:pt x="104648" y="1046988"/>
                </a:lnTo>
                <a:lnTo>
                  <a:pt x="63918" y="1038762"/>
                </a:lnTo>
                <a:lnTo>
                  <a:pt x="30654" y="1016333"/>
                </a:lnTo>
                <a:lnTo>
                  <a:pt x="8225" y="983069"/>
                </a:lnTo>
                <a:lnTo>
                  <a:pt x="0" y="942339"/>
                </a:lnTo>
                <a:lnTo>
                  <a:pt x="0" y="104648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03882" y="4493514"/>
            <a:ext cx="9387840" cy="1047115"/>
          </a:xfrm>
          <a:custGeom>
            <a:avLst/>
            <a:gdLst/>
            <a:ahLst/>
            <a:cxnLst/>
            <a:rect l="l" t="t" r="r" b="b"/>
            <a:pathLst>
              <a:path w="9387840" h="1047114">
                <a:moveTo>
                  <a:pt x="9283192" y="0"/>
                </a:moveTo>
                <a:lnTo>
                  <a:pt x="104648" y="0"/>
                </a:lnTo>
                <a:lnTo>
                  <a:pt x="63918" y="8225"/>
                </a:lnTo>
                <a:lnTo>
                  <a:pt x="30654" y="30654"/>
                </a:lnTo>
                <a:lnTo>
                  <a:pt x="8225" y="63918"/>
                </a:lnTo>
                <a:lnTo>
                  <a:pt x="0" y="104648"/>
                </a:lnTo>
                <a:lnTo>
                  <a:pt x="0" y="942340"/>
                </a:lnTo>
                <a:lnTo>
                  <a:pt x="8225" y="983069"/>
                </a:lnTo>
                <a:lnTo>
                  <a:pt x="30654" y="1016333"/>
                </a:lnTo>
                <a:lnTo>
                  <a:pt x="63918" y="1038762"/>
                </a:lnTo>
                <a:lnTo>
                  <a:pt x="104648" y="1046988"/>
                </a:lnTo>
                <a:lnTo>
                  <a:pt x="9283192" y="1046988"/>
                </a:lnTo>
                <a:lnTo>
                  <a:pt x="9323921" y="1038762"/>
                </a:lnTo>
                <a:lnTo>
                  <a:pt x="9357185" y="1016333"/>
                </a:lnTo>
                <a:lnTo>
                  <a:pt x="9379614" y="983069"/>
                </a:lnTo>
                <a:lnTo>
                  <a:pt x="9387840" y="942340"/>
                </a:lnTo>
                <a:lnTo>
                  <a:pt x="9387840" y="104648"/>
                </a:lnTo>
                <a:lnTo>
                  <a:pt x="9379614" y="63918"/>
                </a:lnTo>
                <a:lnTo>
                  <a:pt x="9357185" y="30654"/>
                </a:lnTo>
                <a:lnTo>
                  <a:pt x="9323921" y="8225"/>
                </a:lnTo>
                <a:lnTo>
                  <a:pt x="9283192" y="0"/>
                </a:lnTo>
                <a:close/>
              </a:path>
            </a:pathLst>
          </a:custGeom>
          <a:solidFill>
            <a:srgbClr val="53D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03882" y="4493514"/>
            <a:ext cx="9387840" cy="1047115"/>
          </a:xfrm>
          <a:custGeom>
            <a:avLst/>
            <a:gdLst/>
            <a:ahLst/>
            <a:cxnLst/>
            <a:rect l="l" t="t" r="r" b="b"/>
            <a:pathLst>
              <a:path w="9387840" h="1047114">
                <a:moveTo>
                  <a:pt x="0" y="104648"/>
                </a:moveTo>
                <a:lnTo>
                  <a:pt x="8225" y="63918"/>
                </a:lnTo>
                <a:lnTo>
                  <a:pt x="30654" y="30654"/>
                </a:lnTo>
                <a:lnTo>
                  <a:pt x="63918" y="8225"/>
                </a:lnTo>
                <a:lnTo>
                  <a:pt x="104648" y="0"/>
                </a:lnTo>
                <a:lnTo>
                  <a:pt x="9283192" y="0"/>
                </a:lnTo>
                <a:lnTo>
                  <a:pt x="9323921" y="8225"/>
                </a:lnTo>
                <a:lnTo>
                  <a:pt x="9357185" y="30654"/>
                </a:lnTo>
                <a:lnTo>
                  <a:pt x="9379614" y="63918"/>
                </a:lnTo>
                <a:lnTo>
                  <a:pt x="9387840" y="104648"/>
                </a:lnTo>
                <a:lnTo>
                  <a:pt x="9387840" y="942340"/>
                </a:lnTo>
                <a:lnTo>
                  <a:pt x="9379614" y="983069"/>
                </a:lnTo>
                <a:lnTo>
                  <a:pt x="9357185" y="1016333"/>
                </a:lnTo>
                <a:lnTo>
                  <a:pt x="9323921" y="1038762"/>
                </a:lnTo>
                <a:lnTo>
                  <a:pt x="9283192" y="1046988"/>
                </a:lnTo>
                <a:lnTo>
                  <a:pt x="104648" y="1046988"/>
                </a:lnTo>
                <a:lnTo>
                  <a:pt x="63918" y="1038762"/>
                </a:lnTo>
                <a:lnTo>
                  <a:pt x="30654" y="1016333"/>
                </a:lnTo>
                <a:lnTo>
                  <a:pt x="8225" y="983069"/>
                </a:lnTo>
                <a:lnTo>
                  <a:pt x="0" y="942340"/>
                </a:lnTo>
                <a:lnTo>
                  <a:pt x="0" y="104648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04922" y="5685282"/>
            <a:ext cx="9387840" cy="1047115"/>
          </a:xfrm>
          <a:custGeom>
            <a:avLst/>
            <a:gdLst/>
            <a:ahLst/>
            <a:cxnLst/>
            <a:rect l="l" t="t" r="r" b="b"/>
            <a:pathLst>
              <a:path w="9387840" h="1047115">
                <a:moveTo>
                  <a:pt x="9283192" y="0"/>
                </a:moveTo>
                <a:lnTo>
                  <a:pt x="104647" y="0"/>
                </a:lnTo>
                <a:lnTo>
                  <a:pt x="63918" y="8227"/>
                </a:lnTo>
                <a:lnTo>
                  <a:pt x="30654" y="30665"/>
                </a:lnTo>
                <a:lnTo>
                  <a:pt x="8225" y="63945"/>
                </a:lnTo>
                <a:lnTo>
                  <a:pt x="0" y="104698"/>
                </a:lnTo>
                <a:lnTo>
                  <a:pt x="0" y="942289"/>
                </a:lnTo>
                <a:lnTo>
                  <a:pt x="8225" y="983042"/>
                </a:lnTo>
                <a:lnTo>
                  <a:pt x="30654" y="1016322"/>
                </a:lnTo>
                <a:lnTo>
                  <a:pt x="63918" y="1038760"/>
                </a:lnTo>
                <a:lnTo>
                  <a:pt x="104647" y="1046988"/>
                </a:lnTo>
                <a:lnTo>
                  <a:pt x="9283192" y="1046988"/>
                </a:lnTo>
                <a:lnTo>
                  <a:pt x="9323921" y="1038760"/>
                </a:lnTo>
                <a:lnTo>
                  <a:pt x="9357185" y="1016322"/>
                </a:lnTo>
                <a:lnTo>
                  <a:pt x="9379614" y="983042"/>
                </a:lnTo>
                <a:lnTo>
                  <a:pt x="9387840" y="942289"/>
                </a:lnTo>
                <a:lnTo>
                  <a:pt x="9387840" y="104698"/>
                </a:lnTo>
                <a:lnTo>
                  <a:pt x="9379614" y="63945"/>
                </a:lnTo>
                <a:lnTo>
                  <a:pt x="9357185" y="30665"/>
                </a:lnTo>
                <a:lnTo>
                  <a:pt x="9323921" y="8227"/>
                </a:lnTo>
                <a:lnTo>
                  <a:pt x="9283192" y="0"/>
                </a:lnTo>
                <a:close/>
              </a:path>
            </a:pathLst>
          </a:custGeom>
          <a:solidFill>
            <a:srgbClr val="DE9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04922" y="5685282"/>
            <a:ext cx="9387840" cy="1047115"/>
          </a:xfrm>
          <a:custGeom>
            <a:avLst/>
            <a:gdLst/>
            <a:ahLst/>
            <a:cxnLst/>
            <a:rect l="l" t="t" r="r" b="b"/>
            <a:pathLst>
              <a:path w="9387840" h="1047115">
                <a:moveTo>
                  <a:pt x="0" y="104698"/>
                </a:moveTo>
                <a:lnTo>
                  <a:pt x="8225" y="63945"/>
                </a:lnTo>
                <a:lnTo>
                  <a:pt x="30654" y="30665"/>
                </a:lnTo>
                <a:lnTo>
                  <a:pt x="63918" y="8227"/>
                </a:lnTo>
                <a:lnTo>
                  <a:pt x="104647" y="0"/>
                </a:lnTo>
                <a:lnTo>
                  <a:pt x="9283192" y="0"/>
                </a:lnTo>
                <a:lnTo>
                  <a:pt x="9323921" y="8227"/>
                </a:lnTo>
                <a:lnTo>
                  <a:pt x="9357185" y="30665"/>
                </a:lnTo>
                <a:lnTo>
                  <a:pt x="9379614" y="63945"/>
                </a:lnTo>
                <a:lnTo>
                  <a:pt x="9387840" y="104698"/>
                </a:lnTo>
                <a:lnTo>
                  <a:pt x="9387840" y="942289"/>
                </a:lnTo>
                <a:lnTo>
                  <a:pt x="9379614" y="983042"/>
                </a:lnTo>
                <a:lnTo>
                  <a:pt x="9357185" y="1016322"/>
                </a:lnTo>
                <a:lnTo>
                  <a:pt x="9323921" y="1038760"/>
                </a:lnTo>
                <a:lnTo>
                  <a:pt x="9283192" y="1046988"/>
                </a:lnTo>
                <a:lnTo>
                  <a:pt x="104647" y="1046988"/>
                </a:lnTo>
                <a:lnTo>
                  <a:pt x="63918" y="1038760"/>
                </a:lnTo>
                <a:lnTo>
                  <a:pt x="30654" y="1016322"/>
                </a:lnTo>
                <a:lnTo>
                  <a:pt x="8225" y="983042"/>
                </a:lnTo>
                <a:lnTo>
                  <a:pt x="0" y="942289"/>
                </a:lnTo>
                <a:lnTo>
                  <a:pt x="0" y="104698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4764" y="1186053"/>
            <a:ext cx="8187690" cy="5222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Initiating</a:t>
            </a:r>
            <a:r>
              <a:rPr sz="2800" spc="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event</a:t>
            </a:r>
            <a:endParaRPr sz="28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200">
              <a:latin typeface="Times New Roman"/>
              <a:cs typeface="Times New Roman"/>
            </a:endParaRPr>
          </a:p>
          <a:p>
            <a:pPr marL="713740" marR="831215">
              <a:lnSpc>
                <a:spcPts val="3040"/>
              </a:lnSpc>
            </a:pP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Structural alteration in aqueous outflow  system</a:t>
            </a:r>
            <a:endParaRPr sz="28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50">
              <a:latin typeface="Times New Roman"/>
              <a:cs typeface="Times New Roman"/>
            </a:endParaRPr>
          </a:p>
          <a:p>
            <a:pPr marL="1414145" marR="5080">
              <a:lnSpc>
                <a:spcPts val="3040"/>
              </a:lnSpc>
            </a:pP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Functional alteration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(increased IOP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and 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impaired blood flow</a:t>
            </a:r>
            <a:r>
              <a:rPr sz="2800" spc="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)</a:t>
            </a:r>
            <a:endParaRPr sz="28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50">
              <a:latin typeface="Times New Roman"/>
              <a:cs typeface="Times New Roman"/>
            </a:endParaRPr>
          </a:p>
          <a:p>
            <a:pPr marR="655320" algn="ctr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Optic nerve</a:t>
            </a:r>
            <a:r>
              <a:rPr sz="2800" spc="1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damage</a:t>
            </a:r>
            <a:endParaRPr sz="2800">
              <a:latin typeface="Century"/>
              <a:cs typeface="Century"/>
            </a:endParaRPr>
          </a:p>
          <a:p>
            <a:pPr>
              <a:lnSpc>
                <a:spcPct val="100000"/>
              </a:lnSpc>
            </a:pPr>
            <a:endParaRPr sz="3300">
              <a:latin typeface="Times New Roman"/>
              <a:cs typeface="Times New Roman"/>
            </a:endParaRPr>
          </a:p>
          <a:p>
            <a:pPr marR="784225" algn="ctr">
              <a:lnSpc>
                <a:spcPct val="100000"/>
              </a:lnSpc>
              <a:spcBef>
                <a:spcPts val="2240"/>
              </a:spcBef>
            </a:pPr>
            <a:r>
              <a:rPr sz="2800" spc="-25" dirty="0">
                <a:solidFill>
                  <a:srgbClr val="FFFFFF"/>
                </a:solidFill>
                <a:latin typeface="Century"/>
                <a:cs typeface="Century"/>
              </a:rPr>
              <a:t>Visual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loss</a:t>
            </a:r>
            <a:endParaRPr sz="2800">
              <a:latin typeface="Century"/>
              <a:cs typeface="Century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707373" y="1680210"/>
            <a:ext cx="681355" cy="681355"/>
          </a:xfrm>
          <a:custGeom>
            <a:avLst/>
            <a:gdLst/>
            <a:ahLst/>
            <a:cxnLst/>
            <a:rect l="l" t="t" r="r" b="b"/>
            <a:pathLst>
              <a:path w="681354" h="681355">
                <a:moveTo>
                  <a:pt x="681227" y="374650"/>
                </a:moveTo>
                <a:lnTo>
                  <a:pt x="0" y="374650"/>
                </a:lnTo>
                <a:lnTo>
                  <a:pt x="340614" y="681227"/>
                </a:lnTo>
                <a:lnTo>
                  <a:pt x="681227" y="374650"/>
                </a:lnTo>
                <a:close/>
              </a:path>
              <a:path w="681354" h="681355">
                <a:moveTo>
                  <a:pt x="527939" y="0"/>
                </a:moveTo>
                <a:lnTo>
                  <a:pt x="153289" y="0"/>
                </a:lnTo>
                <a:lnTo>
                  <a:pt x="153289" y="374650"/>
                </a:lnTo>
                <a:lnTo>
                  <a:pt x="527939" y="374650"/>
                </a:lnTo>
                <a:lnTo>
                  <a:pt x="527939" y="0"/>
                </a:lnTo>
                <a:close/>
              </a:path>
            </a:pathLst>
          </a:custGeom>
          <a:solidFill>
            <a:srgbClr val="EAD0D4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07373" y="1680210"/>
            <a:ext cx="681355" cy="681355"/>
          </a:xfrm>
          <a:custGeom>
            <a:avLst/>
            <a:gdLst/>
            <a:ahLst/>
            <a:cxnLst/>
            <a:rect l="l" t="t" r="r" b="b"/>
            <a:pathLst>
              <a:path w="681354" h="681355">
                <a:moveTo>
                  <a:pt x="0" y="374650"/>
                </a:moveTo>
                <a:lnTo>
                  <a:pt x="153289" y="374650"/>
                </a:lnTo>
                <a:lnTo>
                  <a:pt x="153289" y="0"/>
                </a:lnTo>
                <a:lnTo>
                  <a:pt x="527939" y="0"/>
                </a:lnTo>
                <a:lnTo>
                  <a:pt x="527939" y="374650"/>
                </a:lnTo>
                <a:lnTo>
                  <a:pt x="681227" y="374650"/>
                </a:lnTo>
                <a:lnTo>
                  <a:pt x="340614" y="681227"/>
                </a:lnTo>
                <a:lnTo>
                  <a:pt x="0" y="374650"/>
                </a:lnTo>
                <a:close/>
              </a:path>
            </a:pathLst>
          </a:custGeom>
          <a:ln w="19812">
            <a:solidFill>
              <a:srgbClr val="EAD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408414" y="2873501"/>
            <a:ext cx="681355" cy="680085"/>
          </a:xfrm>
          <a:custGeom>
            <a:avLst/>
            <a:gdLst/>
            <a:ahLst/>
            <a:cxnLst/>
            <a:rect l="l" t="t" r="r" b="b"/>
            <a:pathLst>
              <a:path w="681354" h="680085">
                <a:moveTo>
                  <a:pt x="681227" y="373888"/>
                </a:moveTo>
                <a:lnTo>
                  <a:pt x="0" y="373888"/>
                </a:lnTo>
                <a:lnTo>
                  <a:pt x="340613" y="679703"/>
                </a:lnTo>
                <a:lnTo>
                  <a:pt x="681227" y="373888"/>
                </a:lnTo>
                <a:close/>
              </a:path>
              <a:path w="681354" h="680085">
                <a:moveTo>
                  <a:pt x="527938" y="0"/>
                </a:moveTo>
                <a:lnTo>
                  <a:pt x="153288" y="0"/>
                </a:lnTo>
                <a:lnTo>
                  <a:pt x="153288" y="373888"/>
                </a:lnTo>
                <a:lnTo>
                  <a:pt x="527938" y="373888"/>
                </a:lnTo>
                <a:lnTo>
                  <a:pt x="527938" y="0"/>
                </a:lnTo>
                <a:close/>
              </a:path>
            </a:pathLst>
          </a:custGeom>
          <a:solidFill>
            <a:srgbClr val="D0CFEC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8414" y="2873501"/>
            <a:ext cx="681355" cy="680085"/>
          </a:xfrm>
          <a:custGeom>
            <a:avLst/>
            <a:gdLst/>
            <a:ahLst/>
            <a:cxnLst/>
            <a:rect l="l" t="t" r="r" b="b"/>
            <a:pathLst>
              <a:path w="681354" h="680085">
                <a:moveTo>
                  <a:pt x="0" y="373888"/>
                </a:moveTo>
                <a:lnTo>
                  <a:pt x="153288" y="373888"/>
                </a:lnTo>
                <a:lnTo>
                  <a:pt x="153288" y="0"/>
                </a:lnTo>
                <a:lnTo>
                  <a:pt x="527938" y="0"/>
                </a:lnTo>
                <a:lnTo>
                  <a:pt x="527938" y="373888"/>
                </a:lnTo>
                <a:lnTo>
                  <a:pt x="681227" y="373888"/>
                </a:lnTo>
                <a:lnTo>
                  <a:pt x="340613" y="679703"/>
                </a:lnTo>
                <a:lnTo>
                  <a:pt x="0" y="373888"/>
                </a:lnTo>
                <a:close/>
              </a:path>
            </a:pathLst>
          </a:custGeom>
          <a:ln w="19812">
            <a:solidFill>
              <a:srgbClr val="EAD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109454" y="4048505"/>
            <a:ext cx="681355" cy="680085"/>
          </a:xfrm>
          <a:custGeom>
            <a:avLst/>
            <a:gdLst/>
            <a:ahLst/>
            <a:cxnLst/>
            <a:rect l="l" t="t" r="r" b="b"/>
            <a:pathLst>
              <a:path w="681354" h="680085">
                <a:moveTo>
                  <a:pt x="681227" y="373888"/>
                </a:moveTo>
                <a:lnTo>
                  <a:pt x="0" y="373888"/>
                </a:lnTo>
                <a:lnTo>
                  <a:pt x="340614" y="679704"/>
                </a:lnTo>
                <a:lnTo>
                  <a:pt x="681227" y="373888"/>
                </a:lnTo>
                <a:close/>
              </a:path>
              <a:path w="681354" h="680085">
                <a:moveTo>
                  <a:pt x="527939" y="0"/>
                </a:moveTo>
                <a:lnTo>
                  <a:pt x="153289" y="0"/>
                </a:lnTo>
                <a:lnTo>
                  <a:pt x="153289" y="373888"/>
                </a:lnTo>
                <a:lnTo>
                  <a:pt x="527939" y="373888"/>
                </a:lnTo>
                <a:lnTo>
                  <a:pt x="527939" y="0"/>
                </a:lnTo>
                <a:close/>
              </a:path>
            </a:pathLst>
          </a:custGeom>
          <a:solidFill>
            <a:srgbClr val="CFEFD5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109454" y="4048505"/>
            <a:ext cx="681355" cy="680085"/>
          </a:xfrm>
          <a:custGeom>
            <a:avLst/>
            <a:gdLst/>
            <a:ahLst/>
            <a:cxnLst/>
            <a:rect l="l" t="t" r="r" b="b"/>
            <a:pathLst>
              <a:path w="681354" h="680085">
                <a:moveTo>
                  <a:pt x="0" y="373888"/>
                </a:moveTo>
                <a:lnTo>
                  <a:pt x="153289" y="373888"/>
                </a:lnTo>
                <a:lnTo>
                  <a:pt x="153289" y="0"/>
                </a:lnTo>
                <a:lnTo>
                  <a:pt x="527939" y="0"/>
                </a:lnTo>
                <a:lnTo>
                  <a:pt x="527939" y="373888"/>
                </a:lnTo>
                <a:lnTo>
                  <a:pt x="681227" y="373888"/>
                </a:lnTo>
                <a:lnTo>
                  <a:pt x="340614" y="679704"/>
                </a:lnTo>
                <a:lnTo>
                  <a:pt x="0" y="373888"/>
                </a:lnTo>
                <a:close/>
              </a:path>
            </a:pathLst>
          </a:custGeom>
          <a:ln w="19812">
            <a:solidFill>
              <a:srgbClr val="EAD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810493" y="5252465"/>
            <a:ext cx="681355" cy="680085"/>
          </a:xfrm>
          <a:custGeom>
            <a:avLst/>
            <a:gdLst/>
            <a:ahLst/>
            <a:cxnLst/>
            <a:rect l="l" t="t" r="r" b="b"/>
            <a:pathLst>
              <a:path w="681354" h="680085">
                <a:moveTo>
                  <a:pt x="681227" y="373837"/>
                </a:moveTo>
                <a:lnTo>
                  <a:pt x="0" y="373837"/>
                </a:lnTo>
                <a:lnTo>
                  <a:pt x="340613" y="679704"/>
                </a:lnTo>
                <a:lnTo>
                  <a:pt x="681227" y="373837"/>
                </a:lnTo>
                <a:close/>
              </a:path>
              <a:path w="681354" h="680085">
                <a:moveTo>
                  <a:pt x="527938" y="0"/>
                </a:moveTo>
                <a:lnTo>
                  <a:pt x="153288" y="0"/>
                </a:lnTo>
                <a:lnTo>
                  <a:pt x="153288" y="373837"/>
                </a:lnTo>
                <a:lnTo>
                  <a:pt x="527938" y="373837"/>
                </a:lnTo>
                <a:lnTo>
                  <a:pt x="527938" y="0"/>
                </a:lnTo>
                <a:close/>
              </a:path>
            </a:pathLst>
          </a:custGeom>
          <a:solidFill>
            <a:srgbClr val="F3DECE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810493" y="5252465"/>
            <a:ext cx="681355" cy="680085"/>
          </a:xfrm>
          <a:custGeom>
            <a:avLst/>
            <a:gdLst/>
            <a:ahLst/>
            <a:cxnLst/>
            <a:rect l="l" t="t" r="r" b="b"/>
            <a:pathLst>
              <a:path w="681354" h="680085">
                <a:moveTo>
                  <a:pt x="0" y="373837"/>
                </a:moveTo>
                <a:lnTo>
                  <a:pt x="153288" y="373837"/>
                </a:lnTo>
                <a:lnTo>
                  <a:pt x="153288" y="0"/>
                </a:lnTo>
                <a:lnTo>
                  <a:pt x="527938" y="0"/>
                </a:lnTo>
                <a:lnTo>
                  <a:pt x="527938" y="373837"/>
                </a:lnTo>
                <a:lnTo>
                  <a:pt x="681227" y="373837"/>
                </a:lnTo>
                <a:lnTo>
                  <a:pt x="340613" y="679704"/>
                </a:lnTo>
                <a:lnTo>
                  <a:pt x="0" y="373837"/>
                </a:lnTo>
                <a:close/>
              </a:path>
            </a:pathLst>
          </a:custGeom>
          <a:ln w="19812">
            <a:solidFill>
              <a:srgbClr val="EAD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00516" y="827532"/>
            <a:ext cx="2426207" cy="1136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98966" y="954735"/>
            <a:ext cx="17722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TYPES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643127" y="886967"/>
            <a:ext cx="7213092" cy="5084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97823" y="3092195"/>
            <a:ext cx="2772155" cy="16718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70747" y="4853940"/>
            <a:ext cx="3226435" cy="137160"/>
          </a:xfrm>
          <a:custGeom>
            <a:avLst/>
            <a:gdLst/>
            <a:ahLst/>
            <a:cxnLst/>
            <a:rect l="l" t="t" r="r" b="b"/>
            <a:pathLst>
              <a:path w="3226434" h="137160">
                <a:moveTo>
                  <a:pt x="0" y="137160"/>
                </a:moveTo>
                <a:lnTo>
                  <a:pt x="3226307" y="137160"/>
                </a:lnTo>
                <a:lnTo>
                  <a:pt x="3226307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70747" y="3002279"/>
            <a:ext cx="137160" cy="1851660"/>
          </a:xfrm>
          <a:custGeom>
            <a:avLst/>
            <a:gdLst/>
            <a:ahLst/>
            <a:cxnLst/>
            <a:rect l="l" t="t" r="r" b="b"/>
            <a:pathLst>
              <a:path w="137159" h="1851660">
                <a:moveTo>
                  <a:pt x="0" y="1851660"/>
                </a:moveTo>
                <a:lnTo>
                  <a:pt x="137159" y="1851660"/>
                </a:lnTo>
                <a:lnTo>
                  <a:pt x="137159" y="0"/>
                </a:lnTo>
                <a:lnTo>
                  <a:pt x="0" y="0"/>
                </a:lnTo>
                <a:lnTo>
                  <a:pt x="0" y="18516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70747" y="2865120"/>
            <a:ext cx="3226435" cy="137160"/>
          </a:xfrm>
          <a:custGeom>
            <a:avLst/>
            <a:gdLst/>
            <a:ahLst/>
            <a:cxnLst/>
            <a:rect l="l" t="t" r="r" b="b"/>
            <a:pathLst>
              <a:path w="3226434" h="137160">
                <a:moveTo>
                  <a:pt x="0" y="137160"/>
                </a:moveTo>
                <a:lnTo>
                  <a:pt x="3226307" y="137160"/>
                </a:lnTo>
                <a:lnTo>
                  <a:pt x="3226307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59895" y="3002279"/>
            <a:ext cx="137160" cy="1851660"/>
          </a:xfrm>
          <a:custGeom>
            <a:avLst/>
            <a:gdLst/>
            <a:ahLst/>
            <a:cxnLst/>
            <a:rect l="l" t="t" r="r" b="b"/>
            <a:pathLst>
              <a:path w="137159" h="1851660">
                <a:moveTo>
                  <a:pt x="137159" y="0"/>
                </a:moveTo>
                <a:lnTo>
                  <a:pt x="0" y="0"/>
                </a:lnTo>
                <a:lnTo>
                  <a:pt x="0" y="1851660"/>
                </a:lnTo>
                <a:lnTo>
                  <a:pt x="137159" y="1851660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53628" y="4785359"/>
            <a:ext cx="2860675" cy="0"/>
          </a:xfrm>
          <a:custGeom>
            <a:avLst/>
            <a:gdLst/>
            <a:ahLst/>
            <a:cxnLst/>
            <a:rect l="l" t="t" r="r" b="b"/>
            <a:pathLst>
              <a:path w="2860675">
                <a:moveTo>
                  <a:pt x="0" y="0"/>
                </a:moveTo>
                <a:lnTo>
                  <a:pt x="2860548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76488" y="3093720"/>
            <a:ext cx="0" cy="1668780"/>
          </a:xfrm>
          <a:custGeom>
            <a:avLst/>
            <a:gdLst/>
            <a:ahLst/>
            <a:cxnLst/>
            <a:rect l="l" t="t" r="r" b="b"/>
            <a:pathLst>
              <a:path h="1668779">
                <a:moveTo>
                  <a:pt x="0" y="0"/>
                </a:moveTo>
                <a:lnTo>
                  <a:pt x="0" y="166878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53628" y="3070860"/>
            <a:ext cx="2860675" cy="0"/>
          </a:xfrm>
          <a:custGeom>
            <a:avLst/>
            <a:gdLst/>
            <a:ahLst/>
            <a:cxnLst/>
            <a:rect l="l" t="t" r="r" b="b"/>
            <a:pathLst>
              <a:path w="2860675">
                <a:moveTo>
                  <a:pt x="0" y="0"/>
                </a:moveTo>
                <a:lnTo>
                  <a:pt x="2860548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91316" y="3093720"/>
            <a:ext cx="0" cy="1668780"/>
          </a:xfrm>
          <a:custGeom>
            <a:avLst/>
            <a:gdLst/>
            <a:ahLst/>
            <a:cxnLst/>
            <a:rect l="l" t="t" r="r" b="b"/>
            <a:pathLst>
              <a:path h="1668779">
                <a:moveTo>
                  <a:pt x="0" y="0"/>
                </a:moveTo>
                <a:lnTo>
                  <a:pt x="0" y="1668779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9660" y="1074419"/>
            <a:ext cx="2612136" cy="691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8532" y="1403603"/>
            <a:ext cx="2270760" cy="691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65300" y="1147698"/>
            <a:ext cx="211645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31445" marR="5080" indent="-119380">
              <a:lnSpc>
                <a:spcPts val="2590"/>
              </a:lnSpc>
              <a:spcBef>
                <a:spcPts val="425"/>
              </a:spcBef>
            </a:pPr>
            <a:r>
              <a:rPr sz="2400" dirty="0"/>
              <a:t>OPEN</a:t>
            </a:r>
            <a:r>
              <a:rPr sz="2400" spc="-100" dirty="0"/>
              <a:t> </a:t>
            </a:r>
            <a:r>
              <a:rPr sz="2400" spc="-5" dirty="0"/>
              <a:t>ANGLE  </a:t>
            </a:r>
            <a:r>
              <a:rPr sz="2400" dirty="0"/>
              <a:t>GLAUCOMA</a:t>
            </a:r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641604" y="3214116"/>
            <a:ext cx="3364991" cy="1792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4527" y="5096509"/>
            <a:ext cx="3819525" cy="137160"/>
          </a:xfrm>
          <a:custGeom>
            <a:avLst/>
            <a:gdLst/>
            <a:ahLst/>
            <a:cxnLst/>
            <a:rect l="l" t="t" r="r" b="b"/>
            <a:pathLst>
              <a:path w="3819525" h="137160">
                <a:moveTo>
                  <a:pt x="0" y="137160"/>
                </a:moveTo>
                <a:lnTo>
                  <a:pt x="3819144" y="137160"/>
                </a:lnTo>
                <a:lnTo>
                  <a:pt x="381914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4527" y="3124200"/>
            <a:ext cx="137160" cy="1972310"/>
          </a:xfrm>
          <a:custGeom>
            <a:avLst/>
            <a:gdLst/>
            <a:ahLst/>
            <a:cxnLst/>
            <a:rect l="l" t="t" r="r" b="b"/>
            <a:pathLst>
              <a:path w="137159" h="1972310">
                <a:moveTo>
                  <a:pt x="0" y="1972309"/>
                </a:moveTo>
                <a:lnTo>
                  <a:pt x="137159" y="1972309"/>
                </a:lnTo>
                <a:lnTo>
                  <a:pt x="137159" y="0"/>
                </a:lnTo>
                <a:lnTo>
                  <a:pt x="0" y="0"/>
                </a:lnTo>
                <a:lnTo>
                  <a:pt x="0" y="19723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4527" y="2987039"/>
            <a:ext cx="3819525" cy="137160"/>
          </a:xfrm>
          <a:custGeom>
            <a:avLst/>
            <a:gdLst/>
            <a:ahLst/>
            <a:cxnLst/>
            <a:rect l="l" t="t" r="r" b="b"/>
            <a:pathLst>
              <a:path w="3819525" h="137160">
                <a:moveTo>
                  <a:pt x="0" y="137160"/>
                </a:moveTo>
                <a:lnTo>
                  <a:pt x="3819144" y="137160"/>
                </a:lnTo>
                <a:lnTo>
                  <a:pt x="381914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6511" y="3124200"/>
            <a:ext cx="137160" cy="1972310"/>
          </a:xfrm>
          <a:custGeom>
            <a:avLst/>
            <a:gdLst/>
            <a:ahLst/>
            <a:cxnLst/>
            <a:rect l="l" t="t" r="r" b="b"/>
            <a:pathLst>
              <a:path w="137160" h="1972310">
                <a:moveTo>
                  <a:pt x="137160" y="0"/>
                </a:moveTo>
                <a:lnTo>
                  <a:pt x="0" y="0"/>
                </a:lnTo>
                <a:lnTo>
                  <a:pt x="0" y="1972056"/>
                </a:lnTo>
                <a:lnTo>
                  <a:pt x="137160" y="1972056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7408" y="5027929"/>
            <a:ext cx="3453765" cy="0"/>
          </a:xfrm>
          <a:custGeom>
            <a:avLst/>
            <a:gdLst/>
            <a:ahLst/>
            <a:cxnLst/>
            <a:rect l="l" t="t" r="r" b="b"/>
            <a:pathLst>
              <a:path w="3453765">
                <a:moveTo>
                  <a:pt x="0" y="0"/>
                </a:moveTo>
                <a:lnTo>
                  <a:pt x="3453383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0268" y="3215639"/>
            <a:ext cx="0" cy="1789430"/>
          </a:xfrm>
          <a:custGeom>
            <a:avLst/>
            <a:gdLst/>
            <a:ahLst/>
            <a:cxnLst/>
            <a:rect l="l" t="t" r="r" b="b"/>
            <a:pathLst>
              <a:path h="1789429">
                <a:moveTo>
                  <a:pt x="0" y="0"/>
                </a:moveTo>
                <a:lnTo>
                  <a:pt x="0" y="178943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7408" y="3192779"/>
            <a:ext cx="3453765" cy="0"/>
          </a:xfrm>
          <a:custGeom>
            <a:avLst/>
            <a:gdLst/>
            <a:ahLst/>
            <a:cxnLst/>
            <a:rect l="l" t="t" r="r" b="b"/>
            <a:pathLst>
              <a:path w="3453765">
                <a:moveTo>
                  <a:pt x="0" y="0"/>
                </a:moveTo>
                <a:lnTo>
                  <a:pt x="3453383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27932" y="3215639"/>
            <a:ext cx="0" cy="1789430"/>
          </a:xfrm>
          <a:custGeom>
            <a:avLst/>
            <a:gdLst/>
            <a:ahLst/>
            <a:cxnLst/>
            <a:rect l="l" t="t" r="r" b="b"/>
            <a:pathLst>
              <a:path h="1789429">
                <a:moveTo>
                  <a:pt x="0" y="0"/>
                </a:moveTo>
                <a:lnTo>
                  <a:pt x="0" y="1789176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05528" y="597408"/>
            <a:ext cx="7004304" cy="5699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23459" y="800100"/>
            <a:ext cx="6567170" cy="5257800"/>
          </a:xfrm>
          <a:custGeom>
            <a:avLst/>
            <a:gdLst/>
            <a:ahLst/>
            <a:cxnLst/>
            <a:rect l="l" t="t" r="r" b="b"/>
            <a:pathLst>
              <a:path w="6567170" h="5257800">
                <a:moveTo>
                  <a:pt x="0" y="5257800"/>
                </a:moveTo>
                <a:lnTo>
                  <a:pt x="6566916" y="5257800"/>
                </a:lnTo>
                <a:lnTo>
                  <a:pt x="6566916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ln w="12192">
            <a:solidFill>
              <a:srgbClr val="2A5B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0932" y="1277111"/>
            <a:ext cx="5894832" cy="4334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7047" y="473963"/>
            <a:ext cx="1616963" cy="691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21495" y="803148"/>
            <a:ext cx="2069592" cy="691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69095" y="1132332"/>
            <a:ext cx="2270759" cy="691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945626" y="548132"/>
            <a:ext cx="1879600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-1270" algn="ctr">
              <a:lnSpc>
                <a:spcPts val="2590"/>
              </a:lnSpc>
              <a:spcBef>
                <a:spcPts val="425"/>
              </a:spcBef>
            </a:pPr>
            <a:r>
              <a:rPr sz="2400" spc="-5" dirty="0"/>
              <a:t>ANGLE  </a:t>
            </a:r>
            <a:r>
              <a:rPr sz="2400" dirty="0"/>
              <a:t>CLOSURE  GLAUCOMA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643127" y="696468"/>
            <a:ext cx="7213092" cy="54650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97823" y="2982467"/>
            <a:ext cx="2772155" cy="18912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70747" y="4963159"/>
            <a:ext cx="3226435" cy="137160"/>
          </a:xfrm>
          <a:custGeom>
            <a:avLst/>
            <a:gdLst/>
            <a:ahLst/>
            <a:cxnLst/>
            <a:rect l="l" t="t" r="r" b="b"/>
            <a:pathLst>
              <a:path w="3226434" h="137160">
                <a:moveTo>
                  <a:pt x="0" y="137160"/>
                </a:moveTo>
                <a:lnTo>
                  <a:pt x="3226307" y="137160"/>
                </a:lnTo>
                <a:lnTo>
                  <a:pt x="3226307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70747" y="2893060"/>
            <a:ext cx="137160" cy="2070100"/>
          </a:xfrm>
          <a:custGeom>
            <a:avLst/>
            <a:gdLst/>
            <a:ahLst/>
            <a:cxnLst/>
            <a:rect l="l" t="t" r="r" b="b"/>
            <a:pathLst>
              <a:path w="137159" h="2070100">
                <a:moveTo>
                  <a:pt x="0" y="2070100"/>
                </a:moveTo>
                <a:lnTo>
                  <a:pt x="137159" y="2070100"/>
                </a:lnTo>
                <a:lnTo>
                  <a:pt x="137159" y="0"/>
                </a:lnTo>
                <a:lnTo>
                  <a:pt x="0" y="0"/>
                </a:lnTo>
                <a:lnTo>
                  <a:pt x="0" y="2070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70747" y="2755900"/>
            <a:ext cx="3226435" cy="137160"/>
          </a:xfrm>
          <a:custGeom>
            <a:avLst/>
            <a:gdLst/>
            <a:ahLst/>
            <a:cxnLst/>
            <a:rect l="l" t="t" r="r" b="b"/>
            <a:pathLst>
              <a:path w="3226434" h="137160">
                <a:moveTo>
                  <a:pt x="0" y="137159"/>
                </a:moveTo>
                <a:lnTo>
                  <a:pt x="3226307" y="137159"/>
                </a:lnTo>
                <a:lnTo>
                  <a:pt x="3226307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59895" y="2892551"/>
            <a:ext cx="137160" cy="2071370"/>
          </a:xfrm>
          <a:custGeom>
            <a:avLst/>
            <a:gdLst/>
            <a:ahLst/>
            <a:cxnLst/>
            <a:rect l="l" t="t" r="r" b="b"/>
            <a:pathLst>
              <a:path w="137159" h="2071370">
                <a:moveTo>
                  <a:pt x="137159" y="0"/>
                </a:moveTo>
                <a:lnTo>
                  <a:pt x="0" y="0"/>
                </a:lnTo>
                <a:lnTo>
                  <a:pt x="0" y="2071116"/>
                </a:lnTo>
                <a:lnTo>
                  <a:pt x="137159" y="2071116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53628" y="4894579"/>
            <a:ext cx="2860675" cy="0"/>
          </a:xfrm>
          <a:custGeom>
            <a:avLst/>
            <a:gdLst/>
            <a:ahLst/>
            <a:cxnLst/>
            <a:rect l="l" t="t" r="r" b="b"/>
            <a:pathLst>
              <a:path w="2860675">
                <a:moveTo>
                  <a:pt x="0" y="0"/>
                </a:moveTo>
                <a:lnTo>
                  <a:pt x="2860548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76488" y="2984500"/>
            <a:ext cx="0" cy="1887220"/>
          </a:xfrm>
          <a:custGeom>
            <a:avLst/>
            <a:gdLst/>
            <a:ahLst/>
            <a:cxnLst/>
            <a:rect l="l" t="t" r="r" b="b"/>
            <a:pathLst>
              <a:path h="1887220">
                <a:moveTo>
                  <a:pt x="0" y="0"/>
                </a:moveTo>
                <a:lnTo>
                  <a:pt x="0" y="188722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53628" y="2961639"/>
            <a:ext cx="2860675" cy="0"/>
          </a:xfrm>
          <a:custGeom>
            <a:avLst/>
            <a:gdLst/>
            <a:ahLst/>
            <a:cxnLst/>
            <a:rect l="l" t="t" r="r" b="b"/>
            <a:pathLst>
              <a:path w="2860675">
                <a:moveTo>
                  <a:pt x="0" y="0"/>
                </a:moveTo>
                <a:lnTo>
                  <a:pt x="2860548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91316" y="2983992"/>
            <a:ext cx="0" cy="1888489"/>
          </a:xfrm>
          <a:custGeom>
            <a:avLst/>
            <a:gdLst/>
            <a:ahLst/>
            <a:cxnLst/>
            <a:rect l="l" t="t" r="r" b="b"/>
            <a:pathLst>
              <a:path h="1888489">
                <a:moveTo>
                  <a:pt x="0" y="0"/>
                </a:moveTo>
                <a:lnTo>
                  <a:pt x="0" y="1888236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9904" y="643127"/>
            <a:ext cx="7632192" cy="557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95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2523" y="1883664"/>
            <a:ext cx="4081272" cy="1359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51959" y="2542032"/>
            <a:ext cx="6248399" cy="13594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3458" y="2038934"/>
            <a:ext cx="5523230" cy="141605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71755" marR="5080" indent="-59690">
              <a:lnSpc>
                <a:spcPts val="5190"/>
              </a:lnSpc>
              <a:spcBef>
                <a:spcPts val="750"/>
              </a:spcBef>
            </a:pPr>
            <a:r>
              <a:rPr dirty="0"/>
              <a:t>CLINICAL  MANIFESTATION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55152" y="734568"/>
            <a:ext cx="2388107" cy="801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61731" y="1118616"/>
            <a:ext cx="3646931" cy="801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68742" y="821562"/>
            <a:ext cx="319151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693420">
              <a:lnSpc>
                <a:spcPts val="3020"/>
              </a:lnSpc>
              <a:spcBef>
                <a:spcPts val="480"/>
              </a:spcBef>
            </a:pPr>
            <a:r>
              <a:rPr sz="2800" spc="-10" dirty="0"/>
              <a:t>CLINICAL  </a:t>
            </a:r>
            <a:r>
              <a:rPr sz="2800" spc="-5" dirty="0"/>
              <a:t>MANI</a:t>
            </a:r>
            <a:r>
              <a:rPr sz="2800" spc="-20" dirty="0"/>
              <a:t>F</a:t>
            </a:r>
            <a:r>
              <a:rPr sz="2800" spc="-10" dirty="0"/>
              <a:t>ESTATION</a:t>
            </a:r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598931" y="597408"/>
            <a:ext cx="7005828" cy="5699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6903" y="1584960"/>
            <a:ext cx="5926836" cy="36880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8388" y="800100"/>
            <a:ext cx="6565900" cy="5257800"/>
          </a:xfrm>
          <a:custGeom>
            <a:avLst/>
            <a:gdLst/>
            <a:ahLst/>
            <a:cxnLst/>
            <a:rect l="l" t="t" r="r" b="b"/>
            <a:pathLst>
              <a:path w="6565900" h="5257800">
                <a:moveTo>
                  <a:pt x="0" y="5257800"/>
                </a:moveTo>
                <a:lnTo>
                  <a:pt x="6565392" y="5257800"/>
                </a:lnTo>
                <a:lnTo>
                  <a:pt x="6565392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ln w="12192">
            <a:solidFill>
              <a:srgbClr val="2A5B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59268" y="1935479"/>
            <a:ext cx="3409187" cy="34808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3127" y="729995"/>
            <a:ext cx="10905743" cy="5398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6248" y="851916"/>
            <a:ext cx="6740652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99358" y="960247"/>
            <a:ext cx="618553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/>
              <a:t>CLINICAL</a:t>
            </a:r>
            <a:r>
              <a:rPr sz="3400" spc="-50" dirty="0"/>
              <a:t> </a:t>
            </a:r>
            <a:r>
              <a:rPr sz="3400" spc="-5" dirty="0"/>
              <a:t>MANIFESTATION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335279" y="2159507"/>
            <a:ext cx="1551940" cy="1550035"/>
          </a:xfrm>
          <a:custGeom>
            <a:avLst/>
            <a:gdLst/>
            <a:ahLst/>
            <a:cxnLst/>
            <a:rect l="l" t="t" r="r" b="b"/>
            <a:pathLst>
              <a:path w="1551939" h="1550035">
                <a:moveTo>
                  <a:pt x="775716" y="0"/>
                </a:moveTo>
                <a:lnTo>
                  <a:pt x="728460" y="1414"/>
                </a:lnTo>
                <a:lnTo>
                  <a:pt x="681954" y="5603"/>
                </a:lnTo>
                <a:lnTo>
                  <a:pt x="636278" y="12485"/>
                </a:lnTo>
                <a:lnTo>
                  <a:pt x="591513" y="21980"/>
                </a:lnTo>
                <a:lnTo>
                  <a:pt x="547740" y="34007"/>
                </a:lnTo>
                <a:lnTo>
                  <a:pt x="505041" y="48483"/>
                </a:lnTo>
                <a:lnTo>
                  <a:pt x="463496" y="65329"/>
                </a:lnTo>
                <a:lnTo>
                  <a:pt x="423187" y="84463"/>
                </a:lnTo>
                <a:lnTo>
                  <a:pt x="384194" y="105805"/>
                </a:lnTo>
                <a:lnTo>
                  <a:pt x="346600" y="129272"/>
                </a:lnTo>
                <a:lnTo>
                  <a:pt x="310484" y="154784"/>
                </a:lnTo>
                <a:lnTo>
                  <a:pt x="275929" y="182261"/>
                </a:lnTo>
                <a:lnTo>
                  <a:pt x="243015" y="211620"/>
                </a:lnTo>
                <a:lnTo>
                  <a:pt x="211824" y="242781"/>
                </a:lnTo>
                <a:lnTo>
                  <a:pt x="182436" y="275663"/>
                </a:lnTo>
                <a:lnTo>
                  <a:pt x="154933" y="310184"/>
                </a:lnTo>
                <a:lnTo>
                  <a:pt x="129396" y="346264"/>
                </a:lnTo>
                <a:lnTo>
                  <a:pt x="105906" y="383822"/>
                </a:lnTo>
                <a:lnTo>
                  <a:pt x="84544" y="422776"/>
                </a:lnTo>
                <a:lnTo>
                  <a:pt x="65392" y="463045"/>
                </a:lnTo>
                <a:lnTo>
                  <a:pt x="48530" y="504549"/>
                </a:lnTo>
                <a:lnTo>
                  <a:pt x="34039" y="547206"/>
                </a:lnTo>
                <a:lnTo>
                  <a:pt x="22001" y="590935"/>
                </a:lnTo>
                <a:lnTo>
                  <a:pt x="12497" y="635656"/>
                </a:lnTo>
                <a:lnTo>
                  <a:pt x="5608" y="681286"/>
                </a:lnTo>
                <a:lnTo>
                  <a:pt x="1415" y="727746"/>
                </a:lnTo>
                <a:lnTo>
                  <a:pt x="0" y="774953"/>
                </a:lnTo>
                <a:lnTo>
                  <a:pt x="1415" y="822161"/>
                </a:lnTo>
                <a:lnTo>
                  <a:pt x="5608" y="868621"/>
                </a:lnTo>
                <a:lnTo>
                  <a:pt x="12497" y="914251"/>
                </a:lnTo>
                <a:lnTo>
                  <a:pt x="22001" y="958972"/>
                </a:lnTo>
                <a:lnTo>
                  <a:pt x="34039" y="1002701"/>
                </a:lnTo>
                <a:lnTo>
                  <a:pt x="48530" y="1045358"/>
                </a:lnTo>
                <a:lnTo>
                  <a:pt x="65392" y="1086862"/>
                </a:lnTo>
                <a:lnTo>
                  <a:pt x="84544" y="1127131"/>
                </a:lnTo>
                <a:lnTo>
                  <a:pt x="105906" y="1166085"/>
                </a:lnTo>
                <a:lnTo>
                  <a:pt x="129396" y="1203643"/>
                </a:lnTo>
                <a:lnTo>
                  <a:pt x="154933" y="1239723"/>
                </a:lnTo>
                <a:lnTo>
                  <a:pt x="182436" y="1274244"/>
                </a:lnTo>
                <a:lnTo>
                  <a:pt x="211824" y="1307126"/>
                </a:lnTo>
                <a:lnTo>
                  <a:pt x="243015" y="1338287"/>
                </a:lnTo>
                <a:lnTo>
                  <a:pt x="275929" y="1367646"/>
                </a:lnTo>
                <a:lnTo>
                  <a:pt x="310484" y="1395123"/>
                </a:lnTo>
                <a:lnTo>
                  <a:pt x="346600" y="1420635"/>
                </a:lnTo>
                <a:lnTo>
                  <a:pt x="384194" y="1444102"/>
                </a:lnTo>
                <a:lnTo>
                  <a:pt x="423187" y="1465444"/>
                </a:lnTo>
                <a:lnTo>
                  <a:pt x="463496" y="1484578"/>
                </a:lnTo>
                <a:lnTo>
                  <a:pt x="505041" y="1501424"/>
                </a:lnTo>
                <a:lnTo>
                  <a:pt x="547740" y="1515900"/>
                </a:lnTo>
                <a:lnTo>
                  <a:pt x="591513" y="1527927"/>
                </a:lnTo>
                <a:lnTo>
                  <a:pt x="636278" y="1537422"/>
                </a:lnTo>
                <a:lnTo>
                  <a:pt x="681954" y="1544304"/>
                </a:lnTo>
                <a:lnTo>
                  <a:pt x="728460" y="1548493"/>
                </a:lnTo>
                <a:lnTo>
                  <a:pt x="775716" y="1549908"/>
                </a:lnTo>
                <a:lnTo>
                  <a:pt x="822965" y="1548493"/>
                </a:lnTo>
                <a:lnTo>
                  <a:pt x="869467" y="1544304"/>
                </a:lnTo>
                <a:lnTo>
                  <a:pt x="915140" y="1537422"/>
                </a:lnTo>
                <a:lnTo>
                  <a:pt x="959902" y="1527927"/>
                </a:lnTo>
                <a:lnTo>
                  <a:pt x="1003672" y="1515900"/>
                </a:lnTo>
                <a:lnTo>
                  <a:pt x="1046370" y="1501424"/>
                </a:lnTo>
                <a:lnTo>
                  <a:pt x="1087913" y="1484578"/>
                </a:lnTo>
                <a:lnTo>
                  <a:pt x="1128222" y="1465444"/>
                </a:lnTo>
                <a:lnTo>
                  <a:pt x="1167214" y="1444102"/>
                </a:lnTo>
                <a:lnTo>
                  <a:pt x="1204809" y="1420635"/>
                </a:lnTo>
                <a:lnTo>
                  <a:pt x="1240925" y="1395123"/>
                </a:lnTo>
                <a:lnTo>
                  <a:pt x="1275481" y="1367646"/>
                </a:lnTo>
                <a:lnTo>
                  <a:pt x="1308396" y="1338287"/>
                </a:lnTo>
                <a:lnTo>
                  <a:pt x="1339589" y="1307126"/>
                </a:lnTo>
                <a:lnTo>
                  <a:pt x="1368978" y="1274244"/>
                </a:lnTo>
                <a:lnTo>
                  <a:pt x="1396483" y="1239723"/>
                </a:lnTo>
                <a:lnTo>
                  <a:pt x="1422022" y="1203643"/>
                </a:lnTo>
                <a:lnTo>
                  <a:pt x="1445514" y="1166085"/>
                </a:lnTo>
                <a:lnTo>
                  <a:pt x="1466877" y="1127131"/>
                </a:lnTo>
                <a:lnTo>
                  <a:pt x="1486032" y="1086862"/>
                </a:lnTo>
                <a:lnTo>
                  <a:pt x="1502896" y="1045358"/>
                </a:lnTo>
                <a:lnTo>
                  <a:pt x="1517388" y="1002701"/>
                </a:lnTo>
                <a:lnTo>
                  <a:pt x="1529427" y="958972"/>
                </a:lnTo>
                <a:lnTo>
                  <a:pt x="1538932" y="914251"/>
                </a:lnTo>
                <a:lnTo>
                  <a:pt x="1545822" y="868621"/>
                </a:lnTo>
                <a:lnTo>
                  <a:pt x="1550016" y="822161"/>
                </a:lnTo>
                <a:lnTo>
                  <a:pt x="1551432" y="774953"/>
                </a:lnTo>
                <a:lnTo>
                  <a:pt x="1550016" y="727746"/>
                </a:lnTo>
                <a:lnTo>
                  <a:pt x="1545822" y="681286"/>
                </a:lnTo>
                <a:lnTo>
                  <a:pt x="1538932" y="635656"/>
                </a:lnTo>
                <a:lnTo>
                  <a:pt x="1529427" y="590935"/>
                </a:lnTo>
                <a:lnTo>
                  <a:pt x="1517388" y="547206"/>
                </a:lnTo>
                <a:lnTo>
                  <a:pt x="1502896" y="504549"/>
                </a:lnTo>
                <a:lnTo>
                  <a:pt x="1486032" y="463045"/>
                </a:lnTo>
                <a:lnTo>
                  <a:pt x="1466877" y="422776"/>
                </a:lnTo>
                <a:lnTo>
                  <a:pt x="1445513" y="383822"/>
                </a:lnTo>
                <a:lnTo>
                  <a:pt x="1422022" y="346264"/>
                </a:lnTo>
                <a:lnTo>
                  <a:pt x="1396483" y="310184"/>
                </a:lnTo>
                <a:lnTo>
                  <a:pt x="1368978" y="275663"/>
                </a:lnTo>
                <a:lnTo>
                  <a:pt x="1339589" y="242781"/>
                </a:lnTo>
                <a:lnTo>
                  <a:pt x="1308396" y="211620"/>
                </a:lnTo>
                <a:lnTo>
                  <a:pt x="1275481" y="182261"/>
                </a:lnTo>
                <a:lnTo>
                  <a:pt x="1240925" y="154784"/>
                </a:lnTo>
                <a:lnTo>
                  <a:pt x="1204809" y="129272"/>
                </a:lnTo>
                <a:lnTo>
                  <a:pt x="1167214" y="105805"/>
                </a:lnTo>
                <a:lnTo>
                  <a:pt x="1128222" y="84463"/>
                </a:lnTo>
                <a:lnTo>
                  <a:pt x="1087913" y="65329"/>
                </a:lnTo>
                <a:lnTo>
                  <a:pt x="1046370" y="48483"/>
                </a:lnTo>
                <a:lnTo>
                  <a:pt x="1003672" y="34007"/>
                </a:lnTo>
                <a:lnTo>
                  <a:pt x="959902" y="21980"/>
                </a:lnTo>
                <a:lnTo>
                  <a:pt x="915140" y="12485"/>
                </a:lnTo>
                <a:lnTo>
                  <a:pt x="869467" y="5603"/>
                </a:lnTo>
                <a:lnTo>
                  <a:pt x="822965" y="1414"/>
                </a:lnTo>
                <a:lnTo>
                  <a:pt x="775716" y="0"/>
                </a:lnTo>
                <a:close/>
              </a:path>
            </a:pathLst>
          </a:custGeom>
          <a:solidFill>
            <a:srgbClr val="50B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1416" y="2484120"/>
            <a:ext cx="899160" cy="9006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06498" y="2551303"/>
            <a:ext cx="2752725" cy="7588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85"/>
              </a:spcBef>
            </a:pPr>
            <a:r>
              <a:rPr sz="2400" dirty="0">
                <a:solidFill>
                  <a:srgbClr val="50BDA2"/>
                </a:solidFill>
                <a:latin typeface="Century"/>
                <a:cs typeface="Century"/>
              </a:rPr>
              <a:t>Gradual</a:t>
            </a:r>
            <a:r>
              <a:rPr sz="2400" spc="-80" dirty="0">
                <a:solidFill>
                  <a:srgbClr val="50BDA2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50BDA2"/>
                </a:solidFill>
                <a:latin typeface="Century"/>
                <a:cs typeface="Century"/>
              </a:rPr>
              <a:t>peripheral  visual</a:t>
            </a:r>
            <a:r>
              <a:rPr sz="2400" spc="-15" dirty="0">
                <a:solidFill>
                  <a:srgbClr val="50BDA2"/>
                </a:solidFill>
                <a:latin typeface="Century"/>
                <a:cs typeface="Century"/>
              </a:rPr>
              <a:t> </a:t>
            </a:r>
            <a:r>
              <a:rPr sz="2400" dirty="0">
                <a:solidFill>
                  <a:srgbClr val="50BDA2"/>
                </a:solidFill>
                <a:latin typeface="Century"/>
                <a:cs typeface="Century"/>
              </a:rPr>
              <a:t>loss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13576" y="2159507"/>
            <a:ext cx="1551940" cy="1550035"/>
          </a:xfrm>
          <a:custGeom>
            <a:avLst/>
            <a:gdLst/>
            <a:ahLst/>
            <a:cxnLst/>
            <a:rect l="l" t="t" r="r" b="b"/>
            <a:pathLst>
              <a:path w="1551940" h="1550035">
                <a:moveTo>
                  <a:pt x="775716" y="0"/>
                </a:moveTo>
                <a:lnTo>
                  <a:pt x="728466" y="1414"/>
                </a:lnTo>
                <a:lnTo>
                  <a:pt x="681964" y="5603"/>
                </a:lnTo>
                <a:lnTo>
                  <a:pt x="636291" y="12485"/>
                </a:lnTo>
                <a:lnTo>
                  <a:pt x="591529" y="21980"/>
                </a:lnTo>
                <a:lnTo>
                  <a:pt x="547759" y="34007"/>
                </a:lnTo>
                <a:lnTo>
                  <a:pt x="505061" y="48483"/>
                </a:lnTo>
                <a:lnTo>
                  <a:pt x="463518" y="65329"/>
                </a:lnTo>
                <a:lnTo>
                  <a:pt x="423209" y="84463"/>
                </a:lnTo>
                <a:lnTo>
                  <a:pt x="384217" y="105805"/>
                </a:lnTo>
                <a:lnTo>
                  <a:pt x="346622" y="129272"/>
                </a:lnTo>
                <a:lnTo>
                  <a:pt x="310506" y="154784"/>
                </a:lnTo>
                <a:lnTo>
                  <a:pt x="275950" y="182261"/>
                </a:lnTo>
                <a:lnTo>
                  <a:pt x="243035" y="211620"/>
                </a:lnTo>
                <a:lnTo>
                  <a:pt x="211842" y="242781"/>
                </a:lnTo>
                <a:lnTo>
                  <a:pt x="182453" y="275663"/>
                </a:lnTo>
                <a:lnTo>
                  <a:pt x="154948" y="310184"/>
                </a:lnTo>
                <a:lnTo>
                  <a:pt x="129409" y="346264"/>
                </a:lnTo>
                <a:lnTo>
                  <a:pt x="105917" y="383822"/>
                </a:lnTo>
                <a:lnTo>
                  <a:pt x="84554" y="422776"/>
                </a:lnTo>
                <a:lnTo>
                  <a:pt x="65399" y="463045"/>
                </a:lnTo>
                <a:lnTo>
                  <a:pt x="48535" y="504549"/>
                </a:lnTo>
                <a:lnTo>
                  <a:pt x="34043" y="547206"/>
                </a:lnTo>
                <a:lnTo>
                  <a:pt x="22004" y="590935"/>
                </a:lnTo>
                <a:lnTo>
                  <a:pt x="12499" y="635656"/>
                </a:lnTo>
                <a:lnTo>
                  <a:pt x="5609" y="681286"/>
                </a:lnTo>
                <a:lnTo>
                  <a:pt x="1415" y="727746"/>
                </a:lnTo>
                <a:lnTo>
                  <a:pt x="0" y="774953"/>
                </a:lnTo>
                <a:lnTo>
                  <a:pt x="1415" y="822161"/>
                </a:lnTo>
                <a:lnTo>
                  <a:pt x="5609" y="868621"/>
                </a:lnTo>
                <a:lnTo>
                  <a:pt x="12499" y="914251"/>
                </a:lnTo>
                <a:lnTo>
                  <a:pt x="22004" y="958972"/>
                </a:lnTo>
                <a:lnTo>
                  <a:pt x="34043" y="1002701"/>
                </a:lnTo>
                <a:lnTo>
                  <a:pt x="48535" y="1045358"/>
                </a:lnTo>
                <a:lnTo>
                  <a:pt x="65399" y="1086862"/>
                </a:lnTo>
                <a:lnTo>
                  <a:pt x="84554" y="1127131"/>
                </a:lnTo>
                <a:lnTo>
                  <a:pt x="105918" y="1166085"/>
                </a:lnTo>
                <a:lnTo>
                  <a:pt x="129409" y="1203643"/>
                </a:lnTo>
                <a:lnTo>
                  <a:pt x="154948" y="1239723"/>
                </a:lnTo>
                <a:lnTo>
                  <a:pt x="182453" y="1274244"/>
                </a:lnTo>
                <a:lnTo>
                  <a:pt x="211842" y="1307126"/>
                </a:lnTo>
                <a:lnTo>
                  <a:pt x="243035" y="1338287"/>
                </a:lnTo>
                <a:lnTo>
                  <a:pt x="275950" y="1367646"/>
                </a:lnTo>
                <a:lnTo>
                  <a:pt x="310506" y="1395123"/>
                </a:lnTo>
                <a:lnTo>
                  <a:pt x="346622" y="1420635"/>
                </a:lnTo>
                <a:lnTo>
                  <a:pt x="384217" y="1444102"/>
                </a:lnTo>
                <a:lnTo>
                  <a:pt x="423209" y="1465444"/>
                </a:lnTo>
                <a:lnTo>
                  <a:pt x="463518" y="1484578"/>
                </a:lnTo>
                <a:lnTo>
                  <a:pt x="505061" y="1501424"/>
                </a:lnTo>
                <a:lnTo>
                  <a:pt x="547759" y="1515900"/>
                </a:lnTo>
                <a:lnTo>
                  <a:pt x="591529" y="1527927"/>
                </a:lnTo>
                <a:lnTo>
                  <a:pt x="636291" y="1537422"/>
                </a:lnTo>
                <a:lnTo>
                  <a:pt x="681964" y="1544304"/>
                </a:lnTo>
                <a:lnTo>
                  <a:pt x="728466" y="1548493"/>
                </a:lnTo>
                <a:lnTo>
                  <a:pt x="775716" y="1549908"/>
                </a:lnTo>
                <a:lnTo>
                  <a:pt x="822965" y="1548493"/>
                </a:lnTo>
                <a:lnTo>
                  <a:pt x="869467" y="1544304"/>
                </a:lnTo>
                <a:lnTo>
                  <a:pt x="915140" y="1537422"/>
                </a:lnTo>
                <a:lnTo>
                  <a:pt x="959902" y="1527927"/>
                </a:lnTo>
                <a:lnTo>
                  <a:pt x="1003672" y="1515900"/>
                </a:lnTo>
                <a:lnTo>
                  <a:pt x="1046370" y="1501424"/>
                </a:lnTo>
                <a:lnTo>
                  <a:pt x="1087913" y="1484578"/>
                </a:lnTo>
                <a:lnTo>
                  <a:pt x="1128222" y="1465444"/>
                </a:lnTo>
                <a:lnTo>
                  <a:pt x="1167214" y="1444102"/>
                </a:lnTo>
                <a:lnTo>
                  <a:pt x="1204809" y="1420635"/>
                </a:lnTo>
                <a:lnTo>
                  <a:pt x="1240925" y="1395123"/>
                </a:lnTo>
                <a:lnTo>
                  <a:pt x="1275481" y="1367646"/>
                </a:lnTo>
                <a:lnTo>
                  <a:pt x="1308396" y="1338287"/>
                </a:lnTo>
                <a:lnTo>
                  <a:pt x="1339589" y="1307126"/>
                </a:lnTo>
                <a:lnTo>
                  <a:pt x="1368978" y="1274244"/>
                </a:lnTo>
                <a:lnTo>
                  <a:pt x="1396483" y="1239723"/>
                </a:lnTo>
                <a:lnTo>
                  <a:pt x="1422022" y="1203643"/>
                </a:lnTo>
                <a:lnTo>
                  <a:pt x="1445514" y="1166085"/>
                </a:lnTo>
                <a:lnTo>
                  <a:pt x="1466877" y="1127131"/>
                </a:lnTo>
                <a:lnTo>
                  <a:pt x="1486032" y="1086862"/>
                </a:lnTo>
                <a:lnTo>
                  <a:pt x="1502896" y="1045358"/>
                </a:lnTo>
                <a:lnTo>
                  <a:pt x="1517388" y="1002701"/>
                </a:lnTo>
                <a:lnTo>
                  <a:pt x="1529427" y="958972"/>
                </a:lnTo>
                <a:lnTo>
                  <a:pt x="1538932" y="914251"/>
                </a:lnTo>
                <a:lnTo>
                  <a:pt x="1545822" y="868621"/>
                </a:lnTo>
                <a:lnTo>
                  <a:pt x="1550016" y="822161"/>
                </a:lnTo>
                <a:lnTo>
                  <a:pt x="1551431" y="774953"/>
                </a:lnTo>
                <a:lnTo>
                  <a:pt x="1550016" y="727746"/>
                </a:lnTo>
                <a:lnTo>
                  <a:pt x="1545822" y="681286"/>
                </a:lnTo>
                <a:lnTo>
                  <a:pt x="1538932" y="635656"/>
                </a:lnTo>
                <a:lnTo>
                  <a:pt x="1529427" y="590935"/>
                </a:lnTo>
                <a:lnTo>
                  <a:pt x="1517388" y="547206"/>
                </a:lnTo>
                <a:lnTo>
                  <a:pt x="1502896" y="504549"/>
                </a:lnTo>
                <a:lnTo>
                  <a:pt x="1486032" y="463045"/>
                </a:lnTo>
                <a:lnTo>
                  <a:pt x="1466877" y="422776"/>
                </a:lnTo>
                <a:lnTo>
                  <a:pt x="1445513" y="383822"/>
                </a:lnTo>
                <a:lnTo>
                  <a:pt x="1422022" y="346264"/>
                </a:lnTo>
                <a:lnTo>
                  <a:pt x="1396483" y="310184"/>
                </a:lnTo>
                <a:lnTo>
                  <a:pt x="1368978" y="275663"/>
                </a:lnTo>
                <a:lnTo>
                  <a:pt x="1339589" y="242781"/>
                </a:lnTo>
                <a:lnTo>
                  <a:pt x="1308396" y="211620"/>
                </a:lnTo>
                <a:lnTo>
                  <a:pt x="1275481" y="182261"/>
                </a:lnTo>
                <a:lnTo>
                  <a:pt x="1240925" y="154784"/>
                </a:lnTo>
                <a:lnTo>
                  <a:pt x="1204809" y="129272"/>
                </a:lnTo>
                <a:lnTo>
                  <a:pt x="1167214" y="105805"/>
                </a:lnTo>
                <a:lnTo>
                  <a:pt x="1128222" y="84463"/>
                </a:lnTo>
                <a:lnTo>
                  <a:pt x="1087913" y="65329"/>
                </a:lnTo>
                <a:lnTo>
                  <a:pt x="1046370" y="48483"/>
                </a:lnTo>
                <a:lnTo>
                  <a:pt x="1003672" y="34007"/>
                </a:lnTo>
                <a:lnTo>
                  <a:pt x="959902" y="21980"/>
                </a:lnTo>
                <a:lnTo>
                  <a:pt x="915140" y="12485"/>
                </a:lnTo>
                <a:lnTo>
                  <a:pt x="869467" y="5603"/>
                </a:lnTo>
                <a:lnTo>
                  <a:pt x="822965" y="1414"/>
                </a:lnTo>
                <a:lnTo>
                  <a:pt x="775716" y="0"/>
                </a:lnTo>
                <a:close/>
              </a:path>
            </a:pathLst>
          </a:custGeom>
          <a:solidFill>
            <a:srgbClr val="49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38188" y="2484120"/>
            <a:ext cx="900683" cy="9006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85429" y="2551303"/>
            <a:ext cx="3626485" cy="7588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85"/>
              </a:spcBef>
            </a:pPr>
            <a:r>
              <a:rPr sz="2400" dirty="0">
                <a:solidFill>
                  <a:srgbClr val="499CCC"/>
                </a:solidFill>
                <a:latin typeface="Century"/>
                <a:cs typeface="Century"/>
              </a:rPr>
              <a:t>Sudden excruciating</a:t>
            </a:r>
            <a:r>
              <a:rPr sz="2400" spc="-100" dirty="0">
                <a:solidFill>
                  <a:srgbClr val="499CCC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499CCC"/>
                </a:solidFill>
                <a:latin typeface="Century"/>
                <a:cs typeface="Century"/>
              </a:rPr>
              <a:t>pain  around</a:t>
            </a:r>
            <a:r>
              <a:rPr sz="2400" spc="-10" dirty="0">
                <a:solidFill>
                  <a:srgbClr val="499CCC"/>
                </a:solidFill>
                <a:latin typeface="Century"/>
                <a:cs typeface="Century"/>
              </a:rPr>
              <a:t> </a:t>
            </a:r>
            <a:r>
              <a:rPr sz="2400" dirty="0">
                <a:solidFill>
                  <a:srgbClr val="499CCC"/>
                </a:solidFill>
                <a:latin typeface="Century"/>
                <a:cs typeface="Century"/>
              </a:rPr>
              <a:t>eye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5279" y="4625340"/>
            <a:ext cx="1551940" cy="1551940"/>
          </a:xfrm>
          <a:custGeom>
            <a:avLst/>
            <a:gdLst/>
            <a:ahLst/>
            <a:cxnLst/>
            <a:rect l="l" t="t" r="r" b="b"/>
            <a:pathLst>
              <a:path w="1551939" h="1551939">
                <a:moveTo>
                  <a:pt x="775716" y="0"/>
                </a:moveTo>
                <a:lnTo>
                  <a:pt x="728460" y="1415"/>
                </a:lnTo>
                <a:lnTo>
                  <a:pt x="681954" y="5609"/>
                </a:lnTo>
                <a:lnTo>
                  <a:pt x="636278" y="12499"/>
                </a:lnTo>
                <a:lnTo>
                  <a:pt x="591513" y="22004"/>
                </a:lnTo>
                <a:lnTo>
                  <a:pt x="547740" y="34043"/>
                </a:lnTo>
                <a:lnTo>
                  <a:pt x="505041" y="48535"/>
                </a:lnTo>
                <a:lnTo>
                  <a:pt x="463496" y="65399"/>
                </a:lnTo>
                <a:lnTo>
                  <a:pt x="423187" y="84554"/>
                </a:lnTo>
                <a:lnTo>
                  <a:pt x="384194" y="105918"/>
                </a:lnTo>
                <a:lnTo>
                  <a:pt x="346600" y="129409"/>
                </a:lnTo>
                <a:lnTo>
                  <a:pt x="310484" y="154948"/>
                </a:lnTo>
                <a:lnTo>
                  <a:pt x="275929" y="182453"/>
                </a:lnTo>
                <a:lnTo>
                  <a:pt x="243015" y="211842"/>
                </a:lnTo>
                <a:lnTo>
                  <a:pt x="211824" y="243035"/>
                </a:lnTo>
                <a:lnTo>
                  <a:pt x="182436" y="275950"/>
                </a:lnTo>
                <a:lnTo>
                  <a:pt x="154933" y="310506"/>
                </a:lnTo>
                <a:lnTo>
                  <a:pt x="129396" y="346622"/>
                </a:lnTo>
                <a:lnTo>
                  <a:pt x="105906" y="384217"/>
                </a:lnTo>
                <a:lnTo>
                  <a:pt x="84544" y="423209"/>
                </a:lnTo>
                <a:lnTo>
                  <a:pt x="65392" y="463518"/>
                </a:lnTo>
                <a:lnTo>
                  <a:pt x="48530" y="505061"/>
                </a:lnTo>
                <a:lnTo>
                  <a:pt x="34039" y="547759"/>
                </a:lnTo>
                <a:lnTo>
                  <a:pt x="22001" y="591529"/>
                </a:lnTo>
                <a:lnTo>
                  <a:pt x="12497" y="636291"/>
                </a:lnTo>
                <a:lnTo>
                  <a:pt x="5608" y="681964"/>
                </a:lnTo>
                <a:lnTo>
                  <a:pt x="1415" y="728466"/>
                </a:lnTo>
                <a:lnTo>
                  <a:pt x="0" y="775716"/>
                </a:lnTo>
                <a:lnTo>
                  <a:pt x="1415" y="822971"/>
                </a:lnTo>
                <a:lnTo>
                  <a:pt x="5608" y="869477"/>
                </a:lnTo>
                <a:lnTo>
                  <a:pt x="12497" y="915153"/>
                </a:lnTo>
                <a:lnTo>
                  <a:pt x="22001" y="959918"/>
                </a:lnTo>
                <a:lnTo>
                  <a:pt x="34039" y="1003691"/>
                </a:lnTo>
                <a:lnTo>
                  <a:pt x="48530" y="1046390"/>
                </a:lnTo>
                <a:lnTo>
                  <a:pt x="65392" y="1087935"/>
                </a:lnTo>
                <a:lnTo>
                  <a:pt x="84544" y="1128244"/>
                </a:lnTo>
                <a:lnTo>
                  <a:pt x="105906" y="1167237"/>
                </a:lnTo>
                <a:lnTo>
                  <a:pt x="129396" y="1204831"/>
                </a:lnTo>
                <a:lnTo>
                  <a:pt x="154933" y="1240947"/>
                </a:lnTo>
                <a:lnTo>
                  <a:pt x="182436" y="1275502"/>
                </a:lnTo>
                <a:lnTo>
                  <a:pt x="211824" y="1308416"/>
                </a:lnTo>
                <a:lnTo>
                  <a:pt x="243015" y="1339607"/>
                </a:lnTo>
                <a:lnTo>
                  <a:pt x="275929" y="1368995"/>
                </a:lnTo>
                <a:lnTo>
                  <a:pt x="310484" y="1396498"/>
                </a:lnTo>
                <a:lnTo>
                  <a:pt x="346600" y="1422035"/>
                </a:lnTo>
                <a:lnTo>
                  <a:pt x="384194" y="1445525"/>
                </a:lnTo>
                <a:lnTo>
                  <a:pt x="423187" y="1466887"/>
                </a:lnTo>
                <a:lnTo>
                  <a:pt x="463496" y="1486039"/>
                </a:lnTo>
                <a:lnTo>
                  <a:pt x="505041" y="1502901"/>
                </a:lnTo>
                <a:lnTo>
                  <a:pt x="547740" y="1517392"/>
                </a:lnTo>
                <a:lnTo>
                  <a:pt x="591513" y="1529430"/>
                </a:lnTo>
                <a:lnTo>
                  <a:pt x="636278" y="1538934"/>
                </a:lnTo>
                <a:lnTo>
                  <a:pt x="681954" y="1545823"/>
                </a:lnTo>
                <a:lnTo>
                  <a:pt x="728460" y="1550016"/>
                </a:lnTo>
                <a:lnTo>
                  <a:pt x="775716" y="1551432"/>
                </a:lnTo>
                <a:lnTo>
                  <a:pt x="822965" y="1550016"/>
                </a:lnTo>
                <a:lnTo>
                  <a:pt x="869467" y="1545823"/>
                </a:lnTo>
                <a:lnTo>
                  <a:pt x="915140" y="1538934"/>
                </a:lnTo>
                <a:lnTo>
                  <a:pt x="959902" y="1529430"/>
                </a:lnTo>
                <a:lnTo>
                  <a:pt x="1003672" y="1517392"/>
                </a:lnTo>
                <a:lnTo>
                  <a:pt x="1046370" y="1502901"/>
                </a:lnTo>
                <a:lnTo>
                  <a:pt x="1087913" y="1486039"/>
                </a:lnTo>
                <a:lnTo>
                  <a:pt x="1128222" y="1466887"/>
                </a:lnTo>
                <a:lnTo>
                  <a:pt x="1167214" y="1445525"/>
                </a:lnTo>
                <a:lnTo>
                  <a:pt x="1204809" y="1422035"/>
                </a:lnTo>
                <a:lnTo>
                  <a:pt x="1240925" y="1396498"/>
                </a:lnTo>
                <a:lnTo>
                  <a:pt x="1275481" y="1368995"/>
                </a:lnTo>
                <a:lnTo>
                  <a:pt x="1308396" y="1339607"/>
                </a:lnTo>
                <a:lnTo>
                  <a:pt x="1339589" y="1308416"/>
                </a:lnTo>
                <a:lnTo>
                  <a:pt x="1368978" y="1275502"/>
                </a:lnTo>
                <a:lnTo>
                  <a:pt x="1396483" y="1240947"/>
                </a:lnTo>
                <a:lnTo>
                  <a:pt x="1422022" y="1204831"/>
                </a:lnTo>
                <a:lnTo>
                  <a:pt x="1445514" y="1167237"/>
                </a:lnTo>
                <a:lnTo>
                  <a:pt x="1466877" y="1128244"/>
                </a:lnTo>
                <a:lnTo>
                  <a:pt x="1486032" y="1087935"/>
                </a:lnTo>
                <a:lnTo>
                  <a:pt x="1502896" y="1046390"/>
                </a:lnTo>
                <a:lnTo>
                  <a:pt x="1517388" y="1003691"/>
                </a:lnTo>
                <a:lnTo>
                  <a:pt x="1529427" y="959918"/>
                </a:lnTo>
                <a:lnTo>
                  <a:pt x="1538932" y="915153"/>
                </a:lnTo>
                <a:lnTo>
                  <a:pt x="1545822" y="869477"/>
                </a:lnTo>
                <a:lnTo>
                  <a:pt x="1550016" y="822971"/>
                </a:lnTo>
                <a:lnTo>
                  <a:pt x="1551432" y="775716"/>
                </a:lnTo>
                <a:lnTo>
                  <a:pt x="1550016" y="728466"/>
                </a:lnTo>
                <a:lnTo>
                  <a:pt x="1545822" y="681964"/>
                </a:lnTo>
                <a:lnTo>
                  <a:pt x="1538932" y="636291"/>
                </a:lnTo>
                <a:lnTo>
                  <a:pt x="1529427" y="591529"/>
                </a:lnTo>
                <a:lnTo>
                  <a:pt x="1517388" y="547759"/>
                </a:lnTo>
                <a:lnTo>
                  <a:pt x="1502896" y="505061"/>
                </a:lnTo>
                <a:lnTo>
                  <a:pt x="1486032" y="463518"/>
                </a:lnTo>
                <a:lnTo>
                  <a:pt x="1466877" y="423209"/>
                </a:lnTo>
                <a:lnTo>
                  <a:pt x="1445514" y="384217"/>
                </a:lnTo>
                <a:lnTo>
                  <a:pt x="1422022" y="346622"/>
                </a:lnTo>
                <a:lnTo>
                  <a:pt x="1396483" y="310506"/>
                </a:lnTo>
                <a:lnTo>
                  <a:pt x="1368978" y="275950"/>
                </a:lnTo>
                <a:lnTo>
                  <a:pt x="1339589" y="243035"/>
                </a:lnTo>
                <a:lnTo>
                  <a:pt x="1308396" y="211842"/>
                </a:lnTo>
                <a:lnTo>
                  <a:pt x="1275481" y="182453"/>
                </a:lnTo>
                <a:lnTo>
                  <a:pt x="1240925" y="154948"/>
                </a:lnTo>
                <a:lnTo>
                  <a:pt x="1204809" y="129409"/>
                </a:lnTo>
                <a:lnTo>
                  <a:pt x="1167214" y="105918"/>
                </a:lnTo>
                <a:lnTo>
                  <a:pt x="1128222" y="84554"/>
                </a:lnTo>
                <a:lnTo>
                  <a:pt x="1087913" y="65399"/>
                </a:lnTo>
                <a:lnTo>
                  <a:pt x="1046370" y="48535"/>
                </a:lnTo>
                <a:lnTo>
                  <a:pt x="1003672" y="34043"/>
                </a:lnTo>
                <a:lnTo>
                  <a:pt x="959902" y="22004"/>
                </a:lnTo>
                <a:lnTo>
                  <a:pt x="915140" y="12499"/>
                </a:lnTo>
                <a:lnTo>
                  <a:pt x="869467" y="5609"/>
                </a:lnTo>
                <a:lnTo>
                  <a:pt x="822965" y="1415"/>
                </a:lnTo>
                <a:lnTo>
                  <a:pt x="775716" y="0"/>
                </a:lnTo>
                <a:close/>
              </a:path>
            </a:pathLst>
          </a:custGeom>
          <a:solidFill>
            <a:srgbClr val="9A66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1416" y="4951476"/>
            <a:ext cx="899160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06498" y="5201158"/>
            <a:ext cx="3040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9A66C9"/>
                </a:solidFill>
                <a:latin typeface="Century"/>
                <a:cs typeface="Century"/>
              </a:rPr>
              <a:t>Nausea </a:t>
            </a:r>
            <a:r>
              <a:rPr sz="2400" spc="-5" dirty="0">
                <a:solidFill>
                  <a:srgbClr val="9A66C9"/>
                </a:solidFill>
                <a:latin typeface="Century"/>
                <a:cs typeface="Century"/>
              </a:rPr>
              <a:t>and</a:t>
            </a:r>
            <a:r>
              <a:rPr sz="2400" spc="-90" dirty="0">
                <a:solidFill>
                  <a:srgbClr val="9A66C9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9A66C9"/>
                </a:solidFill>
                <a:latin typeface="Century"/>
                <a:cs typeface="Century"/>
              </a:rPr>
              <a:t>vomiting</a:t>
            </a:r>
            <a:endParaRPr sz="2400">
              <a:latin typeface="Century"/>
              <a:cs typeface="Centur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13576" y="4625340"/>
            <a:ext cx="1551940" cy="1551940"/>
          </a:xfrm>
          <a:custGeom>
            <a:avLst/>
            <a:gdLst/>
            <a:ahLst/>
            <a:cxnLst/>
            <a:rect l="l" t="t" r="r" b="b"/>
            <a:pathLst>
              <a:path w="1551940" h="1551939">
                <a:moveTo>
                  <a:pt x="775716" y="0"/>
                </a:moveTo>
                <a:lnTo>
                  <a:pt x="728466" y="1415"/>
                </a:lnTo>
                <a:lnTo>
                  <a:pt x="681964" y="5609"/>
                </a:lnTo>
                <a:lnTo>
                  <a:pt x="636291" y="12499"/>
                </a:lnTo>
                <a:lnTo>
                  <a:pt x="591529" y="22004"/>
                </a:lnTo>
                <a:lnTo>
                  <a:pt x="547759" y="34043"/>
                </a:lnTo>
                <a:lnTo>
                  <a:pt x="505061" y="48535"/>
                </a:lnTo>
                <a:lnTo>
                  <a:pt x="463518" y="65399"/>
                </a:lnTo>
                <a:lnTo>
                  <a:pt x="423209" y="84554"/>
                </a:lnTo>
                <a:lnTo>
                  <a:pt x="384217" y="105918"/>
                </a:lnTo>
                <a:lnTo>
                  <a:pt x="346622" y="129409"/>
                </a:lnTo>
                <a:lnTo>
                  <a:pt x="310506" y="154948"/>
                </a:lnTo>
                <a:lnTo>
                  <a:pt x="275950" y="182453"/>
                </a:lnTo>
                <a:lnTo>
                  <a:pt x="243035" y="211842"/>
                </a:lnTo>
                <a:lnTo>
                  <a:pt x="211842" y="243035"/>
                </a:lnTo>
                <a:lnTo>
                  <a:pt x="182453" y="275950"/>
                </a:lnTo>
                <a:lnTo>
                  <a:pt x="154948" y="310506"/>
                </a:lnTo>
                <a:lnTo>
                  <a:pt x="129409" y="346622"/>
                </a:lnTo>
                <a:lnTo>
                  <a:pt x="105917" y="384217"/>
                </a:lnTo>
                <a:lnTo>
                  <a:pt x="84554" y="423209"/>
                </a:lnTo>
                <a:lnTo>
                  <a:pt x="65399" y="463518"/>
                </a:lnTo>
                <a:lnTo>
                  <a:pt x="48535" y="505061"/>
                </a:lnTo>
                <a:lnTo>
                  <a:pt x="34043" y="547759"/>
                </a:lnTo>
                <a:lnTo>
                  <a:pt x="22004" y="591529"/>
                </a:lnTo>
                <a:lnTo>
                  <a:pt x="12499" y="636291"/>
                </a:lnTo>
                <a:lnTo>
                  <a:pt x="5609" y="681964"/>
                </a:lnTo>
                <a:lnTo>
                  <a:pt x="1415" y="728466"/>
                </a:lnTo>
                <a:lnTo>
                  <a:pt x="0" y="775716"/>
                </a:lnTo>
                <a:lnTo>
                  <a:pt x="1415" y="822971"/>
                </a:lnTo>
                <a:lnTo>
                  <a:pt x="5609" y="869477"/>
                </a:lnTo>
                <a:lnTo>
                  <a:pt x="12499" y="915153"/>
                </a:lnTo>
                <a:lnTo>
                  <a:pt x="22004" y="959918"/>
                </a:lnTo>
                <a:lnTo>
                  <a:pt x="34043" y="1003691"/>
                </a:lnTo>
                <a:lnTo>
                  <a:pt x="48535" y="1046390"/>
                </a:lnTo>
                <a:lnTo>
                  <a:pt x="65399" y="1087935"/>
                </a:lnTo>
                <a:lnTo>
                  <a:pt x="84554" y="1128244"/>
                </a:lnTo>
                <a:lnTo>
                  <a:pt x="105918" y="1167237"/>
                </a:lnTo>
                <a:lnTo>
                  <a:pt x="129409" y="1204831"/>
                </a:lnTo>
                <a:lnTo>
                  <a:pt x="154948" y="1240947"/>
                </a:lnTo>
                <a:lnTo>
                  <a:pt x="182453" y="1275502"/>
                </a:lnTo>
                <a:lnTo>
                  <a:pt x="211842" y="1308416"/>
                </a:lnTo>
                <a:lnTo>
                  <a:pt x="243035" y="1339607"/>
                </a:lnTo>
                <a:lnTo>
                  <a:pt x="275950" y="1368995"/>
                </a:lnTo>
                <a:lnTo>
                  <a:pt x="310506" y="1396498"/>
                </a:lnTo>
                <a:lnTo>
                  <a:pt x="346622" y="1422035"/>
                </a:lnTo>
                <a:lnTo>
                  <a:pt x="384217" y="1445525"/>
                </a:lnTo>
                <a:lnTo>
                  <a:pt x="423209" y="1466887"/>
                </a:lnTo>
                <a:lnTo>
                  <a:pt x="463518" y="1486039"/>
                </a:lnTo>
                <a:lnTo>
                  <a:pt x="505061" y="1502901"/>
                </a:lnTo>
                <a:lnTo>
                  <a:pt x="547759" y="1517392"/>
                </a:lnTo>
                <a:lnTo>
                  <a:pt x="591529" y="1529430"/>
                </a:lnTo>
                <a:lnTo>
                  <a:pt x="636291" y="1538934"/>
                </a:lnTo>
                <a:lnTo>
                  <a:pt x="681964" y="1545823"/>
                </a:lnTo>
                <a:lnTo>
                  <a:pt x="728466" y="1550016"/>
                </a:lnTo>
                <a:lnTo>
                  <a:pt x="775716" y="1551432"/>
                </a:lnTo>
                <a:lnTo>
                  <a:pt x="822965" y="1550016"/>
                </a:lnTo>
                <a:lnTo>
                  <a:pt x="869467" y="1545823"/>
                </a:lnTo>
                <a:lnTo>
                  <a:pt x="915140" y="1538934"/>
                </a:lnTo>
                <a:lnTo>
                  <a:pt x="959902" y="1529430"/>
                </a:lnTo>
                <a:lnTo>
                  <a:pt x="1003672" y="1517392"/>
                </a:lnTo>
                <a:lnTo>
                  <a:pt x="1046370" y="1502901"/>
                </a:lnTo>
                <a:lnTo>
                  <a:pt x="1087913" y="1486039"/>
                </a:lnTo>
                <a:lnTo>
                  <a:pt x="1128222" y="1466887"/>
                </a:lnTo>
                <a:lnTo>
                  <a:pt x="1167214" y="1445525"/>
                </a:lnTo>
                <a:lnTo>
                  <a:pt x="1204809" y="1422035"/>
                </a:lnTo>
                <a:lnTo>
                  <a:pt x="1240925" y="1396498"/>
                </a:lnTo>
                <a:lnTo>
                  <a:pt x="1275481" y="1368995"/>
                </a:lnTo>
                <a:lnTo>
                  <a:pt x="1308396" y="1339607"/>
                </a:lnTo>
                <a:lnTo>
                  <a:pt x="1339589" y="1308416"/>
                </a:lnTo>
                <a:lnTo>
                  <a:pt x="1368978" y="1275502"/>
                </a:lnTo>
                <a:lnTo>
                  <a:pt x="1396483" y="1240947"/>
                </a:lnTo>
                <a:lnTo>
                  <a:pt x="1422022" y="1204831"/>
                </a:lnTo>
                <a:lnTo>
                  <a:pt x="1445514" y="1167237"/>
                </a:lnTo>
                <a:lnTo>
                  <a:pt x="1466877" y="1128244"/>
                </a:lnTo>
                <a:lnTo>
                  <a:pt x="1486032" y="1087935"/>
                </a:lnTo>
                <a:lnTo>
                  <a:pt x="1502896" y="1046390"/>
                </a:lnTo>
                <a:lnTo>
                  <a:pt x="1517388" y="1003691"/>
                </a:lnTo>
                <a:lnTo>
                  <a:pt x="1529427" y="959918"/>
                </a:lnTo>
                <a:lnTo>
                  <a:pt x="1538932" y="915153"/>
                </a:lnTo>
                <a:lnTo>
                  <a:pt x="1545822" y="869477"/>
                </a:lnTo>
                <a:lnTo>
                  <a:pt x="1550016" y="822971"/>
                </a:lnTo>
                <a:lnTo>
                  <a:pt x="1551431" y="775716"/>
                </a:lnTo>
                <a:lnTo>
                  <a:pt x="1550016" y="728466"/>
                </a:lnTo>
                <a:lnTo>
                  <a:pt x="1545822" y="681964"/>
                </a:lnTo>
                <a:lnTo>
                  <a:pt x="1538932" y="636291"/>
                </a:lnTo>
                <a:lnTo>
                  <a:pt x="1529427" y="591529"/>
                </a:lnTo>
                <a:lnTo>
                  <a:pt x="1517388" y="547759"/>
                </a:lnTo>
                <a:lnTo>
                  <a:pt x="1502896" y="505061"/>
                </a:lnTo>
                <a:lnTo>
                  <a:pt x="1486032" y="463518"/>
                </a:lnTo>
                <a:lnTo>
                  <a:pt x="1466877" y="423209"/>
                </a:lnTo>
                <a:lnTo>
                  <a:pt x="1445513" y="384217"/>
                </a:lnTo>
                <a:lnTo>
                  <a:pt x="1422022" y="346622"/>
                </a:lnTo>
                <a:lnTo>
                  <a:pt x="1396483" y="310506"/>
                </a:lnTo>
                <a:lnTo>
                  <a:pt x="1368978" y="275950"/>
                </a:lnTo>
                <a:lnTo>
                  <a:pt x="1339589" y="243035"/>
                </a:lnTo>
                <a:lnTo>
                  <a:pt x="1308396" y="211842"/>
                </a:lnTo>
                <a:lnTo>
                  <a:pt x="1275481" y="182453"/>
                </a:lnTo>
                <a:lnTo>
                  <a:pt x="1240925" y="154948"/>
                </a:lnTo>
                <a:lnTo>
                  <a:pt x="1204809" y="129409"/>
                </a:lnTo>
                <a:lnTo>
                  <a:pt x="1167214" y="105918"/>
                </a:lnTo>
                <a:lnTo>
                  <a:pt x="1128222" y="84554"/>
                </a:lnTo>
                <a:lnTo>
                  <a:pt x="1087913" y="65399"/>
                </a:lnTo>
                <a:lnTo>
                  <a:pt x="1046370" y="48535"/>
                </a:lnTo>
                <a:lnTo>
                  <a:pt x="1003672" y="34043"/>
                </a:lnTo>
                <a:lnTo>
                  <a:pt x="959902" y="22004"/>
                </a:lnTo>
                <a:lnTo>
                  <a:pt x="915140" y="12499"/>
                </a:lnTo>
                <a:lnTo>
                  <a:pt x="869467" y="5609"/>
                </a:lnTo>
                <a:lnTo>
                  <a:pt x="822965" y="1415"/>
                </a:lnTo>
                <a:lnTo>
                  <a:pt x="775716" y="0"/>
                </a:lnTo>
                <a:close/>
              </a:path>
            </a:pathLst>
          </a:custGeom>
          <a:solidFill>
            <a:srgbClr val="C54F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38188" y="4951476"/>
            <a:ext cx="900683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385429" y="5018023"/>
            <a:ext cx="3095625" cy="7588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2400" spc="-5" dirty="0">
                <a:solidFill>
                  <a:srgbClr val="C54F70"/>
                </a:solidFill>
                <a:latin typeface="Century"/>
                <a:cs typeface="Century"/>
              </a:rPr>
              <a:t>Corneal </a:t>
            </a:r>
            <a:r>
              <a:rPr sz="2400" dirty="0">
                <a:solidFill>
                  <a:srgbClr val="C54F70"/>
                </a:solidFill>
                <a:latin typeface="Century"/>
                <a:cs typeface="Century"/>
              </a:rPr>
              <a:t>edema due</a:t>
            </a:r>
            <a:r>
              <a:rPr sz="2400" spc="-105" dirty="0">
                <a:solidFill>
                  <a:srgbClr val="C54F70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C54F70"/>
                </a:solidFill>
                <a:latin typeface="Century"/>
                <a:cs typeface="Century"/>
              </a:rPr>
              <a:t>to  </a:t>
            </a:r>
            <a:r>
              <a:rPr sz="2400" dirty="0">
                <a:solidFill>
                  <a:srgbClr val="C54F70"/>
                </a:solidFill>
                <a:latin typeface="Century"/>
                <a:cs typeface="Century"/>
              </a:rPr>
              <a:t>rise in</a:t>
            </a:r>
            <a:r>
              <a:rPr sz="2400" spc="-20" dirty="0">
                <a:solidFill>
                  <a:srgbClr val="C54F70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C54F70"/>
                </a:solidFill>
                <a:latin typeface="Century"/>
                <a:cs typeface="Century"/>
              </a:rPr>
              <a:t>IOP</a:t>
            </a:r>
            <a:endParaRPr sz="24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5024" y="851916"/>
            <a:ext cx="9561576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7753" y="960247"/>
            <a:ext cx="142240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10" dirty="0"/>
              <a:t>SIGNS</a:t>
            </a:r>
            <a:endParaRPr sz="3400"/>
          </a:p>
        </p:txBody>
      </p:sp>
      <p:sp>
        <p:nvSpPr>
          <p:cNvPr id="4" name="object 4"/>
          <p:cNvSpPr txBox="1"/>
          <p:nvPr/>
        </p:nvSpPr>
        <p:spPr>
          <a:xfrm>
            <a:off x="7953703" y="960247"/>
            <a:ext cx="263906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spc="-10" dirty="0">
                <a:solidFill>
                  <a:srgbClr val="FFFFFF"/>
                </a:solidFill>
                <a:latin typeface="Bookman Old Style"/>
                <a:cs typeface="Bookman Old Style"/>
              </a:rPr>
              <a:t>SYMPTOMS</a:t>
            </a:r>
            <a:endParaRPr sz="3400"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5236" y="2042160"/>
            <a:ext cx="888491" cy="917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03960" y="2043683"/>
            <a:ext cx="3230879" cy="91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5236" y="2753867"/>
            <a:ext cx="888491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03960" y="2755392"/>
            <a:ext cx="1293876" cy="914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49195" y="2755392"/>
            <a:ext cx="684276" cy="914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84832" y="2755392"/>
            <a:ext cx="4201668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5236" y="3467100"/>
            <a:ext cx="888491" cy="9174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03960" y="3468623"/>
            <a:ext cx="2793491" cy="914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92530" y="1938376"/>
            <a:ext cx="5016500" cy="2162175"/>
          </a:xfrm>
          <a:prstGeom prst="rect">
            <a:avLst/>
          </a:prstGeom>
        </p:spPr>
        <p:txBody>
          <a:bodyPr vert="horz" wrap="square" lIns="0" tIns="236220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1860"/>
              </a:spcBef>
              <a:buAutoNum type="arabicPeriod"/>
              <a:tabLst>
                <a:tab pos="470534" algn="l"/>
              </a:tabLst>
            </a:pPr>
            <a:r>
              <a:rPr sz="3200" spc="-5" dirty="0">
                <a:solidFill>
                  <a:srgbClr val="FFFFFF"/>
                </a:solidFill>
                <a:latin typeface="Century"/>
                <a:cs typeface="Century"/>
              </a:rPr>
              <a:t>Red, teary</a:t>
            </a:r>
            <a:r>
              <a:rPr sz="3200" spc="-2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3200" dirty="0">
                <a:solidFill>
                  <a:srgbClr val="FFFFFF"/>
                </a:solidFill>
                <a:latin typeface="Century"/>
                <a:cs typeface="Century"/>
              </a:rPr>
              <a:t>eye</a:t>
            </a:r>
            <a:endParaRPr sz="3200">
              <a:latin typeface="Century"/>
              <a:cs typeface="Century"/>
            </a:endParaRPr>
          </a:p>
          <a:p>
            <a:pPr marL="469900" indent="-457834">
              <a:lnSpc>
                <a:spcPct val="100000"/>
              </a:lnSpc>
              <a:spcBef>
                <a:spcPts val="1764"/>
              </a:spcBef>
              <a:buAutoNum type="arabicPeriod"/>
              <a:tabLst>
                <a:tab pos="470534" algn="l"/>
              </a:tabLst>
            </a:pPr>
            <a:r>
              <a:rPr sz="3200" spc="-5" dirty="0">
                <a:solidFill>
                  <a:srgbClr val="FFFFFF"/>
                </a:solidFill>
                <a:latin typeface="Century"/>
                <a:cs typeface="Century"/>
              </a:rPr>
              <a:t>Mid-dilated </a:t>
            </a:r>
            <a:r>
              <a:rPr sz="3200" dirty="0">
                <a:solidFill>
                  <a:srgbClr val="FFFFFF"/>
                </a:solidFill>
                <a:latin typeface="Century"/>
                <a:cs typeface="Century"/>
              </a:rPr>
              <a:t>, </a:t>
            </a:r>
            <a:r>
              <a:rPr sz="3200" spc="-5" dirty="0">
                <a:solidFill>
                  <a:srgbClr val="FFFFFF"/>
                </a:solidFill>
                <a:latin typeface="Century"/>
                <a:cs typeface="Century"/>
              </a:rPr>
              <a:t>fixed</a:t>
            </a:r>
            <a:r>
              <a:rPr sz="3200" spc="-5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entury"/>
                <a:cs typeface="Century"/>
              </a:rPr>
              <a:t>pupil</a:t>
            </a:r>
            <a:endParaRPr sz="3200">
              <a:latin typeface="Century"/>
              <a:cs typeface="Century"/>
            </a:endParaRPr>
          </a:p>
          <a:p>
            <a:pPr marL="469900" indent="-457834">
              <a:lnSpc>
                <a:spcPct val="100000"/>
              </a:lnSpc>
              <a:spcBef>
                <a:spcPts val="1775"/>
              </a:spcBef>
              <a:buAutoNum type="arabicPeriod"/>
              <a:tabLst>
                <a:tab pos="470534" algn="l"/>
              </a:tabLst>
            </a:pPr>
            <a:r>
              <a:rPr sz="3200" spc="-5" dirty="0">
                <a:solidFill>
                  <a:srgbClr val="FFFFFF"/>
                </a:solidFill>
                <a:latin typeface="Century"/>
                <a:cs typeface="Century"/>
              </a:rPr>
              <a:t>Iris atrophy</a:t>
            </a:r>
            <a:endParaRPr sz="3200">
              <a:latin typeface="Century"/>
              <a:cs typeface="Century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01295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1.Severe</a:t>
            </a:r>
            <a:r>
              <a:rPr spc="-90" dirty="0"/>
              <a:t> </a:t>
            </a:r>
            <a:r>
              <a:rPr dirty="0"/>
              <a:t>eye/headache  2.Blurred</a:t>
            </a:r>
            <a:r>
              <a:rPr spc="-25" dirty="0"/>
              <a:t> </a:t>
            </a:r>
            <a:r>
              <a:rPr spc="-5" dirty="0"/>
              <a:t>vision</a:t>
            </a:r>
          </a:p>
          <a:p>
            <a:pPr marL="355600" indent="-343535">
              <a:lnSpc>
                <a:spcPct val="100000"/>
              </a:lnSpc>
              <a:buSzPct val="96875"/>
              <a:buAutoNum type="arabicPeriod" startAt="3"/>
              <a:tabLst>
                <a:tab pos="356235" algn="l"/>
              </a:tabLst>
            </a:pPr>
            <a:r>
              <a:rPr spc="-5" dirty="0"/>
              <a:t>Red </a:t>
            </a:r>
            <a:r>
              <a:rPr dirty="0"/>
              <a:t>eye</a:t>
            </a:r>
          </a:p>
          <a:p>
            <a:pPr marL="12700" marR="5080">
              <a:lnSpc>
                <a:spcPct val="100000"/>
              </a:lnSpc>
              <a:buSzPct val="96875"/>
              <a:buAutoNum type="arabicPeriod" startAt="3"/>
              <a:tabLst>
                <a:tab pos="356235" algn="l"/>
              </a:tabLst>
            </a:pPr>
            <a:r>
              <a:rPr dirty="0"/>
              <a:t>Nausea </a:t>
            </a:r>
            <a:r>
              <a:rPr spc="-5" dirty="0"/>
              <a:t>and </a:t>
            </a:r>
            <a:r>
              <a:rPr dirty="0"/>
              <a:t>vomiting  5.Halos around lights  6.Intermittent eye</a:t>
            </a:r>
            <a:r>
              <a:rPr spc="-60" dirty="0"/>
              <a:t> </a:t>
            </a:r>
            <a:r>
              <a:rPr spc="-5" dirty="0"/>
              <a:t>ache</a:t>
            </a:r>
          </a:p>
          <a:p>
            <a:pPr marL="355600">
              <a:lnSpc>
                <a:spcPct val="100000"/>
              </a:lnSpc>
            </a:pPr>
            <a:r>
              <a:rPr dirty="0"/>
              <a:t>at</a:t>
            </a:r>
            <a:r>
              <a:rPr spc="-5" dirty="0"/>
              <a:t> night.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5047" y="851916"/>
            <a:ext cx="3081528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28159" y="959307"/>
            <a:ext cx="252730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10" dirty="0"/>
              <a:t>CONTENTS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851916" y="1458467"/>
            <a:ext cx="554735" cy="539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9847" y="1431036"/>
            <a:ext cx="1827276" cy="579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1916" y="1950720"/>
            <a:ext cx="554735" cy="539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9847" y="1923288"/>
            <a:ext cx="1537716" cy="579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1916" y="2444495"/>
            <a:ext cx="554735" cy="539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9847" y="2417064"/>
            <a:ext cx="2985516" cy="579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916" y="2936748"/>
            <a:ext cx="554735" cy="539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69847" y="2909316"/>
            <a:ext cx="2289048" cy="579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1916" y="3429000"/>
            <a:ext cx="554735" cy="539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9847" y="3401567"/>
            <a:ext cx="1034796" cy="5791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1916" y="3922776"/>
            <a:ext cx="554735" cy="539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9847" y="3895344"/>
            <a:ext cx="2965704" cy="5791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1916" y="4415028"/>
            <a:ext cx="554735" cy="539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9847" y="4387596"/>
            <a:ext cx="2910840" cy="5791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1916" y="4907279"/>
            <a:ext cx="554735" cy="539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9847" y="4879847"/>
            <a:ext cx="2859024" cy="5791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5"/>
              </a:spcBef>
              <a:buSzPct val="95000"/>
              <a:buFont typeface="Wingdings"/>
              <a:buChar char=""/>
              <a:tabLst>
                <a:tab pos="241935" algn="l"/>
              </a:tabLst>
            </a:pPr>
            <a:r>
              <a:rPr dirty="0"/>
              <a:t>Introduction</a:t>
            </a:r>
          </a:p>
          <a:p>
            <a:pPr marL="241300" indent="-229235">
              <a:lnSpc>
                <a:spcPct val="100000"/>
              </a:lnSpc>
              <a:spcBef>
                <a:spcPts val="1475"/>
              </a:spcBef>
              <a:buSzPct val="95000"/>
              <a:buFont typeface="Wingdings"/>
              <a:buChar char=""/>
              <a:tabLst>
                <a:tab pos="241935" algn="l"/>
              </a:tabLst>
            </a:pPr>
            <a:r>
              <a:rPr spc="-5" dirty="0"/>
              <a:t>Definition</a:t>
            </a:r>
          </a:p>
          <a:p>
            <a:pPr marL="241300" indent="-229235">
              <a:lnSpc>
                <a:spcPct val="100000"/>
              </a:lnSpc>
              <a:spcBef>
                <a:spcPts val="1490"/>
              </a:spcBef>
              <a:buSzPct val="95000"/>
              <a:buFont typeface="Wingdings"/>
              <a:buChar char=""/>
              <a:tabLst>
                <a:tab pos="241935" algn="l"/>
              </a:tabLst>
            </a:pPr>
            <a:r>
              <a:rPr dirty="0"/>
              <a:t>Causes </a:t>
            </a:r>
            <a:r>
              <a:rPr spc="-5" dirty="0"/>
              <a:t>and </a:t>
            </a:r>
            <a:r>
              <a:rPr dirty="0"/>
              <a:t>risk</a:t>
            </a:r>
            <a:r>
              <a:rPr spc="-110" dirty="0"/>
              <a:t> </a:t>
            </a:r>
            <a:r>
              <a:rPr dirty="0"/>
              <a:t>factor</a:t>
            </a:r>
          </a:p>
          <a:p>
            <a:pPr marL="241300" indent="-229235">
              <a:lnSpc>
                <a:spcPct val="100000"/>
              </a:lnSpc>
              <a:spcBef>
                <a:spcPts val="1475"/>
              </a:spcBef>
              <a:buSzPct val="95000"/>
              <a:buFont typeface="Wingdings"/>
              <a:buChar char=""/>
              <a:tabLst>
                <a:tab pos="241935" algn="l"/>
              </a:tabLst>
            </a:pPr>
            <a:r>
              <a:rPr dirty="0"/>
              <a:t>Pathophysiology</a:t>
            </a:r>
          </a:p>
          <a:p>
            <a:pPr marL="241300" indent="-229235">
              <a:lnSpc>
                <a:spcPct val="100000"/>
              </a:lnSpc>
              <a:spcBef>
                <a:spcPts val="1475"/>
              </a:spcBef>
              <a:buSzPct val="95000"/>
              <a:buFont typeface="Wingdings"/>
              <a:buChar char=""/>
              <a:tabLst>
                <a:tab pos="241935" algn="l"/>
              </a:tabLst>
            </a:pPr>
            <a:r>
              <a:rPr spc="-25" dirty="0"/>
              <a:t>Types</a:t>
            </a:r>
          </a:p>
          <a:p>
            <a:pPr marL="241300" indent="-229235">
              <a:lnSpc>
                <a:spcPct val="100000"/>
              </a:lnSpc>
              <a:spcBef>
                <a:spcPts val="1490"/>
              </a:spcBef>
              <a:buSzPct val="95000"/>
              <a:buFont typeface="Wingdings"/>
              <a:buChar char=""/>
              <a:tabLst>
                <a:tab pos="241935" algn="l"/>
              </a:tabLst>
            </a:pPr>
            <a:r>
              <a:rPr dirty="0"/>
              <a:t>Clinical</a:t>
            </a:r>
            <a:r>
              <a:rPr spc="-75" dirty="0"/>
              <a:t> </a:t>
            </a:r>
            <a:r>
              <a:rPr spc="-5" dirty="0"/>
              <a:t>manifestation</a:t>
            </a:r>
          </a:p>
          <a:p>
            <a:pPr marL="241300" indent="-229235">
              <a:lnSpc>
                <a:spcPct val="100000"/>
              </a:lnSpc>
              <a:spcBef>
                <a:spcPts val="1475"/>
              </a:spcBef>
              <a:buSzPct val="95000"/>
              <a:buFont typeface="Wingdings"/>
              <a:buChar char=""/>
              <a:tabLst>
                <a:tab pos="241935" algn="l"/>
              </a:tabLst>
            </a:pPr>
            <a:r>
              <a:rPr dirty="0"/>
              <a:t>Diagnostic</a:t>
            </a:r>
            <a:r>
              <a:rPr spc="-85" dirty="0"/>
              <a:t> </a:t>
            </a:r>
            <a:r>
              <a:rPr dirty="0"/>
              <a:t>evaluation</a:t>
            </a:r>
          </a:p>
          <a:p>
            <a:pPr marL="241300" indent="-229235">
              <a:lnSpc>
                <a:spcPct val="100000"/>
              </a:lnSpc>
              <a:spcBef>
                <a:spcPts val="1480"/>
              </a:spcBef>
              <a:buSzPct val="95000"/>
              <a:buFont typeface="Wingdings"/>
              <a:buChar char=""/>
              <a:tabLst>
                <a:tab pos="241935" algn="l"/>
              </a:tabLst>
            </a:pPr>
            <a:r>
              <a:rPr dirty="0"/>
              <a:t>Nurses</a:t>
            </a:r>
            <a:r>
              <a:rPr spc="-45" dirty="0"/>
              <a:t> </a:t>
            </a:r>
            <a:r>
              <a:rPr dirty="0"/>
              <a:t>responsibility</a:t>
            </a:r>
          </a:p>
        </p:txBody>
      </p:sp>
      <p:sp>
        <p:nvSpPr>
          <p:cNvPr id="21" name="object 21"/>
          <p:cNvSpPr/>
          <p:nvPr/>
        </p:nvSpPr>
        <p:spPr>
          <a:xfrm>
            <a:off x="6111240" y="1458467"/>
            <a:ext cx="554736" cy="539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27647" y="1431036"/>
            <a:ext cx="1903476" cy="5791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11240" y="1950720"/>
            <a:ext cx="554736" cy="539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27647" y="1923288"/>
            <a:ext cx="1644396" cy="5791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11240" y="2444495"/>
            <a:ext cx="554736" cy="539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27647" y="2417064"/>
            <a:ext cx="1975103" cy="5791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11240" y="2936748"/>
            <a:ext cx="554736" cy="539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27647" y="2909316"/>
            <a:ext cx="2488692" cy="5791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11240" y="3429000"/>
            <a:ext cx="554736" cy="539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27647" y="3401567"/>
            <a:ext cx="3185159" cy="57912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11240" y="3922776"/>
            <a:ext cx="554736" cy="539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27647" y="3895344"/>
            <a:ext cx="1629155" cy="5791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111240" y="4415028"/>
            <a:ext cx="554736" cy="539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27647" y="4387596"/>
            <a:ext cx="1874520" cy="5791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251828" y="1502156"/>
            <a:ext cx="3087370" cy="3288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SzPct val="95000"/>
              <a:buFont typeface="Wingdings"/>
              <a:buChar char=""/>
              <a:tabLst>
                <a:tab pos="241300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Management</a:t>
            </a:r>
            <a:endParaRPr sz="2000">
              <a:latin typeface="Century"/>
              <a:cs typeface="Century"/>
            </a:endParaRPr>
          </a:p>
          <a:p>
            <a:pPr marL="241300" indent="-228600">
              <a:lnSpc>
                <a:spcPct val="100000"/>
              </a:lnSpc>
              <a:spcBef>
                <a:spcPts val="1475"/>
              </a:spcBef>
              <a:buSzPct val="95000"/>
              <a:buFont typeface="Wingdings"/>
              <a:buChar char=""/>
              <a:tabLst>
                <a:tab pos="241300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Prevention</a:t>
            </a:r>
            <a:endParaRPr sz="2000">
              <a:latin typeface="Century"/>
              <a:cs typeface="Century"/>
            </a:endParaRPr>
          </a:p>
          <a:p>
            <a:pPr marL="241300" indent="-228600">
              <a:lnSpc>
                <a:spcPct val="100000"/>
              </a:lnSpc>
              <a:spcBef>
                <a:spcPts val="1490"/>
              </a:spcBef>
              <a:buSzPct val="95000"/>
              <a:buFont typeface="Wingdings"/>
              <a:buChar char=""/>
              <a:tabLst>
                <a:tab pos="241300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Diet</a:t>
            </a:r>
            <a:r>
              <a:rPr sz="2000" spc="-4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planning</a:t>
            </a:r>
            <a:endParaRPr sz="2000">
              <a:latin typeface="Century"/>
              <a:cs typeface="Century"/>
            </a:endParaRPr>
          </a:p>
          <a:p>
            <a:pPr marL="241300" indent="-228600">
              <a:lnSpc>
                <a:spcPct val="100000"/>
              </a:lnSpc>
              <a:spcBef>
                <a:spcPts val="1475"/>
              </a:spcBef>
              <a:buSzPct val="95000"/>
              <a:buFont typeface="Wingdings"/>
              <a:buChar char=""/>
              <a:tabLst>
                <a:tab pos="241300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Nursing</a:t>
            </a:r>
            <a:r>
              <a:rPr sz="2000" spc="-3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diagnosis</a:t>
            </a:r>
            <a:endParaRPr sz="2000">
              <a:latin typeface="Century"/>
              <a:cs typeface="Century"/>
            </a:endParaRPr>
          </a:p>
          <a:p>
            <a:pPr marL="241300" indent="-228600">
              <a:lnSpc>
                <a:spcPct val="100000"/>
              </a:lnSpc>
              <a:spcBef>
                <a:spcPts val="1475"/>
              </a:spcBef>
              <a:buSzPct val="95000"/>
              <a:buFont typeface="Wingdings"/>
              <a:buChar char=""/>
              <a:tabLst>
                <a:tab pos="241300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New research done on</a:t>
            </a:r>
            <a:r>
              <a:rPr sz="2000" spc="-16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it</a:t>
            </a:r>
            <a:endParaRPr sz="2000">
              <a:latin typeface="Century"/>
              <a:cs typeface="Century"/>
            </a:endParaRPr>
          </a:p>
          <a:p>
            <a:pPr marL="241300" indent="-228600">
              <a:lnSpc>
                <a:spcPct val="100000"/>
              </a:lnSpc>
              <a:spcBef>
                <a:spcPts val="1490"/>
              </a:spcBef>
              <a:buSzPct val="95000"/>
              <a:buFont typeface="Wingdings"/>
              <a:buChar char=""/>
              <a:tabLst>
                <a:tab pos="241300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References</a:t>
            </a:r>
            <a:endParaRPr sz="2000">
              <a:latin typeface="Century"/>
              <a:cs typeface="Century"/>
            </a:endParaRPr>
          </a:p>
          <a:p>
            <a:pPr marL="241300" indent="-228600">
              <a:lnSpc>
                <a:spcPct val="100000"/>
              </a:lnSpc>
              <a:spcBef>
                <a:spcPts val="1475"/>
              </a:spcBef>
              <a:buSzPct val="95000"/>
              <a:buFont typeface="Wingdings"/>
              <a:buChar char=""/>
              <a:tabLst>
                <a:tab pos="241300" algn="l"/>
              </a:tabLst>
            </a:pP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Bibliography</a:t>
            </a:r>
            <a:endParaRPr sz="20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2"/>
            <a:ext cx="12192000" cy="6856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74364" y="1883664"/>
            <a:ext cx="4907280" cy="1359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23132" y="2542032"/>
            <a:ext cx="5017008" cy="13594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35297" y="2038934"/>
            <a:ext cx="4279900" cy="141605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60960" marR="5080" indent="-48895">
              <a:lnSpc>
                <a:spcPts val="5190"/>
              </a:lnSpc>
              <a:spcBef>
                <a:spcPts val="750"/>
              </a:spcBef>
            </a:pPr>
            <a:r>
              <a:rPr spc="-5" dirty="0"/>
              <a:t>DIAGNOSTIC  EVALUATION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4647" y="480059"/>
            <a:ext cx="9442704" cy="5897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83179" y="4591811"/>
            <a:ext cx="7272528" cy="1249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13633" y="4732477"/>
            <a:ext cx="636460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VISUAL </a:t>
            </a:r>
            <a:r>
              <a:rPr sz="4400" b="1" dirty="0">
                <a:solidFill>
                  <a:srgbClr val="FFFFFF"/>
                </a:solidFill>
                <a:latin typeface="Bookman Old Style"/>
                <a:cs typeface="Bookman Old Style"/>
              </a:rPr>
              <a:t>ACUITY</a:t>
            </a:r>
            <a:r>
              <a:rPr sz="4400" b="1" spc="-75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44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TEST</a:t>
            </a:r>
            <a:endParaRPr sz="4400"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3563" y="839724"/>
            <a:ext cx="4684776" cy="3218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17564" y="839724"/>
            <a:ext cx="4689220" cy="3218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87156" y="3858767"/>
            <a:ext cx="2620010" cy="2000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4450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350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6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4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CC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BY-SA</a:t>
            </a:r>
            <a:endParaRPr sz="700">
              <a:latin typeface="Century"/>
              <a:cs typeface="Century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48583" y="3858767"/>
            <a:ext cx="2620010" cy="2000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4450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350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8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8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8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4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CC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BY-SA</a:t>
            </a:r>
            <a:endParaRPr sz="7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72243" y="6658355"/>
            <a:ext cx="2620010" cy="200025"/>
          </a:xfrm>
          <a:custGeom>
            <a:avLst/>
            <a:gdLst/>
            <a:ahLst/>
            <a:cxnLst/>
            <a:rect l="l" t="t" r="r" b="b"/>
            <a:pathLst>
              <a:path w="2620009" h="200025">
                <a:moveTo>
                  <a:pt x="0" y="199643"/>
                </a:moveTo>
                <a:lnTo>
                  <a:pt x="2619755" y="199643"/>
                </a:lnTo>
                <a:lnTo>
                  <a:pt x="2619755" y="0"/>
                </a:lnTo>
                <a:lnTo>
                  <a:pt x="0" y="0"/>
                </a:lnTo>
                <a:lnTo>
                  <a:pt x="0" y="1996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603740" y="6690766"/>
            <a:ext cx="251079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3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3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3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4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4"/>
              </a:rPr>
              <a:t>CC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4"/>
              </a:rPr>
              <a:t>BY-SA</a:t>
            </a:r>
            <a:endParaRPr sz="700">
              <a:latin typeface="Century"/>
              <a:cs typeface="Century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56523" y="616153"/>
            <a:ext cx="254698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b="1" spc="-365" dirty="0">
                <a:latin typeface="Century"/>
                <a:cs typeface="Century"/>
              </a:rPr>
              <a:t>T</a:t>
            </a:r>
            <a:r>
              <a:rPr sz="4000" b="1" spc="10" dirty="0">
                <a:latin typeface="Century"/>
                <a:cs typeface="Century"/>
              </a:rPr>
              <a:t>o</a:t>
            </a:r>
            <a:r>
              <a:rPr sz="4000" b="1" spc="-5" dirty="0">
                <a:latin typeface="Century"/>
                <a:cs typeface="Century"/>
              </a:rPr>
              <a:t>n</a:t>
            </a:r>
            <a:r>
              <a:rPr sz="4000" b="1" spc="15" dirty="0">
                <a:latin typeface="Century"/>
                <a:cs typeface="Century"/>
              </a:rPr>
              <a:t>o</a:t>
            </a:r>
            <a:r>
              <a:rPr sz="4000" b="1" spc="-10" dirty="0">
                <a:latin typeface="Century"/>
                <a:cs typeface="Century"/>
              </a:rPr>
              <a:t>m</a:t>
            </a:r>
            <a:r>
              <a:rPr sz="4000" b="1" spc="10" dirty="0">
                <a:latin typeface="Century"/>
                <a:cs typeface="Century"/>
              </a:rPr>
              <a:t>et</a:t>
            </a:r>
            <a:r>
              <a:rPr sz="4000" b="1" spc="-5" dirty="0">
                <a:latin typeface="Century"/>
                <a:cs typeface="Century"/>
              </a:rPr>
              <a:t>ry  </a:t>
            </a:r>
            <a:r>
              <a:rPr sz="4000" b="1" spc="5" dirty="0">
                <a:latin typeface="Century"/>
                <a:cs typeface="Century"/>
              </a:rPr>
              <a:t>test</a:t>
            </a:r>
            <a:endParaRPr sz="40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9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84348" y="2542032"/>
            <a:ext cx="6687311" cy="1359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5027" y="2697860"/>
            <a:ext cx="59035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OPTHALMOSCOPY</a:t>
            </a:r>
          </a:p>
        </p:txBody>
      </p:sp>
      <p:sp>
        <p:nvSpPr>
          <p:cNvPr id="5" name="object 5"/>
          <p:cNvSpPr/>
          <p:nvPr/>
        </p:nvSpPr>
        <p:spPr>
          <a:xfrm>
            <a:off x="9387840" y="6658355"/>
            <a:ext cx="2804160" cy="200025"/>
          </a:xfrm>
          <a:custGeom>
            <a:avLst/>
            <a:gdLst/>
            <a:ahLst/>
            <a:cxnLst/>
            <a:rect l="l" t="t" r="r" b="b"/>
            <a:pathLst>
              <a:path w="2804159" h="200025">
                <a:moveTo>
                  <a:pt x="0" y="199643"/>
                </a:moveTo>
                <a:lnTo>
                  <a:pt x="2804159" y="199643"/>
                </a:lnTo>
                <a:lnTo>
                  <a:pt x="2804159" y="0"/>
                </a:lnTo>
                <a:lnTo>
                  <a:pt x="0" y="0"/>
                </a:lnTo>
                <a:lnTo>
                  <a:pt x="0" y="1996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420859" y="6690766"/>
            <a:ext cx="269430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4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4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4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6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5"/>
              </a:rPr>
              <a:t>CC BY-NC-ND</a:t>
            </a:r>
            <a:endParaRPr sz="7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5" y="64006"/>
            <a:ext cx="12031980" cy="667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73423" y="4828032"/>
            <a:ext cx="4706112" cy="1249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03878" y="4970526"/>
            <a:ext cx="398652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FFFFFF"/>
                </a:solidFill>
                <a:latin typeface="Bookman Old Style"/>
                <a:cs typeface="Bookman Old Style"/>
              </a:rPr>
              <a:t>GONIOSCOPY</a:t>
            </a:r>
            <a:endParaRPr sz="4400"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4212590"/>
          </a:xfrm>
          <a:custGeom>
            <a:avLst/>
            <a:gdLst/>
            <a:ahLst/>
            <a:cxnLst/>
            <a:rect l="l" t="t" r="r" b="b"/>
            <a:pathLst>
              <a:path w="12192000" h="4212590">
                <a:moveTo>
                  <a:pt x="0" y="4212336"/>
                </a:moveTo>
                <a:lnTo>
                  <a:pt x="12192000" y="4212336"/>
                </a:lnTo>
                <a:lnTo>
                  <a:pt x="12192000" y="0"/>
                </a:lnTo>
                <a:lnTo>
                  <a:pt x="0" y="0"/>
                </a:lnTo>
                <a:lnTo>
                  <a:pt x="0" y="42123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2791" y="498348"/>
            <a:ext cx="4352544" cy="3182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761" y="1155953"/>
            <a:ext cx="0" cy="2084070"/>
          </a:xfrm>
          <a:custGeom>
            <a:avLst/>
            <a:gdLst/>
            <a:ahLst/>
            <a:cxnLst/>
            <a:rect l="l" t="t" r="r" b="b"/>
            <a:pathLst>
              <a:path h="2084070">
                <a:moveTo>
                  <a:pt x="0" y="0"/>
                </a:moveTo>
                <a:lnTo>
                  <a:pt x="0" y="2083816"/>
                </a:lnTo>
              </a:path>
            </a:pathLst>
          </a:custGeom>
          <a:ln w="19812">
            <a:solidFill>
              <a:srgbClr val="2A5B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58128" y="0"/>
            <a:ext cx="5344668" cy="3896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730740" y="3901440"/>
            <a:ext cx="2461260" cy="307975"/>
          </a:xfrm>
          <a:custGeom>
            <a:avLst/>
            <a:gdLst/>
            <a:ahLst/>
            <a:cxnLst/>
            <a:rect l="l" t="t" r="r" b="b"/>
            <a:pathLst>
              <a:path w="2461259" h="307975">
                <a:moveTo>
                  <a:pt x="0" y="307848"/>
                </a:moveTo>
                <a:lnTo>
                  <a:pt x="2461259" y="307848"/>
                </a:lnTo>
                <a:lnTo>
                  <a:pt x="2461259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904221" y="3933190"/>
            <a:ext cx="22104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6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  <a:hlinkClick r:id="rId7"/>
              </a:rPr>
              <a:t>er </a:t>
            </a:r>
            <a:r>
              <a:rPr sz="700" spc="25" dirty="0">
                <a:solidFill>
                  <a:srgbClr val="FFFFFF"/>
                </a:solidFill>
                <a:latin typeface="Century"/>
                <a:cs typeface="Century"/>
                <a:hlinkClick r:id="rId7"/>
              </a:rPr>
              <a:t>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CC</a:t>
            </a:r>
            <a:endParaRPr sz="700">
              <a:latin typeface="Century"/>
              <a:cs typeface="Century"/>
            </a:endParaRPr>
          </a:p>
          <a:p>
            <a:pPr marR="5080" algn="r">
              <a:lnSpc>
                <a:spcPct val="100000"/>
              </a:lnSpc>
            </a:pP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BY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-</a:t>
            </a:r>
            <a:r>
              <a:rPr sz="700" u="sng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SA</a:t>
            </a:r>
            <a:endParaRPr sz="700">
              <a:latin typeface="Century"/>
              <a:cs typeface="Centur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25851" y="3695700"/>
            <a:ext cx="2635250" cy="30797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4450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350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8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8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8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 </a:t>
            </a:r>
            <a:r>
              <a:rPr sz="700" spc="4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9"/>
              </a:rPr>
              <a:t>CC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9"/>
              </a:rPr>
              <a:t>BY-</a:t>
            </a:r>
            <a:endParaRPr sz="700">
              <a:latin typeface="Century"/>
              <a:cs typeface="Century"/>
            </a:endParaRPr>
          </a:p>
          <a:p>
            <a:pPr marR="85725" algn="r">
              <a:lnSpc>
                <a:spcPct val="100000"/>
              </a:lnSpc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9"/>
              </a:rPr>
              <a:t>N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9"/>
              </a:rPr>
              <a:t>C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9"/>
              </a:rPr>
              <a:t>-ND</a:t>
            </a:r>
            <a:endParaRPr sz="7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9464" y="5021579"/>
            <a:ext cx="7095744" cy="1027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37814" y="5136896"/>
            <a:ext cx="6503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VISUAL FIELD</a:t>
            </a:r>
            <a:r>
              <a:rPr sz="3600" b="1" spc="-11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PERIMETRY</a:t>
            </a:r>
            <a:endParaRPr sz="3600">
              <a:latin typeface="Bookman Old Style"/>
              <a:cs typeface="Bookman Old Sty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70404" y="643127"/>
            <a:ext cx="7242048" cy="3928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08292" y="4372355"/>
            <a:ext cx="2804160" cy="2000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445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50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4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4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4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5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5"/>
              </a:rPr>
              <a:t>CC BY-NC-ND</a:t>
            </a:r>
            <a:endParaRPr sz="7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42744" y="4828032"/>
            <a:ext cx="7965948" cy="1249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72944" y="4970526"/>
            <a:ext cx="72447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FUNDUS</a:t>
            </a:r>
            <a:r>
              <a:rPr sz="4400" b="1" spc="-8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44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PHOTOGRAPHY</a:t>
            </a:r>
            <a:endParaRPr sz="4400"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1999" cy="4189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050791"/>
            <a:ext cx="12192000" cy="277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76244" y="3989832"/>
            <a:ext cx="2620010" cy="2000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3815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345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6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4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CC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BY-SA</a:t>
            </a:r>
            <a:endParaRPr sz="700">
              <a:latin typeface="Century"/>
              <a:cs typeface="Century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15500" y="3989832"/>
            <a:ext cx="2476500" cy="200025"/>
          </a:xfrm>
          <a:custGeom>
            <a:avLst/>
            <a:gdLst/>
            <a:ahLst/>
            <a:cxnLst/>
            <a:rect l="l" t="t" r="r" b="b"/>
            <a:pathLst>
              <a:path w="2476500" h="200025">
                <a:moveTo>
                  <a:pt x="0" y="199644"/>
                </a:moveTo>
                <a:lnTo>
                  <a:pt x="2476500" y="199644"/>
                </a:lnTo>
                <a:lnTo>
                  <a:pt x="247650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753981" y="4021582"/>
            <a:ext cx="23602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8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8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8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4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9"/>
              </a:rPr>
              <a:t>CC BY</a:t>
            </a:r>
            <a:endParaRPr sz="7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95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8695" y="2542032"/>
            <a:ext cx="8738616" cy="1359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19376" y="2697860"/>
            <a:ext cx="795400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MEDICAL</a:t>
            </a:r>
            <a:r>
              <a:rPr spc="-75" dirty="0"/>
              <a:t> </a:t>
            </a:r>
            <a:r>
              <a:rPr dirty="0"/>
              <a:t>MANAGEMENT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8347" y="178307"/>
            <a:ext cx="3803904" cy="888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39234" y="276605"/>
            <a:ext cx="329692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5" dirty="0"/>
              <a:t>INTRODUCTION</a:t>
            </a:r>
            <a:endParaRPr sz="3100"/>
          </a:p>
        </p:txBody>
      </p:sp>
      <p:sp>
        <p:nvSpPr>
          <p:cNvPr id="4" name="object 4"/>
          <p:cNvSpPr/>
          <p:nvPr/>
        </p:nvSpPr>
        <p:spPr>
          <a:xfrm>
            <a:off x="429768" y="1013460"/>
            <a:ext cx="11513820" cy="1541145"/>
          </a:xfrm>
          <a:custGeom>
            <a:avLst/>
            <a:gdLst/>
            <a:ahLst/>
            <a:cxnLst/>
            <a:rect l="l" t="t" r="r" b="b"/>
            <a:pathLst>
              <a:path w="11513820" h="1541145">
                <a:moveTo>
                  <a:pt x="11359768" y="0"/>
                </a:moveTo>
                <a:lnTo>
                  <a:pt x="154076" y="0"/>
                </a:lnTo>
                <a:lnTo>
                  <a:pt x="105377" y="7852"/>
                </a:lnTo>
                <a:lnTo>
                  <a:pt x="63082" y="29720"/>
                </a:lnTo>
                <a:lnTo>
                  <a:pt x="29728" y="63066"/>
                </a:lnTo>
                <a:lnTo>
                  <a:pt x="7855" y="105355"/>
                </a:lnTo>
                <a:lnTo>
                  <a:pt x="0" y="154050"/>
                </a:lnTo>
                <a:lnTo>
                  <a:pt x="0" y="1386713"/>
                </a:lnTo>
                <a:lnTo>
                  <a:pt x="7855" y="1435408"/>
                </a:lnTo>
                <a:lnTo>
                  <a:pt x="29728" y="1477697"/>
                </a:lnTo>
                <a:lnTo>
                  <a:pt x="63082" y="1511043"/>
                </a:lnTo>
                <a:lnTo>
                  <a:pt x="105377" y="1532911"/>
                </a:lnTo>
                <a:lnTo>
                  <a:pt x="154076" y="1540764"/>
                </a:lnTo>
                <a:lnTo>
                  <a:pt x="11359768" y="1540764"/>
                </a:lnTo>
                <a:lnTo>
                  <a:pt x="11408464" y="1532911"/>
                </a:lnTo>
                <a:lnTo>
                  <a:pt x="11450753" y="1511043"/>
                </a:lnTo>
                <a:lnTo>
                  <a:pt x="11484099" y="1477697"/>
                </a:lnTo>
                <a:lnTo>
                  <a:pt x="11505967" y="1435408"/>
                </a:lnTo>
                <a:lnTo>
                  <a:pt x="11513820" y="1386713"/>
                </a:lnTo>
                <a:lnTo>
                  <a:pt x="11513820" y="154050"/>
                </a:lnTo>
                <a:lnTo>
                  <a:pt x="11505967" y="105355"/>
                </a:lnTo>
                <a:lnTo>
                  <a:pt x="11484099" y="63066"/>
                </a:lnTo>
                <a:lnTo>
                  <a:pt x="11450753" y="29720"/>
                </a:lnTo>
                <a:lnTo>
                  <a:pt x="11408464" y="7852"/>
                </a:lnTo>
                <a:lnTo>
                  <a:pt x="11359768" y="0"/>
                </a:lnTo>
                <a:close/>
              </a:path>
            </a:pathLst>
          </a:custGeom>
          <a:solidFill>
            <a:srgbClr val="50B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4588" y="1359408"/>
            <a:ext cx="847344" cy="847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768" y="2938272"/>
            <a:ext cx="11513820" cy="1541145"/>
          </a:xfrm>
          <a:custGeom>
            <a:avLst/>
            <a:gdLst/>
            <a:ahLst/>
            <a:cxnLst/>
            <a:rect l="l" t="t" r="r" b="b"/>
            <a:pathLst>
              <a:path w="11513820" h="1541145">
                <a:moveTo>
                  <a:pt x="11359768" y="0"/>
                </a:moveTo>
                <a:lnTo>
                  <a:pt x="154076" y="0"/>
                </a:lnTo>
                <a:lnTo>
                  <a:pt x="105377" y="7852"/>
                </a:lnTo>
                <a:lnTo>
                  <a:pt x="63082" y="29720"/>
                </a:lnTo>
                <a:lnTo>
                  <a:pt x="29728" y="63066"/>
                </a:lnTo>
                <a:lnTo>
                  <a:pt x="7855" y="105355"/>
                </a:lnTo>
                <a:lnTo>
                  <a:pt x="0" y="154050"/>
                </a:lnTo>
                <a:lnTo>
                  <a:pt x="0" y="1386713"/>
                </a:lnTo>
                <a:lnTo>
                  <a:pt x="7855" y="1435408"/>
                </a:lnTo>
                <a:lnTo>
                  <a:pt x="29728" y="1477697"/>
                </a:lnTo>
                <a:lnTo>
                  <a:pt x="63082" y="1511043"/>
                </a:lnTo>
                <a:lnTo>
                  <a:pt x="105377" y="1532911"/>
                </a:lnTo>
                <a:lnTo>
                  <a:pt x="154076" y="1540764"/>
                </a:lnTo>
                <a:lnTo>
                  <a:pt x="11359768" y="1540764"/>
                </a:lnTo>
                <a:lnTo>
                  <a:pt x="11408464" y="1532911"/>
                </a:lnTo>
                <a:lnTo>
                  <a:pt x="11450753" y="1511043"/>
                </a:lnTo>
                <a:lnTo>
                  <a:pt x="11484099" y="1477697"/>
                </a:lnTo>
                <a:lnTo>
                  <a:pt x="11505967" y="1435408"/>
                </a:lnTo>
                <a:lnTo>
                  <a:pt x="11513820" y="1386713"/>
                </a:lnTo>
                <a:lnTo>
                  <a:pt x="11513820" y="154050"/>
                </a:lnTo>
                <a:lnTo>
                  <a:pt x="11505967" y="105355"/>
                </a:lnTo>
                <a:lnTo>
                  <a:pt x="11484099" y="63066"/>
                </a:lnTo>
                <a:lnTo>
                  <a:pt x="11450753" y="29720"/>
                </a:lnTo>
                <a:lnTo>
                  <a:pt x="11408464" y="7852"/>
                </a:lnTo>
                <a:lnTo>
                  <a:pt x="11359768" y="0"/>
                </a:lnTo>
                <a:close/>
              </a:path>
            </a:pathLst>
          </a:custGeom>
          <a:solidFill>
            <a:srgbClr val="49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4588" y="3285744"/>
            <a:ext cx="847344" cy="8473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768" y="4864608"/>
            <a:ext cx="11513820" cy="1539240"/>
          </a:xfrm>
          <a:custGeom>
            <a:avLst/>
            <a:gdLst/>
            <a:ahLst/>
            <a:cxnLst/>
            <a:rect l="l" t="t" r="r" b="b"/>
            <a:pathLst>
              <a:path w="11513820" h="1539239">
                <a:moveTo>
                  <a:pt x="11359896" y="0"/>
                </a:moveTo>
                <a:lnTo>
                  <a:pt x="153923" y="0"/>
                </a:lnTo>
                <a:lnTo>
                  <a:pt x="105270" y="7851"/>
                </a:lnTo>
                <a:lnTo>
                  <a:pt x="63016" y="29711"/>
                </a:lnTo>
                <a:lnTo>
                  <a:pt x="29697" y="63038"/>
                </a:lnTo>
                <a:lnTo>
                  <a:pt x="7846" y="105290"/>
                </a:lnTo>
                <a:lnTo>
                  <a:pt x="0" y="153924"/>
                </a:lnTo>
                <a:lnTo>
                  <a:pt x="0" y="1385316"/>
                </a:lnTo>
                <a:lnTo>
                  <a:pt x="7846" y="1433969"/>
                </a:lnTo>
                <a:lnTo>
                  <a:pt x="29697" y="1476223"/>
                </a:lnTo>
                <a:lnTo>
                  <a:pt x="63016" y="1509542"/>
                </a:lnTo>
                <a:lnTo>
                  <a:pt x="105270" y="1531393"/>
                </a:lnTo>
                <a:lnTo>
                  <a:pt x="153923" y="1539240"/>
                </a:lnTo>
                <a:lnTo>
                  <a:pt x="11359896" y="1539240"/>
                </a:lnTo>
                <a:lnTo>
                  <a:pt x="11408529" y="1531393"/>
                </a:lnTo>
                <a:lnTo>
                  <a:pt x="11450781" y="1509542"/>
                </a:lnTo>
                <a:lnTo>
                  <a:pt x="11484108" y="1476223"/>
                </a:lnTo>
                <a:lnTo>
                  <a:pt x="11505968" y="1433969"/>
                </a:lnTo>
                <a:lnTo>
                  <a:pt x="11513820" y="1385316"/>
                </a:lnTo>
                <a:lnTo>
                  <a:pt x="11513820" y="153924"/>
                </a:lnTo>
                <a:lnTo>
                  <a:pt x="11505968" y="105290"/>
                </a:lnTo>
                <a:lnTo>
                  <a:pt x="11484108" y="63038"/>
                </a:lnTo>
                <a:lnTo>
                  <a:pt x="11450781" y="29711"/>
                </a:lnTo>
                <a:lnTo>
                  <a:pt x="11408529" y="7851"/>
                </a:lnTo>
                <a:lnTo>
                  <a:pt x="11359896" y="0"/>
                </a:lnTo>
                <a:close/>
              </a:path>
            </a:pathLst>
          </a:custGeom>
          <a:solidFill>
            <a:srgbClr val="9A66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4588" y="5210555"/>
            <a:ext cx="847344" cy="847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58644" y="1212926"/>
            <a:ext cx="9368155" cy="494538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154940">
              <a:lnSpc>
                <a:spcPct val="90200"/>
              </a:lnSpc>
              <a:spcBef>
                <a:spcPts val="390"/>
              </a:spcBef>
            </a:pPr>
            <a:r>
              <a:rPr sz="2500" spc="-5" dirty="0">
                <a:latin typeface="Century"/>
                <a:cs typeface="Century"/>
              </a:rPr>
              <a:t>Glaucoma is a group of eye conditions that </a:t>
            </a:r>
            <a:r>
              <a:rPr sz="2500" spc="-10" dirty="0">
                <a:latin typeface="Century"/>
                <a:cs typeface="Century"/>
              </a:rPr>
              <a:t>damage </a:t>
            </a:r>
            <a:r>
              <a:rPr sz="2500" spc="-5" dirty="0">
                <a:latin typeface="Century"/>
                <a:cs typeface="Century"/>
              </a:rPr>
              <a:t>the optic  nerve, </a:t>
            </a:r>
            <a:r>
              <a:rPr sz="2500" spc="-10" dirty="0">
                <a:latin typeface="Century"/>
                <a:cs typeface="Century"/>
              </a:rPr>
              <a:t>the </a:t>
            </a:r>
            <a:r>
              <a:rPr sz="2500" spc="-5" dirty="0">
                <a:latin typeface="Century"/>
                <a:cs typeface="Century"/>
              </a:rPr>
              <a:t>health of which </a:t>
            </a:r>
            <a:r>
              <a:rPr sz="2500" dirty="0">
                <a:latin typeface="Century"/>
                <a:cs typeface="Century"/>
              </a:rPr>
              <a:t>is </a:t>
            </a:r>
            <a:r>
              <a:rPr sz="2500" spc="-5" dirty="0">
                <a:latin typeface="Century"/>
                <a:cs typeface="Century"/>
              </a:rPr>
              <a:t>vital for good vision. This </a:t>
            </a:r>
            <a:r>
              <a:rPr sz="2500" spc="-10" dirty="0">
                <a:latin typeface="Century"/>
                <a:cs typeface="Century"/>
              </a:rPr>
              <a:t>damage  </a:t>
            </a:r>
            <a:r>
              <a:rPr sz="2500" spc="-5" dirty="0">
                <a:latin typeface="Century"/>
                <a:cs typeface="Century"/>
              </a:rPr>
              <a:t>is often caused by an abnormally high </a:t>
            </a:r>
            <a:r>
              <a:rPr sz="2500" spc="-10" dirty="0">
                <a:latin typeface="Century"/>
                <a:cs typeface="Century"/>
              </a:rPr>
              <a:t>pressure </a:t>
            </a:r>
            <a:r>
              <a:rPr sz="2500" spc="-5" dirty="0">
                <a:latin typeface="Century"/>
                <a:cs typeface="Century"/>
              </a:rPr>
              <a:t>in</a:t>
            </a:r>
            <a:r>
              <a:rPr sz="2500" spc="80" dirty="0">
                <a:latin typeface="Century"/>
                <a:cs typeface="Century"/>
              </a:rPr>
              <a:t> </a:t>
            </a:r>
            <a:r>
              <a:rPr sz="2500" spc="-5" dirty="0">
                <a:latin typeface="Century"/>
                <a:cs typeface="Century"/>
              </a:rPr>
              <a:t>eye.</a:t>
            </a:r>
            <a:endParaRPr sz="2500">
              <a:latin typeface="Century"/>
              <a:cs typeface="Century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 marR="215900">
              <a:lnSpc>
                <a:spcPct val="90200"/>
              </a:lnSpc>
            </a:pPr>
            <a:r>
              <a:rPr sz="2500" spc="-5" dirty="0">
                <a:latin typeface="Century"/>
                <a:cs typeface="Century"/>
              </a:rPr>
              <a:t>Glaucoma </a:t>
            </a:r>
            <a:r>
              <a:rPr sz="2500" dirty="0">
                <a:latin typeface="Century"/>
                <a:cs typeface="Century"/>
              </a:rPr>
              <a:t>is </a:t>
            </a:r>
            <a:r>
              <a:rPr sz="2500" spc="-5" dirty="0">
                <a:latin typeface="Century"/>
                <a:cs typeface="Century"/>
              </a:rPr>
              <a:t>one of </a:t>
            </a:r>
            <a:r>
              <a:rPr sz="2500" spc="-10" dirty="0">
                <a:latin typeface="Century"/>
                <a:cs typeface="Century"/>
              </a:rPr>
              <a:t>the </a:t>
            </a:r>
            <a:r>
              <a:rPr sz="2500" spc="-5" dirty="0">
                <a:latin typeface="Century"/>
                <a:cs typeface="Century"/>
              </a:rPr>
              <a:t>leading causes of blindness for people  over </a:t>
            </a:r>
            <a:r>
              <a:rPr sz="2500" spc="-10" dirty="0">
                <a:latin typeface="Century"/>
                <a:cs typeface="Century"/>
              </a:rPr>
              <a:t>the </a:t>
            </a:r>
            <a:r>
              <a:rPr sz="2500" spc="-5" dirty="0">
                <a:latin typeface="Century"/>
                <a:cs typeface="Century"/>
              </a:rPr>
              <a:t>age of 60. It can occur at </a:t>
            </a:r>
            <a:r>
              <a:rPr sz="2500" spc="-10" dirty="0">
                <a:latin typeface="Century"/>
                <a:cs typeface="Century"/>
              </a:rPr>
              <a:t>any </a:t>
            </a:r>
            <a:r>
              <a:rPr sz="2500" spc="-5" dirty="0">
                <a:latin typeface="Century"/>
                <a:cs typeface="Century"/>
              </a:rPr>
              <a:t>age but </a:t>
            </a:r>
            <a:r>
              <a:rPr sz="2500" dirty="0">
                <a:latin typeface="Century"/>
                <a:cs typeface="Century"/>
              </a:rPr>
              <a:t>is </a:t>
            </a:r>
            <a:r>
              <a:rPr sz="2500" spc="-10" dirty="0">
                <a:latin typeface="Century"/>
                <a:cs typeface="Century"/>
              </a:rPr>
              <a:t>more </a:t>
            </a:r>
            <a:r>
              <a:rPr sz="2500" spc="-5" dirty="0">
                <a:latin typeface="Century"/>
                <a:cs typeface="Century"/>
              </a:rPr>
              <a:t>common  in older </a:t>
            </a:r>
            <a:r>
              <a:rPr sz="2500" spc="-10" dirty="0">
                <a:latin typeface="Century"/>
                <a:cs typeface="Century"/>
              </a:rPr>
              <a:t>adults.</a:t>
            </a:r>
            <a:endParaRPr sz="2500">
              <a:latin typeface="Century"/>
              <a:cs typeface="Century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 marR="5080">
              <a:lnSpc>
                <a:spcPct val="90200"/>
              </a:lnSpc>
              <a:spcBef>
                <a:spcPts val="5"/>
              </a:spcBef>
            </a:pPr>
            <a:r>
              <a:rPr sz="2500" spc="-5" dirty="0">
                <a:latin typeface="Century"/>
                <a:cs typeface="Century"/>
              </a:rPr>
              <a:t>Many forms of glaucoma have no warning signs. The effect is so  </a:t>
            </a:r>
            <a:r>
              <a:rPr sz="2500" spc="-10" dirty="0">
                <a:latin typeface="Century"/>
                <a:cs typeface="Century"/>
              </a:rPr>
              <a:t>gradual that you </a:t>
            </a:r>
            <a:r>
              <a:rPr sz="2500" spc="-5" dirty="0">
                <a:latin typeface="Century"/>
                <a:cs typeface="Century"/>
              </a:rPr>
              <a:t>may not notice a change </a:t>
            </a:r>
            <a:r>
              <a:rPr sz="2500" dirty="0">
                <a:latin typeface="Century"/>
                <a:cs typeface="Century"/>
              </a:rPr>
              <a:t>in </a:t>
            </a:r>
            <a:r>
              <a:rPr sz="2500" spc="-5" dirty="0">
                <a:latin typeface="Century"/>
                <a:cs typeface="Century"/>
              </a:rPr>
              <a:t>vision until </a:t>
            </a:r>
            <a:r>
              <a:rPr sz="2500" spc="-10" dirty="0">
                <a:latin typeface="Century"/>
                <a:cs typeface="Century"/>
              </a:rPr>
              <a:t>the  </a:t>
            </a:r>
            <a:r>
              <a:rPr sz="2500" spc="-5" dirty="0">
                <a:latin typeface="Century"/>
                <a:cs typeface="Century"/>
              </a:rPr>
              <a:t>condition is at an </a:t>
            </a:r>
            <a:r>
              <a:rPr sz="2500" spc="-10" dirty="0">
                <a:latin typeface="Century"/>
                <a:cs typeface="Century"/>
              </a:rPr>
              <a:t>advanced</a:t>
            </a:r>
            <a:r>
              <a:rPr sz="2500" spc="25" dirty="0">
                <a:latin typeface="Century"/>
                <a:cs typeface="Century"/>
              </a:rPr>
              <a:t> </a:t>
            </a:r>
            <a:r>
              <a:rPr sz="2500" spc="-5" dirty="0">
                <a:latin typeface="Century"/>
                <a:cs typeface="Century"/>
              </a:rPr>
              <a:t>stage.</a:t>
            </a:r>
            <a:endParaRPr sz="25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3127" y="1152144"/>
            <a:ext cx="10905744" cy="4553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7773" y="480822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3127" y="643127"/>
            <a:ext cx="10906125" cy="5572125"/>
          </a:xfrm>
          <a:custGeom>
            <a:avLst/>
            <a:gdLst/>
            <a:ahLst/>
            <a:cxnLst/>
            <a:rect l="l" t="t" r="r" b="b"/>
            <a:pathLst>
              <a:path w="10906125" h="5572125">
                <a:moveTo>
                  <a:pt x="0" y="5571744"/>
                </a:moveTo>
                <a:lnTo>
                  <a:pt x="10905744" y="5571744"/>
                </a:lnTo>
                <a:lnTo>
                  <a:pt x="10905744" y="0"/>
                </a:lnTo>
                <a:lnTo>
                  <a:pt x="0" y="0"/>
                </a:lnTo>
                <a:lnTo>
                  <a:pt x="0" y="5571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1727" y="858011"/>
            <a:ext cx="10677144" cy="5204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95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00200" y="2542032"/>
            <a:ext cx="9054084" cy="1359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60879" y="2697860"/>
            <a:ext cx="82664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SURGICAL</a:t>
            </a:r>
            <a:r>
              <a:rPr spc="-95" dirty="0"/>
              <a:t> </a:t>
            </a:r>
            <a:r>
              <a:rPr dirty="0"/>
              <a:t>MANAGEMENT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4272" y="643127"/>
            <a:ext cx="9363456" cy="557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56347" y="3133344"/>
            <a:ext cx="3808476" cy="91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56347" y="3572255"/>
            <a:ext cx="4614672" cy="9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93583" y="3233750"/>
            <a:ext cx="4091304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ARGON LASER  TRAB</a:t>
            </a:r>
            <a:r>
              <a:rPr sz="3200" b="1" spc="-15" dirty="0">
                <a:solidFill>
                  <a:srgbClr val="FFFFFF"/>
                </a:solidFill>
                <a:latin typeface="Bookman Old Style"/>
                <a:cs typeface="Bookman Old Style"/>
              </a:rPr>
              <a:t>E</a:t>
            </a:r>
            <a:r>
              <a:rPr sz="3200" b="1" dirty="0">
                <a:solidFill>
                  <a:srgbClr val="FFFFFF"/>
                </a:solidFill>
                <a:latin typeface="Bookman Old Style"/>
                <a:cs typeface="Bookman Old Style"/>
              </a:rPr>
              <a:t>C</a:t>
            </a:r>
            <a:r>
              <a:rPr sz="3200" b="1" spc="5" dirty="0">
                <a:solidFill>
                  <a:srgbClr val="FFFFFF"/>
                </a:solidFill>
                <a:latin typeface="Bookman Old Style"/>
                <a:cs typeface="Bookman Old Style"/>
              </a:rPr>
              <a:t>U</a:t>
            </a:r>
            <a:r>
              <a:rPr sz="3200" b="1" dirty="0">
                <a:solidFill>
                  <a:srgbClr val="FFFFFF"/>
                </a:solidFill>
                <a:latin typeface="Bookman Old Style"/>
                <a:cs typeface="Bookman Old Style"/>
              </a:rPr>
              <a:t>O</a:t>
            </a:r>
            <a:r>
              <a:rPr sz="3200" b="1" spc="-10" dirty="0">
                <a:solidFill>
                  <a:srgbClr val="FFFFFF"/>
                </a:solidFill>
                <a:latin typeface="Bookman Old Style"/>
                <a:cs typeface="Bookman Old Style"/>
              </a:rPr>
              <a:t>P</a:t>
            </a:r>
            <a:r>
              <a:rPr sz="32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LAS</a:t>
            </a:r>
            <a:r>
              <a:rPr sz="3200" b="1" spc="-20" dirty="0">
                <a:solidFill>
                  <a:srgbClr val="FFFFFF"/>
                </a:solidFill>
                <a:latin typeface="Bookman Old Style"/>
                <a:cs typeface="Bookman Old Style"/>
              </a:rPr>
              <a:t>T</a:t>
            </a:r>
            <a:r>
              <a:rPr sz="3200" b="1" dirty="0">
                <a:solidFill>
                  <a:srgbClr val="FFFFFF"/>
                </a:solidFill>
                <a:latin typeface="Bookman Old Style"/>
                <a:cs typeface="Bookman Old Style"/>
              </a:rPr>
              <a:t>Y</a:t>
            </a:r>
            <a:endParaRPr sz="3200"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8931" y="597408"/>
            <a:ext cx="7005828" cy="5699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8388" y="800100"/>
            <a:ext cx="6565900" cy="5257800"/>
          </a:xfrm>
          <a:custGeom>
            <a:avLst/>
            <a:gdLst/>
            <a:ahLst/>
            <a:cxnLst/>
            <a:rect l="l" t="t" r="r" b="b"/>
            <a:pathLst>
              <a:path w="6565900" h="5257800">
                <a:moveTo>
                  <a:pt x="0" y="5257800"/>
                </a:moveTo>
                <a:lnTo>
                  <a:pt x="6565392" y="5257800"/>
                </a:lnTo>
                <a:lnTo>
                  <a:pt x="6565392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ln w="12192">
            <a:solidFill>
              <a:srgbClr val="2A5B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4336" y="1203960"/>
            <a:ext cx="5894832" cy="4480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418076" y="5484876"/>
            <a:ext cx="2641600" cy="2000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381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345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6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5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CC BY-NC</a:t>
            </a:r>
            <a:endParaRPr sz="7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88435" y="5021579"/>
            <a:ext cx="5259323" cy="1027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56786" y="5136896"/>
            <a:ext cx="46691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LASER</a:t>
            </a:r>
            <a:r>
              <a:rPr sz="3600" b="1" spc="-105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3600" b="1" dirty="0">
                <a:solidFill>
                  <a:srgbClr val="FFFFFF"/>
                </a:solidFill>
                <a:latin typeface="Bookman Old Style"/>
                <a:cs typeface="Bookman Old Style"/>
              </a:rPr>
              <a:t>IRIDOTOMY</a:t>
            </a:r>
            <a:endParaRPr sz="3600">
              <a:latin typeface="Bookman Old Style"/>
              <a:cs typeface="Bookman Old Sty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64307" y="640080"/>
            <a:ext cx="7254240" cy="393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72883" y="4372355"/>
            <a:ext cx="2642870" cy="2000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4450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350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4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4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4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4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5"/>
              </a:rPr>
              <a:t>CC BY-NC</a:t>
            </a:r>
            <a:endParaRPr sz="7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1519" y="643127"/>
            <a:ext cx="10719816" cy="557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2208" y="4828032"/>
            <a:ext cx="10447020" cy="1249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32408" y="4970526"/>
            <a:ext cx="97256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DRAINAGE </a:t>
            </a:r>
            <a:r>
              <a:rPr sz="4400" b="1" dirty="0">
                <a:solidFill>
                  <a:srgbClr val="FFFFFF"/>
                </a:solidFill>
                <a:latin typeface="Bookman Old Style"/>
                <a:cs typeface="Bookman Old Style"/>
              </a:rPr>
              <a:t>IMPLANT </a:t>
            </a:r>
            <a:r>
              <a:rPr sz="44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AND</a:t>
            </a:r>
            <a:r>
              <a:rPr sz="4400" b="1" spc="-55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44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SHUNT</a:t>
            </a:r>
            <a:endParaRPr sz="4400"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1999" cy="4189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050791"/>
            <a:ext cx="12192000" cy="277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49383" y="3989832"/>
            <a:ext cx="2642870" cy="200025"/>
          </a:xfrm>
          <a:custGeom>
            <a:avLst/>
            <a:gdLst/>
            <a:ahLst/>
            <a:cxnLst/>
            <a:rect l="l" t="t" r="r" b="b"/>
            <a:pathLst>
              <a:path w="2642870" h="200025">
                <a:moveTo>
                  <a:pt x="0" y="199644"/>
                </a:moveTo>
                <a:lnTo>
                  <a:pt x="2642616" y="199644"/>
                </a:lnTo>
                <a:lnTo>
                  <a:pt x="2642616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90278" y="4021582"/>
            <a:ext cx="25247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6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5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CC BY-NC</a:t>
            </a:r>
            <a:endParaRPr sz="700">
              <a:latin typeface="Century"/>
              <a:cs typeface="Centur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9500" y="3989832"/>
            <a:ext cx="2476500" cy="2000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3815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345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8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8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8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3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9"/>
              </a:rPr>
              <a:t>CC BY</a:t>
            </a:r>
            <a:endParaRPr sz="7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9140" y="643127"/>
            <a:ext cx="10713720" cy="557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694676" cy="68488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06540" y="6015228"/>
            <a:ext cx="2620010" cy="200025"/>
          </a:xfrm>
          <a:custGeom>
            <a:avLst/>
            <a:gdLst/>
            <a:ahLst/>
            <a:cxnLst/>
            <a:rect l="l" t="t" r="r" b="b"/>
            <a:pathLst>
              <a:path w="2620009" h="200025">
                <a:moveTo>
                  <a:pt x="0" y="199644"/>
                </a:moveTo>
                <a:lnTo>
                  <a:pt x="2619755" y="199644"/>
                </a:lnTo>
                <a:lnTo>
                  <a:pt x="2619755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37146" y="6047333"/>
            <a:ext cx="251079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4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4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4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4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5"/>
              </a:rPr>
              <a:t>CC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5"/>
              </a:rPr>
              <a:t>BY-SA</a:t>
            </a:r>
            <a:endParaRPr sz="7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86939" y="643127"/>
            <a:ext cx="7818119" cy="557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7773" y="480822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3127" y="643127"/>
            <a:ext cx="10906125" cy="5572125"/>
          </a:xfrm>
          <a:custGeom>
            <a:avLst/>
            <a:gdLst/>
            <a:ahLst/>
            <a:cxnLst/>
            <a:rect l="l" t="t" r="r" b="b"/>
            <a:pathLst>
              <a:path w="10906125" h="5572125">
                <a:moveTo>
                  <a:pt x="0" y="5571744"/>
                </a:moveTo>
                <a:lnTo>
                  <a:pt x="10905744" y="5571744"/>
                </a:lnTo>
                <a:lnTo>
                  <a:pt x="10905744" y="0"/>
                </a:lnTo>
                <a:lnTo>
                  <a:pt x="0" y="0"/>
                </a:lnTo>
                <a:lnTo>
                  <a:pt x="0" y="5571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3127" y="787908"/>
            <a:ext cx="10905744" cy="5163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42516" y="643127"/>
            <a:ext cx="8506968" cy="557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5764" y="5978650"/>
            <a:ext cx="5352288" cy="87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14750" y="6093663"/>
            <a:ext cx="4765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TRABECULECTOMY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070080" cy="6007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86455" y="851916"/>
            <a:ext cx="6458712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9567" y="960247"/>
            <a:ext cx="590486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/>
              <a:t>NURSES</a:t>
            </a:r>
            <a:r>
              <a:rPr sz="3400" spc="-35" dirty="0"/>
              <a:t> </a:t>
            </a:r>
            <a:r>
              <a:rPr sz="3400" spc="-5" dirty="0"/>
              <a:t>RESPONSIBILITY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792480" y="2090927"/>
            <a:ext cx="577596" cy="751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5839" y="2054351"/>
            <a:ext cx="9794748" cy="804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2480" y="2729483"/>
            <a:ext cx="577596" cy="751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5839" y="2692907"/>
            <a:ext cx="9115044" cy="804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5839" y="3204972"/>
            <a:ext cx="8308848" cy="8046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2480" y="3881628"/>
            <a:ext cx="577596" cy="751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5839" y="3845052"/>
            <a:ext cx="10148316" cy="804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5839" y="4357115"/>
            <a:ext cx="7743444" cy="8046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2480" y="5032247"/>
            <a:ext cx="577596" cy="751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05839" y="4995671"/>
            <a:ext cx="6734556" cy="8046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2480" y="5670803"/>
            <a:ext cx="577596" cy="751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5839" y="5634228"/>
            <a:ext cx="8889492" cy="8046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5839" y="6146290"/>
            <a:ext cx="9758172" cy="7117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92530" y="1946300"/>
            <a:ext cx="9814560" cy="4756785"/>
          </a:xfrm>
          <a:prstGeom prst="rect">
            <a:avLst/>
          </a:prstGeom>
        </p:spPr>
        <p:txBody>
          <a:bodyPr vert="horz" wrap="square" lIns="0" tIns="224154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764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Provide information regarding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management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of</a:t>
            </a:r>
            <a:r>
              <a:rPr sz="2800" spc="10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glaucoma</a:t>
            </a:r>
            <a:endParaRPr sz="2800">
              <a:latin typeface="Century"/>
              <a:cs typeface="Century"/>
            </a:endParaRPr>
          </a:p>
          <a:p>
            <a:pPr marL="241300" marR="1035685" indent="-229235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Discuss preoperative and postoperative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teaching </a:t>
            </a:r>
            <a:r>
              <a:rPr sz="2800" dirty="0">
                <a:solidFill>
                  <a:srgbClr val="FFFFFF"/>
                </a:solidFill>
                <a:latin typeface="Century"/>
                <a:cs typeface="Century"/>
              </a:rPr>
              <a:t>for 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immediate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surgical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opening of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eye</a:t>
            </a:r>
            <a:r>
              <a:rPr sz="2800" spc="9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Century"/>
                <a:cs typeface="Century"/>
              </a:rPr>
              <a:t>chamber.</a:t>
            </a:r>
            <a:endParaRPr sz="2800">
              <a:latin typeface="Century"/>
              <a:cs typeface="Century"/>
            </a:endParaRPr>
          </a:p>
          <a:p>
            <a:pPr marL="241300" marR="5080" indent="-229235">
              <a:lnSpc>
                <a:spcPct val="120000"/>
              </a:lnSpc>
              <a:spcBef>
                <a:spcPts val="101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Prepare to administer carbonic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anhydrase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inhibitors IV or 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IM,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to restrict production of aqueous</a:t>
            </a:r>
            <a:r>
              <a:rPr sz="2800" spc="3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800" spc="-40" dirty="0">
                <a:solidFill>
                  <a:srgbClr val="FFFFFF"/>
                </a:solidFill>
                <a:latin typeface="Century"/>
                <a:cs typeface="Century"/>
              </a:rPr>
              <a:t>humor.</a:t>
            </a:r>
            <a:endParaRPr sz="28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664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Prepare to administer osmotic</a:t>
            </a:r>
            <a:r>
              <a:rPr sz="2800" spc="1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agents.</a:t>
            </a:r>
            <a:endParaRPr sz="2800">
              <a:latin typeface="Century"/>
              <a:cs typeface="Century"/>
            </a:endParaRPr>
          </a:p>
          <a:p>
            <a:pPr marL="241300" marR="297815" indent="-229235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Discuss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and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prepare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client </a:t>
            </a:r>
            <a:r>
              <a:rPr sz="2800" dirty="0">
                <a:solidFill>
                  <a:srgbClr val="FFFFFF"/>
                </a:solidFill>
                <a:latin typeface="Century"/>
                <a:cs typeface="Century"/>
              </a:rPr>
              <a:t>for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surgical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or laser 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peripheral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iridectomy after </a:t>
            </a:r>
            <a:r>
              <a:rPr sz="2800" spc="-10" dirty="0">
                <a:solidFill>
                  <a:srgbClr val="FFFFFF"/>
                </a:solidFill>
                <a:latin typeface="Century"/>
                <a:cs typeface="Century"/>
              </a:rPr>
              <a:t>the acute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episode is</a:t>
            </a:r>
            <a:r>
              <a:rPr sz="2800" spc="12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entury"/>
                <a:cs typeface="Century"/>
              </a:rPr>
              <a:t>relieved.</a:t>
            </a:r>
            <a:endParaRPr sz="28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2488" y="242315"/>
            <a:ext cx="2586228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6547" y="242315"/>
            <a:ext cx="4282440" cy="970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95217" y="349961"/>
            <a:ext cx="573278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/>
              <a:t>NURSES</a:t>
            </a:r>
            <a:r>
              <a:rPr sz="3400" spc="-50" dirty="0"/>
              <a:t> </a:t>
            </a:r>
            <a:r>
              <a:rPr sz="3400" spc="-5" dirty="0"/>
              <a:t>RESPONSIBILTY</a:t>
            </a:r>
            <a:endParaRPr sz="3400"/>
          </a:p>
        </p:txBody>
      </p:sp>
      <p:sp>
        <p:nvSpPr>
          <p:cNvPr id="5" name="object 5"/>
          <p:cNvSpPr/>
          <p:nvPr/>
        </p:nvSpPr>
        <p:spPr>
          <a:xfrm>
            <a:off x="981455" y="1014983"/>
            <a:ext cx="498348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6339" y="984503"/>
            <a:ext cx="10398252" cy="691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6339" y="1423416"/>
            <a:ext cx="2962656" cy="6918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1455" y="2019300"/>
            <a:ext cx="498348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96339" y="1988820"/>
            <a:ext cx="7389876" cy="691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1455" y="2586227"/>
            <a:ext cx="498348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339" y="2555748"/>
            <a:ext cx="9925812" cy="6918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96339" y="2994660"/>
            <a:ext cx="7357872" cy="6918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36635" y="2994660"/>
            <a:ext cx="519683" cy="6918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38743" y="2994660"/>
            <a:ext cx="2692907" cy="6918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1455" y="3590544"/>
            <a:ext cx="498348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96339" y="3560064"/>
            <a:ext cx="9241536" cy="6918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81455" y="4155947"/>
            <a:ext cx="498348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96339" y="4125467"/>
            <a:ext cx="9726168" cy="6918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96339" y="4564379"/>
            <a:ext cx="9148572" cy="6918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1455" y="5161788"/>
            <a:ext cx="498348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96339" y="5131308"/>
            <a:ext cx="9448800" cy="6918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96339" y="5570220"/>
            <a:ext cx="9811512" cy="6918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96339" y="6009132"/>
            <a:ext cx="3953255" cy="6918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52245" y="998982"/>
            <a:ext cx="10149840" cy="5490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9235">
              <a:lnSpc>
                <a:spcPct val="120000"/>
              </a:lnSpc>
              <a:spcBef>
                <a:spcPts val="100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Provide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information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about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laser </a:t>
            </a:r>
            <a:r>
              <a:rPr sz="2400" spc="-25" dirty="0">
                <a:solidFill>
                  <a:srgbClr val="FFFFFF"/>
                </a:solidFill>
                <a:latin typeface="Century"/>
                <a:cs typeface="Century"/>
              </a:rPr>
              <a:t>trabeculoplasty,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if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medication therapy  proves</a:t>
            </a:r>
            <a:r>
              <a:rPr sz="2400" spc="-2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ineffective.</a:t>
            </a:r>
            <a:endParaRPr sz="24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570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45" dirty="0">
                <a:solidFill>
                  <a:srgbClr val="FFFFFF"/>
                </a:solidFill>
                <a:latin typeface="Century"/>
                <a:cs typeface="Century"/>
              </a:rPr>
              <a:t>Teach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the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client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about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specific safety</a:t>
            </a:r>
            <a:r>
              <a:rPr sz="2400" spc="-5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precautions.</a:t>
            </a:r>
            <a:endParaRPr sz="2400">
              <a:latin typeface="Century"/>
              <a:cs typeface="Century"/>
            </a:endParaRPr>
          </a:p>
          <a:p>
            <a:pPr marL="241300" marR="479425" indent="-229235">
              <a:lnSpc>
                <a:spcPct val="120000"/>
              </a:lnSpc>
              <a:spcBef>
                <a:spcPts val="1010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Instruct the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client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to avoid mydriatics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such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as atropine,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which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may  precipitate acute glaucoma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in a client with closed-angle</a:t>
            </a:r>
            <a:r>
              <a:rPr sz="2400" spc="-15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glaucoma.</a:t>
            </a:r>
            <a:endParaRPr sz="24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570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Instruct the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client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to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carry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prescribed medications at all</a:t>
            </a:r>
            <a:r>
              <a:rPr sz="2400" spc="-114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times.</a:t>
            </a:r>
            <a:endParaRPr sz="2400">
              <a:latin typeface="Century"/>
              <a:cs typeface="Century"/>
            </a:endParaRPr>
          </a:p>
          <a:p>
            <a:pPr marL="241300" marR="675005" indent="-229235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Instruct the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client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to carry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medical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identification card or wear</a:t>
            </a:r>
            <a:r>
              <a:rPr sz="2400" spc="-16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a 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bracelet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stating his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type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glaucoma and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need for</a:t>
            </a:r>
            <a:r>
              <a:rPr sz="2400" spc="-9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medication.</a:t>
            </a:r>
            <a:endParaRPr sz="2400">
              <a:latin typeface="Century"/>
              <a:cs typeface="Century"/>
            </a:endParaRPr>
          </a:p>
          <a:p>
            <a:pPr marL="241300" marR="591185" indent="-229235">
              <a:lnSpc>
                <a:spcPct val="120000"/>
              </a:lnSpc>
              <a:spcBef>
                <a:spcPts val="1010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Instruct the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client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to take extra precautions at night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(e.g. use of 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handrails, provide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extra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lighting to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compensate for impaired</a:t>
            </a:r>
            <a:r>
              <a:rPr sz="2400" spc="-17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pupil  dilation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from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miotic</a:t>
            </a:r>
            <a:r>
              <a:rPr sz="2400" spc="-5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use).</a:t>
            </a:r>
            <a:endParaRPr sz="24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0540" y="618744"/>
            <a:ext cx="3592067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3651" y="727074"/>
            <a:ext cx="303466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10" dirty="0"/>
              <a:t>PREVENTION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92964" y="1339596"/>
            <a:ext cx="498348" cy="64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9372" y="1309116"/>
            <a:ext cx="11882628" cy="691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9372" y="1748027"/>
            <a:ext cx="10119360" cy="691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964" y="2343911"/>
            <a:ext cx="498348" cy="64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9372" y="2313432"/>
            <a:ext cx="10849356" cy="6918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964" y="2910839"/>
            <a:ext cx="498348" cy="64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9372" y="2880360"/>
            <a:ext cx="10939272" cy="691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9372" y="3319271"/>
            <a:ext cx="3666744" cy="6918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2964" y="3915155"/>
            <a:ext cx="498348" cy="64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9372" y="3884676"/>
            <a:ext cx="11753088" cy="6918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9372" y="4323588"/>
            <a:ext cx="8595360" cy="6918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964" y="4919471"/>
            <a:ext cx="498348" cy="64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9372" y="4888991"/>
            <a:ext cx="10732008" cy="6918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9372" y="5327903"/>
            <a:ext cx="7437120" cy="6918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28916" y="5327903"/>
            <a:ext cx="519683" cy="6918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31023" y="5327903"/>
            <a:ext cx="4760976" cy="6918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9372" y="5766815"/>
            <a:ext cx="1373124" cy="6918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64363" y="1322387"/>
            <a:ext cx="11763375" cy="492379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Get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regular dilated eye examinations. Regular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comprehensive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eye exams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can</a:t>
            </a:r>
            <a:r>
              <a:rPr sz="2400" spc="-7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help</a:t>
            </a:r>
            <a:endParaRPr sz="2400">
              <a:latin typeface="Century"/>
              <a:cs typeface="Century"/>
            </a:endParaRPr>
          </a:p>
          <a:p>
            <a:pPr marL="241300">
              <a:lnSpc>
                <a:spcPct val="100000"/>
              </a:lnSpc>
              <a:spcBef>
                <a:spcPts val="575"/>
              </a:spcBef>
            </a:pP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detect glaucoma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in its early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stages, before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significant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damage</a:t>
            </a:r>
            <a:r>
              <a:rPr sz="2400" spc="-8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occurs.</a:t>
            </a:r>
            <a:endParaRPr sz="2400">
              <a:latin typeface="Century"/>
              <a:cs typeface="Century"/>
            </a:endParaRPr>
          </a:p>
          <a:p>
            <a:pPr marL="241300" indent="-228600">
              <a:lnSpc>
                <a:spcPct val="100000"/>
              </a:lnSpc>
              <a:spcBef>
                <a:spcPts val="1575"/>
              </a:spcBef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Know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your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family's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eye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health </a:t>
            </a:r>
            <a:r>
              <a:rPr sz="2400" spc="-35" dirty="0">
                <a:solidFill>
                  <a:srgbClr val="FFFFFF"/>
                </a:solidFill>
                <a:latin typeface="Century"/>
                <a:cs typeface="Century"/>
              </a:rPr>
              <a:t>history.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Glaucoma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tends to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run in</a:t>
            </a:r>
            <a:r>
              <a:rPr sz="2400" spc="-12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families.</a:t>
            </a:r>
            <a:endParaRPr sz="2400">
              <a:latin typeface="Century"/>
              <a:cs typeface="Century"/>
            </a:endParaRPr>
          </a:p>
          <a:p>
            <a:pPr marL="241300" indent="-228600">
              <a:lnSpc>
                <a:spcPct val="100000"/>
              </a:lnSpc>
              <a:spcBef>
                <a:spcPts val="158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Exercise </a:t>
            </a:r>
            <a:r>
              <a:rPr sz="2400" spc="-40" dirty="0">
                <a:solidFill>
                  <a:srgbClr val="FFFFFF"/>
                </a:solidFill>
                <a:latin typeface="Century"/>
                <a:cs typeface="Century"/>
              </a:rPr>
              <a:t>safely. </a:t>
            </a:r>
            <a:r>
              <a:rPr sz="2400" spc="-30" dirty="0">
                <a:solidFill>
                  <a:srgbClr val="FFFFFF"/>
                </a:solidFill>
                <a:latin typeface="Century"/>
                <a:cs typeface="Century"/>
              </a:rPr>
              <a:t>Regular,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moderate exercise may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help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prevent glaucoma</a:t>
            </a:r>
            <a:r>
              <a:rPr sz="2400" spc="1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by</a:t>
            </a:r>
            <a:endParaRPr sz="2400">
              <a:latin typeface="Century"/>
              <a:cs typeface="Century"/>
            </a:endParaRPr>
          </a:p>
          <a:p>
            <a:pPr marL="241300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reducing eye</a:t>
            </a:r>
            <a:r>
              <a:rPr sz="2400" spc="-4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pressure.</a:t>
            </a:r>
            <a:endParaRPr sz="2400">
              <a:latin typeface="Century"/>
              <a:cs typeface="Century"/>
            </a:endParaRPr>
          </a:p>
          <a:p>
            <a:pPr marL="241300" marR="259715" indent="-228600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40" dirty="0">
                <a:solidFill>
                  <a:srgbClr val="FFFFFF"/>
                </a:solidFill>
                <a:latin typeface="Century"/>
                <a:cs typeface="Century"/>
              </a:rPr>
              <a:t>Take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prescribed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eyedrops </a:t>
            </a:r>
            <a:r>
              <a:rPr sz="2400" spc="-30" dirty="0">
                <a:solidFill>
                  <a:srgbClr val="FFFFFF"/>
                </a:solidFill>
                <a:latin typeface="Century"/>
                <a:cs typeface="Century"/>
              </a:rPr>
              <a:t>regularly.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Glaucoma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eyedrops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can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significantly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reduce 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the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risk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that high eye pressure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will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progress to</a:t>
            </a:r>
            <a:r>
              <a:rPr sz="2400" spc="-11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glaucoma.</a:t>
            </a:r>
            <a:endParaRPr sz="2400">
              <a:latin typeface="Century"/>
              <a:cs typeface="Century"/>
            </a:endParaRPr>
          </a:p>
          <a:p>
            <a:pPr marL="241300" marR="34290" indent="-228600">
              <a:lnSpc>
                <a:spcPct val="12000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35" dirty="0">
                <a:solidFill>
                  <a:srgbClr val="FFFFFF"/>
                </a:solidFill>
                <a:latin typeface="Century"/>
                <a:cs typeface="Century"/>
              </a:rPr>
              <a:t>Wear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eye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protection.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Serious eye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injuries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can lead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to glaucoma. </a:t>
            </a:r>
            <a:r>
              <a:rPr sz="2400" spc="-35" dirty="0">
                <a:solidFill>
                  <a:srgbClr val="FFFFFF"/>
                </a:solidFill>
                <a:latin typeface="Century"/>
                <a:cs typeface="Century"/>
              </a:rPr>
              <a:t>Wear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eye 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protection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when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using power tools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or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playing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high-speed racket sports in</a:t>
            </a:r>
            <a:r>
              <a:rPr sz="2400" spc="-18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enclosed  courts.</a:t>
            </a:r>
            <a:endParaRPr sz="24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23359" y="851916"/>
            <a:ext cx="4186428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76471" y="960247"/>
            <a:ext cx="362966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/>
              <a:t>DIET</a:t>
            </a:r>
            <a:r>
              <a:rPr sz="3400" spc="-70" dirty="0"/>
              <a:t> </a:t>
            </a:r>
            <a:r>
              <a:rPr sz="3400" spc="-10" dirty="0"/>
              <a:t>PLANNING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841247" y="2078735"/>
            <a:ext cx="1911095" cy="579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9724" y="2567939"/>
            <a:ext cx="563880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8447" y="2570988"/>
            <a:ext cx="1918715" cy="579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1352" y="3064764"/>
            <a:ext cx="1923288" cy="5791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1247" y="3557015"/>
            <a:ext cx="2252472" cy="579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1247" y="4049267"/>
            <a:ext cx="2401824" cy="5791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1247" y="4543044"/>
            <a:ext cx="3364991" cy="5791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1247" y="5035296"/>
            <a:ext cx="2029967" cy="5791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92530" y="2148916"/>
            <a:ext cx="3041015" cy="3288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3555" indent="-49149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503555" algn="l"/>
                <a:tab pos="504190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Sea</a:t>
            </a:r>
            <a:r>
              <a:rPr sz="2000" spc="-1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Food</a:t>
            </a:r>
            <a:endParaRPr sz="2000">
              <a:latin typeface="Century"/>
              <a:cs typeface="Century"/>
            </a:endParaRPr>
          </a:p>
          <a:p>
            <a:pPr marL="469900" indent="-457834">
              <a:lnSpc>
                <a:spcPct val="100000"/>
              </a:lnSpc>
              <a:spcBef>
                <a:spcPts val="1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Leafy</a:t>
            </a:r>
            <a:r>
              <a:rPr sz="2000" spc="-3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Greens</a:t>
            </a:r>
            <a:endParaRPr sz="2000">
              <a:latin typeface="Century"/>
              <a:cs typeface="Century"/>
            </a:endParaRPr>
          </a:p>
          <a:p>
            <a:pPr marL="574040" indent="-492125">
              <a:lnSpc>
                <a:spcPct val="100000"/>
              </a:lnSpc>
              <a:spcBef>
                <a:spcPts val="1485"/>
              </a:spcBef>
              <a:buAutoNum type="arabicPeriod"/>
              <a:tabLst>
                <a:tab pos="574040" algn="l"/>
                <a:tab pos="574675" algn="l"/>
              </a:tabLst>
            </a:pP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Eggplant</a:t>
            </a:r>
            <a:endParaRPr sz="2000">
              <a:latin typeface="Century"/>
              <a:cs typeface="Century"/>
            </a:endParaRPr>
          </a:p>
          <a:p>
            <a:pPr marL="503555" indent="-491490">
              <a:lnSpc>
                <a:spcPct val="100000"/>
              </a:lnSpc>
              <a:spcBef>
                <a:spcPts val="1480"/>
              </a:spcBef>
              <a:buAutoNum type="arabicPeriod"/>
              <a:tabLst>
                <a:tab pos="503555" algn="l"/>
                <a:tab pos="504190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Goji</a:t>
            </a:r>
            <a:r>
              <a:rPr sz="2000" spc="-5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Berries</a:t>
            </a:r>
            <a:endParaRPr sz="2000">
              <a:latin typeface="Century"/>
              <a:cs typeface="Century"/>
            </a:endParaRPr>
          </a:p>
          <a:p>
            <a:pPr marL="503555" indent="-491490">
              <a:lnSpc>
                <a:spcPct val="100000"/>
              </a:lnSpc>
              <a:spcBef>
                <a:spcPts val="1475"/>
              </a:spcBef>
              <a:buAutoNum type="arabicPeriod"/>
              <a:tabLst>
                <a:tab pos="503555" algn="l"/>
                <a:tab pos="504190" algn="l"/>
              </a:tabLst>
            </a:pP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Blackcurrant</a:t>
            </a:r>
            <a:endParaRPr sz="2000">
              <a:latin typeface="Century"/>
              <a:cs typeface="Century"/>
            </a:endParaRPr>
          </a:p>
          <a:p>
            <a:pPr marL="503555" indent="-491490">
              <a:lnSpc>
                <a:spcPct val="100000"/>
              </a:lnSpc>
              <a:spcBef>
                <a:spcPts val="1490"/>
              </a:spcBef>
              <a:buAutoNum type="arabicPeriod"/>
              <a:tabLst>
                <a:tab pos="503555" algn="l"/>
                <a:tab pos="504190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Peaches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and</a:t>
            </a:r>
            <a:r>
              <a:rPr sz="2000" spc="-9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Oranges</a:t>
            </a:r>
            <a:endParaRPr sz="2000">
              <a:latin typeface="Century"/>
              <a:cs typeface="Century"/>
            </a:endParaRPr>
          </a:p>
          <a:p>
            <a:pPr marL="503555" indent="-491490">
              <a:lnSpc>
                <a:spcPct val="100000"/>
              </a:lnSpc>
              <a:spcBef>
                <a:spcPts val="1475"/>
              </a:spcBef>
              <a:buAutoNum type="arabicPeriod"/>
              <a:tabLst>
                <a:tab pos="503555" algn="l"/>
                <a:tab pos="504190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Drinkable</a:t>
            </a:r>
            <a:endParaRPr sz="20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95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13660" y="1883664"/>
            <a:ext cx="7028688" cy="1359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NURSING</a:t>
            </a:r>
            <a:r>
              <a:rPr spc="-75" dirty="0"/>
              <a:t> </a:t>
            </a:r>
            <a:r>
              <a:rPr spc="-5" dirty="0"/>
              <a:t>PROCESS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2480" y="986027"/>
            <a:ext cx="10520172" cy="4920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0867" y="537972"/>
            <a:ext cx="8881872" cy="5817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79448" y="0"/>
            <a:ext cx="8833104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60747" y="851916"/>
            <a:ext cx="3322320" cy="970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13223" y="960247"/>
            <a:ext cx="276796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/>
              <a:t>DEFINI</a:t>
            </a:r>
            <a:r>
              <a:rPr sz="3400" spc="-15" dirty="0"/>
              <a:t>T</a:t>
            </a:r>
            <a:r>
              <a:rPr sz="3400" spc="-5" dirty="0"/>
              <a:t>ION</a:t>
            </a:r>
            <a:endParaRPr sz="3400"/>
          </a:p>
        </p:txBody>
      </p:sp>
      <p:sp>
        <p:nvSpPr>
          <p:cNvPr id="6" name="object 6"/>
          <p:cNvSpPr/>
          <p:nvPr/>
        </p:nvSpPr>
        <p:spPr>
          <a:xfrm>
            <a:off x="2026920" y="2097023"/>
            <a:ext cx="498348" cy="64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3327" y="2066544"/>
            <a:ext cx="7936992" cy="6918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3327" y="2505455"/>
            <a:ext cx="7847076" cy="691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3327" y="2944367"/>
            <a:ext cx="7082028" cy="6918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43327" y="3383279"/>
            <a:ext cx="8025383" cy="6918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43327" y="3822191"/>
            <a:ext cx="7604759" cy="6918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43327" y="4261103"/>
            <a:ext cx="7840980" cy="6918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43327" y="4700015"/>
            <a:ext cx="7837932" cy="6918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43327" y="5138928"/>
            <a:ext cx="4546091" cy="6918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97989" y="2079942"/>
            <a:ext cx="7780020" cy="3538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marR="5080" indent="-228600">
              <a:lnSpc>
                <a:spcPct val="120000"/>
              </a:lnSpc>
              <a:spcBef>
                <a:spcPts val="105"/>
              </a:spcBef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Glaucoma is a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group of eye diseases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characterized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by  damage to the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optic nerve usually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due to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excessively 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high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intraocular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pressure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(IOP).This increased 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pressure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within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the eye,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if untreated can lead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to</a:t>
            </a:r>
            <a:r>
              <a:rPr sz="2400" spc="-14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optic  nerve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damage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resulting in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progressive, permanent  vision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loss,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starting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with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unnoticeable blind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spots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at  the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edges of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the </a:t>
            </a:r>
            <a:r>
              <a:rPr sz="2400" dirty="0">
                <a:solidFill>
                  <a:srgbClr val="FFFFFF"/>
                </a:solidFill>
                <a:latin typeface="Century"/>
                <a:cs typeface="Century"/>
              </a:rPr>
              <a:t>field of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vision, progressing to tunnel  vision, and then to</a:t>
            </a:r>
            <a:r>
              <a:rPr sz="2400" spc="-3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entury"/>
                <a:cs typeface="Century"/>
              </a:rPr>
              <a:t>blindness.</a:t>
            </a:r>
            <a:endParaRPr sz="24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4083" y="643127"/>
            <a:ext cx="9323832" cy="557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8344" y="537972"/>
            <a:ext cx="9646920" cy="5817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1932" y="537972"/>
            <a:ext cx="8621268" cy="5817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52700" y="2766060"/>
            <a:ext cx="4981956" cy="1525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59100" y="2939618"/>
            <a:ext cx="41001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/>
              <a:t>RESEARCH</a:t>
            </a:r>
            <a:endParaRPr sz="5400"/>
          </a:p>
        </p:txBody>
      </p:sp>
      <p:sp>
        <p:nvSpPr>
          <p:cNvPr id="5" name="object 5"/>
          <p:cNvSpPr/>
          <p:nvPr/>
        </p:nvSpPr>
        <p:spPr>
          <a:xfrm>
            <a:off x="7528559" y="2473451"/>
            <a:ext cx="0" cy="1911350"/>
          </a:xfrm>
          <a:custGeom>
            <a:avLst/>
            <a:gdLst/>
            <a:ahLst/>
            <a:cxnLst/>
            <a:rect l="l" t="t" r="r" b="b"/>
            <a:pathLst>
              <a:path h="1911350">
                <a:moveTo>
                  <a:pt x="0" y="0"/>
                </a:moveTo>
                <a:lnTo>
                  <a:pt x="0" y="1911350"/>
                </a:lnTo>
              </a:path>
            </a:pathLst>
          </a:custGeom>
          <a:ln w="12192">
            <a:solidFill>
              <a:srgbClr val="ABD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87879" y="643127"/>
            <a:ext cx="8016240" cy="557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1203" y="537972"/>
            <a:ext cx="9602724" cy="5817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0" y="0"/>
            <a:ext cx="11245596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91283" y="643127"/>
            <a:ext cx="8409432" cy="557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5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" y="432816"/>
            <a:ext cx="11369040" cy="602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3127" y="871727"/>
            <a:ext cx="10905744" cy="5262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37303" y="851916"/>
            <a:ext cx="3557015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0415" y="960247"/>
            <a:ext cx="300101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10" dirty="0"/>
              <a:t>EVALUATION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851916" y="1478280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9847" y="1453896"/>
            <a:ext cx="2491740" cy="579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1916" y="1970532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9847" y="1946148"/>
            <a:ext cx="3710940" cy="579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1916" y="2464307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9847" y="2439923"/>
            <a:ext cx="5582411" cy="579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916" y="2956560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69847" y="2932176"/>
            <a:ext cx="3288791" cy="579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1916" y="3448811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9847" y="3424428"/>
            <a:ext cx="3412236" cy="5791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1916" y="3942588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9847" y="3918203"/>
            <a:ext cx="4689348" cy="5791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1916" y="4434840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9847" y="4410455"/>
            <a:ext cx="4415028" cy="5791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1916" y="4927091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9847" y="4902708"/>
            <a:ext cx="5490972" cy="5791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1916" y="5420867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9847" y="5396484"/>
            <a:ext cx="6269735" cy="5791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1916" y="5913120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69847" y="5888735"/>
            <a:ext cx="3282696" cy="5791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02023" y="5888735"/>
            <a:ext cx="1363979" cy="5791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82540" y="5888735"/>
            <a:ext cx="2046732" cy="5791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92530" y="1524126"/>
            <a:ext cx="6171565" cy="4766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Define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glaucoma</a:t>
            </a:r>
            <a:r>
              <a:rPr sz="2000" spc="-9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?</a:t>
            </a:r>
            <a:endParaRPr sz="20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47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Explain Stages of</a:t>
            </a:r>
            <a:r>
              <a:rPr sz="2000" spc="-9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glaucoma?</a:t>
            </a:r>
            <a:endParaRPr sz="20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49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What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are the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etiological causes of</a:t>
            </a:r>
            <a:r>
              <a:rPr sz="2000" spc="-15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glaucoma?</a:t>
            </a:r>
            <a:endParaRPr sz="20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47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What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are the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risk</a:t>
            </a:r>
            <a:r>
              <a:rPr sz="2000" spc="-7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factor?</a:t>
            </a:r>
            <a:endParaRPr sz="20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48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Enlist types of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glaucoma</a:t>
            </a:r>
            <a:r>
              <a:rPr sz="2000" spc="-13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?</a:t>
            </a:r>
            <a:endParaRPr sz="20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48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What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are the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clinical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manifestation</a:t>
            </a:r>
            <a:r>
              <a:rPr sz="2000" spc="-14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?</a:t>
            </a:r>
            <a:endParaRPr sz="20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48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What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are the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sign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and symptoms</a:t>
            </a:r>
            <a:r>
              <a:rPr sz="2000" spc="-10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?</a:t>
            </a:r>
            <a:endParaRPr sz="20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47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Enlist 4 diagnostic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evaluations techniques</a:t>
            </a:r>
            <a:r>
              <a:rPr sz="2000" spc="-19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?</a:t>
            </a:r>
            <a:endParaRPr sz="20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49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What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are the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surgical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management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for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glaucoma</a:t>
            </a:r>
            <a:r>
              <a:rPr sz="2000" spc="-16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?</a:t>
            </a:r>
            <a:endParaRPr sz="2000">
              <a:latin typeface="Century"/>
              <a:cs typeface="Century"/>
            </a:endParaRPr>
          </a:p>
          <a:p>
            <a:pPr marL="241300" indent="-229235">
              <a:lnSpc>
                <a:spcPct val="100000"/>
              </a:lnSpc>
              <a:spcBef>
                <a:spcPts val="147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What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are the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preventive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measues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for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glaucoma</a:t>
            </a:r>
            <a:r>
              <a:rPr sz="2000" spc="-16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?</a:t>
            </a:r>
            <a:endParaRPr sz="20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51064" y="3572255"/>
            <a:ext cx="2804160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88300" y="3673221"/>
            <a:ext cx="22809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ETIOL</a:t>
            </a:r>
            <a:r>
              <a:rPr sz="3200" b="1" spc="5" dirty="0">
                <a:solidFill>
                  <a:srgbClr val="FFFFFF"/>
                </a:solidFill>
                <a:latin typeface="Bookman Old Style"/>
                <a:cs typeface="Bookman Old Style"/>
              </a:rPr>
              <a:t>O</a:t>
            </a:r>
            <a:r>
              <a:rPr sz="3200" b="1" dirty="0">
                <a:solidFill>
                  <a:srgbClr val="FFFFFF"/>
                </a:solidFill>
                <a:latin typeface="Bookman Old Style"/>
                <a:cs typeface="Bookman Old Style"/>
              </a:rPr>
              <a:t>GY</a:t>
            </a:r>
            <a:endParaRPr sz="3200">
              <a:latin typeface="Bookman Old Style"/>
              <a:cs typeface="Bookman Old Sty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8931" y="597408"/>
            <a:ext cx="7005828" cy="5699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8388" y="800100"/>
            <a:ext cx="6565900" cy="5257800"/>
          </a:xfrm>
          <a:custGeom>
            <a:avLst/>
            <a:gdLst/>
            <a:ahLst/>
            <a:cxnLst/>
            <a:rect l="l" t="t" r="r" b="b"/>
            <a:pathLst>
              <a:path w="6565900" h="5257800">
                <a:moveTo>
                  <a:pt x="0" y="5257800"/>
                </a:moveTo>
                <a:lnTo>
                  <a:pt x="6565392" y="5257800"/>
                </a:lnTo>
                <a:lnTo>
                  <a:pt x="6565392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ln w="12192">
            <a:solidFill>
              <a:srgbClr val="2A5B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4336" y="1139952"/>
            <a:ext cx="5894832" cy="4543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15028" y="851916"/>
            <a:ext cx="3403091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68139" y="960247"/>
            <a:ext cx="284734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/>
              <a:t>REFRENCES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0" y="2095499"/>
            <a:ext cx="12192000" cy="4762500"/>
          </a:xfrm>
          <a:custGeom>
            <a:avLst/>
            <a:gdLst/>
            <a:ahLst/>
            <a:cxnLst/>
            <a:rect l="l" t="t" r="r" b="b"/>
            <a:pathLst>
              <a:path w="12192000" h="4762500">
                <a:moveTo>
                  <a:pt x="0" y="4762500"/>
                </a:moveTo>
                <a:lnTo>
                  <a:pt x="12192000" y="4762500"/>
                </a:lnTo>
                <a:lnTo>
                  <a:pt x="12192000" y="0"/>
                </a:lnTo>
                <a:lnTo>
                  <a:pt x="0" y="0"/>
                </a:lnTo>
                <a:lnTo>
                  <a:pt x="0" y="476250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95627" y="2494788"/>
            <a:ext cx="1853564" cy="1853564"/>
          </a:xfrm>
          <a:custGeom>
            <a:avLst/>
            <a:gdLst/>
            <a:ahLst/>
            <a:cxnLst/>
            <a:rect l="l" t="t" r="r" b="b"/>
            <a:pathLst>
              <a:path w="1853564" h="1853564">
                <a:moveTo>
                  <a:pt x="926591" y="0"/>
                </a:moveTo>
                <a:lnTo>
                  <a:pt x="878914" y="1205"/>
                </a:lnTo>
                <a:lnTo>
                  <a:pt x="831863" y="4784"/>
                </a:lnTo>
                <a:lnTo>
                  <a:pt x="785494" y="10677"/>
                </a:lnTo>
                <a:lnTo>
                  <a:pt x="739868" y="18827"/>
                </a:lnTo>
                <a:lnTo>
                  <a:pt x="695042" y="29175"/>
                </a:lnTo>
                <a:lnTo>
                  <a:pt x="651074" y="41662"/>
                </a:lnTo>
                <a:lnTo>
                  <a:pt x="608022" y="56232"/>
                </a:lnTo>
                <a:lnTo>
                  <a:pt x="565945" y="72824"/>
                </a:lnTo>
                <a:lnTo>
                  <a:pt x="524902" y="91382"/>
                </a:lnTo>
                <a:lnTo>
                  <a:pt x="484949" y="111846"/>
                </a:lnTo>
                <a:lnTo>
                  <a:pt x="446146" y="134159"/>
                </a:lnTo>
                <a:lnTo>
                  <a:pt x="408551" y="158263"/>
                </a:lnTo>
                <a:lnTo>
                  <a:pt x="372222" y="184098"/>
                </a:lnTo>
                <a:lnTo>
                  <a:pt x="337218" y="211607"/>
                </a:lnTo>
                <a:lnTo>
                  <a:pt x="303596" y="240732"/>
                </a:lnTo>
                <a:lnTo>
                  <a:pt x="271414" y="271414"/>
                </a:lnTo>
                <a:lnTo>
                  <a:pt x="240732" y="303596"/>
                </a:lnTo>
                <a:lnTo>
                  <a:pt x="211607" y="337218"/>
                </a:lnTo>
                <a:lnTo>
                  <a:pt x="184098" y="372222"/>
                </a:lnTo>
                <a:lnTo>
                  <a:pt x="158263" y="408551"/>
                </a:lnTo>
                <a:lnTo>
                  <a:pt x="134159" y="446146"/>
                </a:lnTo>
                <a:lnTo>
                  <a:pt x="111846" y="484949"/>
                </a:lnTo>
                <a:lnTo>
                  <a:pt x="91382" y="524902"/>
                </a:lnTo>
                <a:lnTo>
                  <a:pt x="72824" y="565945"/>
                </a:lnTo>
                <a:lnTo>
                  <a:pt x="56232" y="608022"/>
                </a:lnTo>
                <a:lnTo>
                  <a:pt x="41662" y="651074"/>
                </a:lnTo>
                <a:lnTo>
                  <a:pt x="29175" y="695042"/>
                </a:lnTo>
                <a:lnTo>
                  <a:pt x="18827" y="739868"/>
                </a:lnTo>
                <a:lnTo>
                  <a:pt x="10677" y="785494"/>
                </a:lnTo>
                <a:lnTo>
                  <a:pt x="4784" y="831863"/>
                </a:lnTo>
                <a:lnTo>
                  <a:pt x="1205" y="878914"/>
                </a:lnTo>
                <a:lnTo>
                  <a:pt x="0" y="926591"/>
                </a:lnTo>
                <a:lnTo>
                  <a:pt x="1205" y="974269"/>
                </a:lnTo>
                <a:lnTo>
                  <a:pt x="4784" y="1021320"/>
                </a:lnTo>
                <a:lnTo>
                  <a:pt x="10677" y="1067689"/>
                </a:lnTo>
                <a:lnTo>
                  <a:pt x="18827" y="1113315"/>
                </a:lnTo>
                <a:lnTo>
                  <a:pt x="29175" y="1158141"/>
                </a:lnTo>
                <a:lnTo>
                  <a:pt x="41662" y="1202109"/>
                </a:lnTo>
                <a:lnTo>
                  <a:pt x="56232" y="1245161"/>
                </a:lnTo>
                <a:lnTo>
                  <a:pt x="72824" y="1287238"/>
                </a:lnTo>
                <a:lnTo>
                  <a:pt x="91382" y="1328281"/>
                </a:lnTo>
                <a:lnTo>
                  <a:pt x="111846" y="1368234"/>
                </a:lnTo>
                <a:lnTo>
                  <a:pt x="134159" y="1407037"/>
                </a:lnTo>
                <a:lnTo>
                  <a:pt x="158263" y="1444632"/>
                </a:lnTo>
                <a:lnTo>
                  <a:pt x="184098" y="1480961"/>
                </a:lnTo>
                <a:lnTo>
                  <a:pt x="211607" y="1515965"/>
                </a:lnTo>
                <a:lnTo>
                  <a:pt x="240732" y="1549587"/>
                </a:lnTo>
                <a:lnTo>
                  <a:pt x="271414" y="1581769"/>
                </a:lnTo>
                <a:lnTo>
                  <a:pt x="303596" y="1612451"/>
                </a:lnTo>
                <a:lnTo>
                  <a:pt x="337218" y="1641576"/>
                </a:lnTo>
                <a:lnTo>
                  <a:pt x="372222" y="1669085"/>
                </a:lnTo>
                <a:lnTo>
                  <a:pt x="408551" y="1694920"/>
                </a:lnTo>
                <a:lnTo>
                  <a:pt x="446146" y="1719024"/>
                </a:lnTo>
                <a:lnTo>
                  <a:pt x="484949" y="1741337"/>
                </a:lnTo>
                <a:lnTo>
                  <a:pt x="524902" y="1761801"/>
                </a:lnTo>
                <a:lnTo>
                  <a:pt x="565945" y="1780359"/>
                </a:lnTo>
                <a:lnTo>
                  <a:pt x="608022" y="1796951"/>
                </a:lnTo>
                <a:lnTo>
                  <a:pt x="651074" y="1811521"/>
                </a:lnTo>
                <a:lnTo>
                  <a:pt x="695042" y="1824008"/>
                </a:lnTo>
                <a:lnTo>
                  <a:pt x="739868" y="1834356"/>
                </a:lnTo>
                <a:lnTo>
                  <a:pt x="785494" y="1842506"/>
                </a:lnTo>
                <a:lnTo>
                  <a:pt x="831863" y="1848399"/>
                </a:lnTo>
                <a:lnTo>
                  <a:pt x="878914" y="1851978"/>
                </a:lnTo>
                <a:lnTo>
                  <a:pt x="926591" y="1853184"/>
                </a:lnTo>
                <a:lnTo>
                  <a:pt x="974269" y="1851978"/>
                </a:lnTo>
                <a:lnTo>
                  <a:pt x="1021320" y="1848399"/>
                </a:lnTo>
                <a:lnTo>
                  <a:pt x="1067689" y="1842506"/>
                </a:lnTo>
                <a:lnTo>
                  <a:pt x="1113315" y="1834356"/>
                </a:lnTo>
                <a:lnTo>
                  <a:pt x="1158141" y="1824008"/>
                </a:lnTo>
                <a:lnTo>
                  <a:pt x="1202109" y="1811521"/>
                </a:lnTo>
                <a:lnTo>
                  <a:pt x="1245161" y="1796951"/>
                </a:lnTo>
                <a:lnTo>
                  <a:pt x="1287238" y="1780359"/>
                </a:lnTo>
                <a:lnTo>
                  <a:pt x="1328281" y="1761801"/>
                </a:lnTo>
                <a:lnTo>
                  <a:pt x="1368234" y="1741337"/>
                </a:lnTo>
                <a:lnTo>
                  <a:pt x="1407037" y="1719024"/>
                </a:lnTo>
                <a:lnTo>
                  <a:pt x="1444632" y="1694920"/>
                </a:lnTo>
                <a:lnTo>
                  <a:pt x="1480961" y="1669085"/>
                </a:lnTo>
                <a:lnTo>
                  <a:pt x="1515965" y="1641576"/>
                </a:lnTo>
                <a:lnTo>
                  <a:pt x="1549587" y="1612451"/>
                </a:lnTo>
                <a:lnTo>
                  <a:pt x="1581769" y="1581769"/>
                </a:lnTo>
                <a:lnTo>
                  <a:pt x="1612451" y="1549587"/>
                </a:lnTo>
                <a:lnTo>
                  <a:pt x="1641576" y="1515965"/>
                </a:lnTo>
                <a:lnTo>
                  <a:pt x="1669085" y="1480961"/>
                </a:lnTo>
                <a:lnTo>
                  <a:pt x="1694920" y="1444632"/>
                </a:lnTo>
                <a:lnTo>
                  <a:pt x="1719024" y="1407037"/>
                </a:lnTo>
                <a:lnTo>
                  <a:pt x="1741337" y="1368234"/>
                </a:lnTo>
                <a:lnTo>
                  <a:pt x="1761801" y="1328281"/>
                </a:lnTo>
                <a:lnTo>
                  <a:pt x="1780359" y="1287238"/>
                </a:lnTo>
                <a:lnTo>
                  <a:pt x="1796951" y="1245161"/>
                </a:lnTo>
                <a:lnTo>
                  <a:pt x="1811521" y="1202109"/>
                </a:lnTo>
                <a:lnTo>
                  <a:pt x="1824008" y="1158141"/>
                </a:lnTo>
                <a:lnTo>
                  <a:pt x="1834356" y="1113315"/>
                </a:lnTo>
                <a:lnTo>
                  <a:pt x="1842506" y="1067689"/>
                </a:lnTo>
                <a:lnTo>
                  <a:pt x="1848399" y="1021320"/>
                </a:lnTo>
                <a:lnTo>
                  <a:pt x="1851978" y="974269"/>
                </a:lnTo>
                <a:lnTo>
                  <a:pt x="1853184" y="926591"/>
                </a:lnTo>
                <a:lnTo>
                  <a:pt x="1851978" y="878914"/>
                </a:lnTo>
                <a:lnTo>
                  <a:pt x="1848399" y="831863"/>
                </a:lnTo>
                <a:lnTo>
                  <a:pt x="1842506" y="785494"/>
                </a:lnTo>
                <a:lnTo>
                  <a:pt x="1834356" y="739868"/>
                </a:lnTo>
                <a:lnTo>
                  <a:pt x="1824008" y="695042"/>
                </a:lnTo>
                <a:lnTo>
                  <a:pt x="1811521" y="651074"/>
                </a:lnTo>
                <a:lnTo>
                  <a:pt x="1796951" y="608022"/>
                </a:lnTo>
                <a:lnTo>
                  <a:pt x="1780359" y="565945"/>
                </a:lnTo>
                <a:lnTo>
                  <a:pt x="1761801" y="524902"/>
                </a:lnTo>
                <a:lnTo>
                  <a:pt x="1741337" y="484949"/>
                </a:lnTo>
                <a:lnTo>
                  <a:pt x="1719024" y="446146"/>
                </a:lnTo>
                <a:lnTo>
                  <a:pt x="1694920" y="408551"/>
                </a:lnTo>
                <a:lnTo>
                  <a:pt x="1669085" y="372222"/>
                </a:lnTo>
                <a:lnTo>
                  <a:pt x="1641576" y="337218"/>
                </a:lnTo>
                <a:lnTo>
                  <a:pt x="1612451" y="303596"/>
                </a:lnTo>
                <a:lnTo>
                  <a:pt x="1581769" y="271414"/>
                </a:lnTo>
                <a:lnTo>
                  <a:pt x="1549587" y="240732"/>
                </a:lnTo>
                <a:lnTo>
                  <a:pt x="1515965" y="211607"/>
                </a:lnTo>
                <a:lnTo>
                  <a:pt x="1480961" y="184098"/>
                </a:lnTo>
                <a:lnTo>
                  <a:pt x="1444632" y="158263"/>
                </a:lnTo>
                <a:lnTo>
                  <a:pt x="1407037" y="134159"/>
                </a:lnTo>
                <a:lnTo>
                  <a:pt x="1368234" y="111846"/>
                </a:lnTo>
                <a:lnTo>
                  <a:pt x="1328281" y="91382"/>
                </a:lnTo>
                <a:lnTo>
                  <a:pt x="1287238" y="72824"/>
                </a:lnTo>
                <a:lnTo>
                  <a:pt x="1245161" y="56232"/>
                </a:lnTo>
                <a:lnTo>
                  <a:pt x="1202109" y="41662"/>
                </a:lnTo>
                <a:lnTo>
                  <a:pt x="1158141" y="29175"/>
                </a:lnTo>
                <a:lnTo>
                  <a:pt x="1113315" y="18827"/>
                </a:lnTo>
                <a:lnTo>
                  <a:pt x="1067689" y="10677"/>
                </a:lnTo>
                <a:lnTo>
                  <a:pt x="1021320" y="4784"/>
                </a:lnTo>
                <a:lnTo>
                  <a:pt x="974269" y="1205"/>
                </a:lnTo>
                <a:lnTo>
                  <a:pt x="926591" y="0"/>
                </a:lnTo>
                <a:close/>
              </a:path>
            </a:pathLst>
          </a:custGeom>
          <a:solidFill>
            <a:srgbClr val="50B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90344" y="2889504"/>
            <a:ext cx="1063752" cy="1063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74672" y="4846446"/>
            <a:ext cx="18954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  <a:latin typeface="Century"/>
                <a:cs typeface="Century"/>
              </a:rPr>
              <a:t>BOOKS</a:t>
            </a:r>
            <a:endParaRPr sz="4000">
              <a:latin typeface="Century"/>
              <a:cs typeface="Century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64835" y="2494788"/>
            <a:ext cx="1853564" cy="1853564"/>
          </a:xfrm>
          <a:custGeom>
            <a:avLst/>
            <a:gdLst/>
            <a:ahLst/>
            <a:cxnLst/>
            <a:rect l="l" t="t" r="r" b="b"/>
            <a:pathLst>
              <a:path w="1853565" h="1853564">
                <a:moveTo>
                  <a:pt x="926591" y="0"/>
                </a:moveTo>
                <a:lnTo>
                  <a:pt x="878914" y="1205"/>
                </a:lnTo>
                <a:lnTo>
                  <a:pt x="831863" y="4784"/>
                </a:lnTo>
                <a:lnTo>
                  <a:pt x="785494" y="10677"/>
                </a:lnTo>
                <a:lnTo>
                  <a:pt x="739868" y="18827"/>
                </a:lnTo>
                <a:lnTo>
                  <a:pt x="695042" y="29175"/>
                </a:lnTo>
                <a:lnTo>
                  <a:pt x="651074" y="41662"/>
                </a:lnTo>
                <a:lnTo>
                  <a:pt x="608022" y="56232"/>
                </a:lnTo>
                <a:lnTo>
                  <a:pt x="565945" y="72824"/>
                </a:lnTo>
                <a:lnTo>
                  <a:pt x="524902" y="91382"/>
                </a:lnTo>
                <a:lnTo>
                  <a:pt x="484949" y="111846"/>
                </a:lnTo>
                <a:lnTo>
                  <a:pt x="446146" y="134159"/>
                </a:lnTo>
                <a:lnTo>
                  <a:pt x="408551" y="158263"/>
                </a:lnTo>
                <a:lnTo>
                  <a:pt x="372222" y="184098"/>
                </a:lnTo>
                <a:lnTo>
                  <a:pt x="337218" y="211607"/>
                </a:lnTo>
                <a:lnTo>
                  <a:pt x="303596" y="240732"/>
                </a:lnTo>
                <a:lnTo>
                  <a:pt x="271414" y="271414"/>
                </a:lnTo>
                <a:lnTo>
                  <a:pt x="240732" y="303596"/>
                </a:lnTo>
                <a:lnTo>
                  <a:pt x="211607" y="337218"/>
                </a:lnTo>
                <a:lnTo>
                  <a:pt x="184098" y="372222"/>
                </a:lnTo>
                <a:lnTo>
                  <a:pt x="158263" y="408551"/>
                </a:lnTo>
                <a:lnTo>
                  <a:pt x="134159" y="446146"/>
                </a:lnTo>
                <a:lnTo>
                  <a:pt x="111846" y="484949"/>
                </a:lnTo>
                <a:lnTo>
                  <a:pt x="91382" y="524902"/>
                </a:lnTo>
                <a:lnTo>
                  <a:pt x="72824" y="565945"/>
                </a:lnTo>
                <a:lnTo>
                  <a:pt x="56232" y="608022"/>
                </a:lnTo>
                <a:lnTo>
                  <a:pt x="41662" y="651074"/>
                </a:lnTo>
                <a:lnTo>
                  <a:pt x="29175" y="695042"/>
                </a:lnTo>
                <a:lnTo>
                  <a:pt x="18827" y="739868"/>
                </a:lnTo>
                <a:lnTo>
                  <a:pt x="10677" y="785494"/>
                </a:lnTo>
                <a:lnTo>
                  <a:pt x="4784" y="831863"/>
                </a:lnTo>
                <a:lnTo>
                  <a:pt x="1205" y="878914"/>
                </a:lnTo>
                <a:lnTo>
                  <a:pt x="0" y="926591"/>
                </a:lnTo>
                <a:lnTo>
                  <a:pt x="1205" y="974269"/>
                </a:lnTo>
                <a:lnTo>
                  <a:pt x="4784" y="1021320"/>
                </a:lnTo>
                <a:lnTo>
                  <a:pt x="10677" y="1067689"/>
                </a:lnTo>
                <a:lnTo>
                  <a:pt x="18827" y="1113315"/>
                </a:lnTo>
                <a:lnTo>
                  <a:pt x="29175" y="1158141"/>
                </a:lnTo>
                <a:lnTo>
                  <a:pt x="41662" y="1202109"/>
                </a:lnTo>
                <a:lnTo>
                  <a:pt x="56232" y="1245161"/>
                </a:lnTo>
                <a:lnTo>
                  <a:pt x="72824" y="1287238"/>
                </a:lnTo>
                <a:lnTo>
                  <a:pt x="91382" y="1328281"/>
                </a:lnTo>
                <a:lnTo>
                  <a:pt x="111846" y="1368234"/>
                </a:lnTo>
                <a:lnTo>
                  <a:pt x="134159" y="1407037"/>
                </a:lnTo>
                <a:lnTo>
                  <a:pt x="158263" y="1444632"/>
                </a:lnTo>
                <a:lnTo>
                  <a:pt x="184098" y="1480961"/>
                </a:lnTo>
                <a:lnTo>
                  <a:pt x="211607" y="1515965"/>
                </a:lnTo>
                <a:lnTo>
                  <a:pt x="240732" y="1549587"/>
                </a:lnTo>
                <a:lnTo>
                  <a:pt x="271414" y="1581769"/>
                </a:lnTo>
                <a:lnTo>
                  <a:pt x="303596" y="1612451"/>
                </a:lnTo>
                <a:lnTo>
                  <a:pt x="337218" y="1641576"/>
                </a:lnTo>
                <a:lnTo>
                  <a:pt x="372222" y="1669085"/>
                </a:lnTo>
                <a:lnTo>
                  <a:pt x="408551" y="1694920"/>
                </a:lnTo>
                <a:lnTo>
                  <a:pt x="446146" y="1719024"/>
                </a:lnTo>
                <a:lnTo>
                  <a:pt x="484949" y="1741337"/>
                </a:lnTo>
                <a:lnTo>
                  <a:pt x="524902" y="1761801"/>
                </a:lnTo>
                <a:lnTo>
                  <a:pt x="565945" y="1780359"/>
                </a:lnTo>
                <a:lnTo>
                  <a:pt x="608022" y="1796951"/>
                </a:lnTo>
                <a:lnTo>
                  <a:pt x="651074" y="1811521"/>
                </a:lnTo>
                <a:lnTo>
                  <a:pt x="695042" y="1824008"/>
                </a:lnTo>
                <a:lnTo>
                  <a:pt x="739868" y="1834356"/>
                </a:lnTo>
                <a:lnTo>
                  <a:pt x="785494" y="1842506"/>
                </a:lnTo>
                <a:lnTo>
                  <a:pt x="831863" y="1848399"/>
                </a:lnTo>
                <a:lnTo>
                  <a:pt x="878914" y="1851978"/>
                </a:lnTo>
                <a:lnTo>
                  <a:pt x="926591" y="1853184"/>
                </a:lnTo>
                <a:lnTo>
                  <a:pt x="974269" y="1851978"/>
                </a:lnTo>
                <a:lnTo>
                  <a:pt x="1021320" y="1848399"/>
                </a:lnTo>
                <a:lnTo>
                  <a:pt x="1067689" y="1842506"/>
                </a:lnTo>
                <a:lnTo>
                  <a:pt x="1113315" y="1834356"/>
                </a:lnTo>
                <a:lnTo>
                  <a:pt x="1158141" y="1824008"/>
                </a:lnTo>
                <a:lnTo>
                  <a:pt x="1202109" y="1811521"/>
                </a:lnTo>
                <a:lnTo>
                  <a:pt x="1245161" y="1796951"/>
                </a:lnTo>
                <a:lnTo>
                  <a:pt x="1287238" y="1780359"/>
                </a:lnTo>
                <a:lnTo>
                  <a:pt x="1328281" y="1761801"/>
                </a:lnTo>
                <a:lnTo>
                  <a:pt x="1368234" y="1741337"/>
                </a:lnTo>
                <a:lnTo>
                  <a:pt x="1407037" y="1719024"/>
                </a:lnTo>
                <a:lnTo>
                  <a:pt x="1444632" y="1694920"/>
                </a:lnTo>
                <a:lnTo>
                  <a:pt x="1480961" y="1669085"/>
                </a:lnTo>
                <a:lnTo>
                  <a:pt x="1515965" y="1641576"/>
                </a:lnTo>
                <a:lnTo>
                  <a:pt x="1549587" y="1612451"/>
                </a:lnTo>
                <a:lnTo>
                  <a:pt x="1581769" y="1581769"/>
                </a:lnTo>
                <a:lnTo>
                  <a:pt x="1612451" y="1549587"/>
                </a:lnTo>
                <a:lnTo>
                  <a:pt x="1641576" y="1515965"/>
                </a:lnTo>
                <a:lnTo>
                  <a:pt x="1669085" y="1480961"/>
                </a:lnTo>
                <a:lnTo>
                  <a:pt x="1694920" y="1444632"/>
                </a:lnTo>
                <a:lnTo>
                  <a:pt x="1719024" y="1407037"/>
                </a:lnTo>
                <a:lnTo>
                  <a:pt x="1741337" y="1368234"/>
                </a:lnTo>
                <a:lnTo>
                  <a:pt x="1761801" y="1328281"/>
                </a:lnTo>
                <a:lnTo>
                  <a:pt x="1780359" y="1287238"/>
                </a:lnTo>
                <a:lnTo>
                  <a:pt x="1796951" y="1245161"/>
                </a:lnTo>
                <a:lnTo>
                  <a:pt x="1811521" y="1202109"/>
                </a:lnTo>
                <a:lnTo>
                  <a:pt x="1824008" y="1158141"/>
                </a:lnTo>
                <a:lnTo>
                  <a:pt x="1834356" y="1113315"/>
                </a:lnTo>
                <a:lnTo>
                  <a:pt x="1842506" y="1067689"/>
                </a:lnTo>
                <a:lnTo>
                  <a:pt x="1848399" y="1021320"/>
                </a:lnTo>
                <a:lnTo>
                  <a:pt x="1851978" y="974269"/>
                </a:lnTo>
                <a:lnTo>
                  <a:pt x="1853184" y="926591"/>
                </a:lnTo>
                <a:lnTo>
                  <a:pt x="1851978" y="878914"/>
                </a:lnTo>
                <a:lnTo>
                  <a:pt x="1848399" y="831863"/>
                </a:lnTo>
                <a:lnTo>
                  <a:pt x="1842506" y="785494"/>
                </a:lnTo>
                <a:lnTo>
                  <a:pt x="1834356" y="739868"/>
                </a:lnTo>
                <a:lnTo>
                  <a:pt x="1824008" y="695042"/>
                </a:lnTo>
                <a:lnTo>
                  <a:pt x="1811521" y="651074"/>
                </a:lnTo>
                <a:lnTo>
                  <a:pt x="1796951" y="608022"/>
                </a:lnTo>
                <a:lnTo>
                  <a:pt x="1780359" y="565945"/>
                </a:lnTo>
                <a:lnTo>
                  <a:pt x="1761801" y="524902"/>
                </a:lnTo>
                <a:lnTo>
                  <a:pt x="1741337" y="484949"/>
                </a:lnTo>
                <a:lnTo>
                  <a:pt x="1719024" y="446146"/>
                </a:lnTo>
                <a:lnTo>
                  <a:pt x="1694920" y="408551"/>
                </a:lnTo>
                <a:lnTo>
                  <a:pt x="1669085" y="372222"/>
                </a:lnTo>
                <a:lnTo>
                  <a:pt x="1641576" y="337218"/>
                </a:lnTo>
                <a:lnTo>
                  <a:pt x="1612451" y="303596"/>
                </a:lnTo>
                <a:lnTo>
                  <a:pt x="1581769" y="271414"/>
                </a:lnTo>
                <a:lnTo>
                  <a:pt x="1549587" y="240732"/>
                </a:lnTo>
                <a:lnTo>
                  <a:pt x="1515965" y="211607"/>
                </a:lnTo>
                <a:lnTo>
                  <a:pt x="1480961" y="184098"/>
                </a:lnTo>
                <a:lnTo>
                  <a:pt x="1444632" y="158263"/>
                </a:lnTo>
                <a:lnTo>
                  <a:pt x="1407037" y="134159"/>
                </a:lnTo>
                <a:lnTo>
                  <a:pt x="1368234" y="111846"/>
                </a:lnTo>
                <a:lnTo>
                  <a:pt x="1328281" y="91382"/>
                </a:lnTo>
                <a:lnTo>
                  <a:pt x="1287238" y="72824"/>
                </a:lnTo>
                <a:lnTo>
                  <a:pt x="1245161" y="56232"/>
                </a:lnTo>
                <a:lnTo>
                  <a:pt x="1202109" y="41662"/>
                </a:lnTo>
                <a:lnTo>
                  <a:pt x="1158141" y="29175"/>
                </a:lnTo>
                <a:lnTo>
                  <a:pt x="1113315" y="18827"/>
                </a:lnTo>
                <a:lnTo>
                  <a:pt x="1067689" y="10677"/>
                </a:lnTo>
                <a:lnTo>
                  <a:pt x="1021320" y="4784"/>
                </a:lnTo>
                <a:lnTo>
                  <a:pt x="974269" y="1205"/>
                </a:lnTo>
                <a:lnTo>
                  <a:pt x="926591" y="0"/>
                </a:lnTo>
                <a:close/>
              </a:path>
            </a:pathLst>
          </a:custGeom>
          <a:solidFill>
            <a:srgbClr val="49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59552" y="2889504"/>
            <a:ext cx="1063752" cy="1063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74870" y="4846446"/>
            <a:ext cx="28333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  <a:latin typeface="Century"/>
                <a:cs typeface="Century"/>
              </a:rPr>
              <a:t>INTER</a:t>
            </a:r>
            <a:r>
              <a:rPr sz="4000" spc="-25" dirty="0">
                <a:solidFill>
                  <a:srgbClr val="FFFFFF"/>
                </a:solidFill>
                <a:latin typeface="Century"/>
                <a:cs typeface="Century"/>
              </a:rPr>
              <a:t>N</a:t>
            </a:r>
            <a:r>
              <a:rPr sz="4000" spc="-10" dirty="0">
                <a:solidFill>
                  <a:srgbClr val="FFFFFF"/>
                </a:solidFill>
                <a:latin typeface="Century"/>
                <a:cs typeface="Century"/>
              </a:rPr>
              <a:t>ET</a:t>
            </a:r>
            <a:endParaRPr sz="4000">
              <a:latin typeface="Century"/>
              <a:cs typeface="Century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34043" y="2494788"/>
            <a:ext cx="1853564" cy="1853564"/>
          </a:xfrm>
          <a:custGeom>
            <a:avLst/>
            <a:gdLst/>
            <a:ahLst/>
            <a:cxnLst/>
            <a:rect l="l" t="t" r="r" b="b"/>
            <a:pathLst>
              <a:path w="1853565" h="1853564">
                <a:moveTo>
                  <a:pt x="926591" y="0"/>
                </a:moveTo>
                <a:lnTo>
                  <a:pt x="878914" y="1205"/>
                </a:lnTo>
                <a:lnTo>
                  <a:pt x="831863" y="4784"/>
                </a:lnTo>
                <a:lnTo>
                  <a:pt x="785494" y="10677"/>
                </a:lnTo>
                <a:lnTo>
                  <a:pt x="739868" y="18827"/>
                </a:lnTo>
                <a:lnTo>
                  <a:pt x="695042" y="29175"/>
                </a:lnTo>
                <a:lnTo>
                  <a:pt x="651074" y="41662"/>
                </a:lnTo>
                <a:lnTo>
                  <a:pt x="608022" y="56232"/>
                </a:lnTo>
                <a:lnTo>
                  <a:pt x="565945" y="72824"/>
                </a:lnTo>
                <a:lnTo>
                  <a:pt x="524902" y="91382"/>
                </a:lnTo>
                <a:lnTo>
                  <a:pt x="484949" y="111846"/>
                </a:lnTo>
                <a:lnTo>
                  <a:pt x="446146" y="134159"/>
                </a:lnTo>
                <a:lnTo>
                  <a:pt x="408551" y="158263"/>
                </a:lnTo>
                <a:lnTo>
                  <a:pt x="372222" y="184098"/>
                </a:lnTo>
                <a:lnTo>
                  <a:pt x="337218" y="211607"/>
                </a:lnTo>
                <a:lnTo>
                  <a:pt x="303596" y="240732"/>
                </a:lnTo>
                <a:lnTo>
                  <a:pt x="271414" y="271414"/>
                </a:lnTo>
                <a:lnTo>
                  <a:pt x="240732" y="303596"/>
                </a:lnTo>
                <a:lnTo>
                  <a:pt x="211607" y="337218"/>
                </a:lnTo>
                <a:lnTo>
                  <a:pt x="184098" y="372222"/>
                </a:lnTo>
                <a:lnTo>
                  <a:pt x="158263" y="408551"/>
                </a:lnTo>
                <a:lnTo>
                  <a:pt x="134159" y="446146"/>
                </a:lnTo>
                <a:lnTo>
                  <a:pt x="111846" y="484949"/>
                </a:lnTo>
                <a:lnTo>
                  <a:pt x="91382" y="524902"/>
                </a:lnTo>
                <a:lnTo>
                  <a:pt x="72824" y="565945"/>
                </a:lnTo>
                <a:lnTo>
                  <a:pt x="56232" y="608022"/>
                </a:lnTo>
                <a:lnTo>
                  <a:pt x="41662" y="651074"/>
                </a:lnTo>
                <a:lnTo>
                  <a:pt x="29175" y="695042"/>
                </a:lnTo>
                <a:lnTo>
                  <a:pt x="18827" y="739868"/>
                </a:lnTo>
                <a:lnTo>
                  <a:pt x="10677" y="785494"/>
                </a:lnTo>
                <a:lnTo>
                  <a:pt x="4784" y="831863"/>
                </a:lnTo>
                <a:lnTo>
                  <a:pt x="1205" y="878914"/>
                </a:lnTo>
                <a:lnTo>
                  <a:pt x="0" y="926591"/>
                </a:lnTo>
                <a:lnTo>
                  <a:pt x="1205" y="974269"/>
                </a:lnTo>
                <a:lnTo>
                  <a:pt x="4784" y="1021320"/>
                </a:lnTo>
                <a:lnTo>
                  <a:pt x="10677" y="1067689"/>
                </a:lnTo>
                <a:lnTo>
                  <a:pt x="18827" y="1113315"/>
                </a:lnTo>
                <a:lnTo>
                  <a:pt x="29175" y="1158141"/>
                </a:lnTo>
                <a:lnTo>
                  <a:pt x="41662" y="1202109"/>
                </a:lnTo>
                <a:lnTo>
                  <a:pt x="56232" y="1245161"/>
                </a:lnTo>
                <a:lnTo>
                  <a:pt x="72824" y="1287238"/>
                </a:lnTo>
                <a:lnTo>
                  <a:pt x="91382" y="1328281"/>
                </a:lnTo>
                <a:lnTo>
                  <a:pt x="111846" y="1368234"/>
                </a:lnTo>
                <a:lnTo>
                  <a:pt x="134159" y="1407037"/>
                </a:lnTo>
                <a:lnTo>
                  <a:pt x="158263" y="1444632"/>
                </a:lnTo>
                <a:lnTo>
                  <a:pt x="184098" y="1480961"/>
                </a:lnTo>
                <a:lnTo>
                  <a:pt x="211607" y="1515965"/>
                </a:lnTo>
                <a:lnTo>
                  <a:pt x="240732" y="1549587"/>
                </a:lnTo>
                <a:lnTo>
                  <a:pt x="271414" y="1581769"/>
                </a:lnTo>
                <a:lnTo>
                  <a:pt x="303596" y="1612451"/>
                </a:lnTo>
                <a:lnTo>
                  <a:pt x="337218" y="1641576"/>
                </a:lnTo>
                <a:lnTo>
                  <a:pt x="372222" y="1669085"/>
                </a:lnTo>
                <a:lnTo>
                  <a:pt x="408551" y="1694920"/>
                </a:lnTo>
                <a:lnTo>
                  <a:pt x="446146" y="1719024"/>
                </a:lnTo>
                <a:lnTo>
                  <a:pt x="484949" y="1741337"/>
                </a:lnTo>
                <a:lnTo>
                  <a:pt x="524902" y="1761801"/>
                </a:lnTo>
                <a:lnTo>
                  <a:pt x="565945" y="1780359"/>
                </a:lnTo>
                <a:lnTo>
                  <a:pt x="608022" y="1796951"/>
                </a:lnTo>
                <a:lnTo>
                  <a:pt x="651074" y="1811521"/>
                </a:lnTo>
                <a:lnTo>
                  <a:pt x="695042" y="1824008"/>
                </a:lnTo>
                <a:lnTo>
                  <a:pt x="739868" y="1834356"/>
                </a:lnTo>
                <a:lnTo>
                  <a:pt x="785494" y="1842506"/>
                </a:lnTo>
                <a:lnTo>
                  <a:pt x="831863" y="1848399"/>
                </a:lnTo>
                <a:lnTo>
                  <a:pt x="878914" y="1851978"/>
                </a:lnTo>
                <a:lnTo>
                  <a:pt x="926591" y="1853184"/>
                </a:lnTo>
                <a:lnTo>
                  <a:pt x="974269" y="1851978"/>
                </a:lnTo>
                <a:lnTo>
                  <a:pt x="1021320" y="1848399"/>
                </a:lnTo>
                <a:lnTo>
                  <a:pt x="1067689" y="1842506"/>
                </a:lnTo>
                <a:lnTo>
                  <a:pt x="1113315" y="1834356"/>
                </a:lnTo>
                <a:lnTo>
                  <a:pt x="1158141" y="1824008"/>
                </a:lnTo>
                <a:lnTo>
                  <a:pt x="1202109" y="1811521"/>
                </a:lnTo>
                <a:lnTo>
                  <a:pt x="1245161" y="1796951"/>
                </a:lnTo>
                <a:lnTo>
                  <a:pt x="1287238" y="1780359"/>
                </a:lnTo>
                <a:lnTo>
                  <a:pt x="1328281" y="1761801"/>
                </a:lnTo>
                <a:lnTo>
                  <a:pt x="1368234" y="1741337"/>
                </a:lnTo>
                <a:lnTo>
                  <a:pt x="1407037" y="1719024"/>
                </a:lnTo>
                <a:lnTo>
                  <a:pt x="1444632" y="1694920"/>
                </a:lnTo>
                <a:lnTo>
                  <a:pt x="1480961" y="1669085"/>
                </a:lnTo>
                <a:lnTo>
                  <a:pt x="1515965" y="1641576"/>
                </a:lnTo>
                <a:lnTo>
                  <a:pt x="1549587" y="1612451"/>
                </a:lnTo>
                <a:lnTo>
                  <a:pt x="1581769" y="1581769"/>
                </a:lnTo>
                <a:lnTo>
                  <a:pt x="1612451" y="1549587"/>
                </a:lnTo>
                <a:lnTo>
                  <a:pt x="1641576" y="1515965"/>
                </a:lnTo>
                <a:lnTo>
                  <a:pt x="1669085" y="1480961"/>
                </a:lnTo>
                <a:lnTo>
                  <a:pt x="1694920" y="1444632"/>
                </a:lnTo>
                <a:lnTo>
                  <a:pt x="1719024" y="1407037"/>
                </a:lnTo>
                <a:lnTo>
                  <a:pt x="1741337" y="1368234"/>
                </a:lnTo>
                <a:lnTo>
                  <a:pt x="1761801" y="1328281"/>
                </a:lnTo>
                <a:lnTo>
                  <a:pt x="1780359" y="1287238"/>
                </a:lnTo>
                <a:lnTo>
                  <a:pt x="1796951" y="1245161"/>
                </a:lnTo>
                <a:lnTo>
                  <a:pt x="1811521" y="1202109"/>
                </a:lnTo>
                <a:lnTo>
                  <a:pt x="1824008" y="1158141"/>
                </a:lnTo>
                <a:lnTo>
                  <a:pt x="1834356" y="1113315"/>
                </a:lnTo>
                <a:lnTo>
                  <a:pt x="1842506" y="1067689"/>
                </a:lnTo>
                <a:lnTo>
                  <a:pt x="1848399" y="1021320"/>
                </a:lnTo>
                <a:lnTo>
                  <a:pt x="1851978" y="974269"/>
                </a:lnTo>
                <a:lnTo>
                  <a:pt x="1853183" y="926591"/>
                </a:lnTo>
                <a:lnTo>
                  <a:pt x="1851978" y="878914"/>
                </a:lnTo>
                <a:lnTo>
                  <a:pt x="1848399" y="831863"/>
                </a:lnTo>
                <a:lnTo>
                  <a:pt x="1842506" y="785494"/>
                </a:lnTo>
                <a:lnTo>
                  <a:pt x="1834356" y="739868"/>
                </a:lnTo>
                <a:lnTo>
                  <a:pt x="1824008" y="695042"/>
                </a:lnTo>
                <a:lnTo>
                  <a:pt x="1811521" y="651074"/>
                </a:lnTo>
                <a:lnTo>
                  <a:pt x="1796951" y="608022"/>
                </a:lnTo>
                <a:lnTo>
                  <a:pt x="1780359" y="565945"/>
                </a:lnTo>
                <a:lnTo>
                  <a:pt x="1761801" y="524902"/>
                </a:lnTo>
                <a:lnTo>
                  <a:pt x="1741337" y="484949"/>
                </a:lnTo>
                <a:lnTo>
                  <a:pt x="1719024" y="446146"/>
                </a:lnTo>
                <a:lnTo>
                  <a:pt x="1694920" y="408551"/>
                </a:lnTo>
                <a:lnTo>
                  <a:pt x="1669085" y="372222"/>
                </a:lnTo>
                <a:lnTo>
                  <a:pt x="1641576" y="337218"/>
                </a:lnTo>
                <a:lnTo>
                  <a:pt x="1612451" y="303596"/>
                </a:lnTo>
                <a:lnTo>
                  <a:pt x="1581769" y="271414"/>
                </a:lnTo>
                <a:lnTo>
                  <a:pt x="1549587" y="240732"/>
                </a:lnTo>
                <a:lnTo>
                  <a:pt x="1515965" y="211607"/>
                </a:lnTo>
                <a:lnTo>
                  <a:pt x="1480961" y="184098"/>
                </a:lnTo>
                <a:lnTo>
                  <a:pt x="1444632" y="158263"/>
                </a:lnTo>
                <a:lnTo>
                  <a:pt x="1407037" y="134159"/>
                </a:lnTo>
                <a:lnTo>
                  <a:pt x="1368234" y="111846"/>
                </a:lnTo>
                <a:lnTo>
                  <a:pt x="1328281" y="91382"/>
                </a:lnTo>
                <a:lnTo>
                  <a:pt x="1287238" y="72824"/>
                </a:lnTo>
                <a:lnTo>
                  <a:pt x="1245161" y="56232"/>
                </a:lnTo>
                <a:lnTo>
                  <a:pt x="1202109" y="41662"/>
                </a:lnTo>
                <a:lnTo>
                  <a:pt x="1158141" y="29175"/>
                </a:lnTo>
                <a:lnTo>
                  <a:pt x="1113315" y="18827"/>
                </a:lnTo>
                <a:lnTo>
                  <a:pt x="1067689" y="10677"/>
                </a:lnTo>
                <a:lnTo>
                  <a:pt x="1021320" y="4784"/>
                </a:lnTo>
                <a:lnTo>
                  <a:pt x="974269" y="1205"/>
                </a:lnTo>
                <a:lnTo>
                  <a:pt x="926591" y="0"/>
                </a:lnTo>
                <a:close/>
              </a:path>
            </a:pathLst>
          </a:custGeom>
          <a:solidFill>
            <a:srgbClr val="9A66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28759" y="2889504"/>
            <a:ext cx="1063752" cy="1063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194040" y="4846446"/>
            <a:ext cx="29349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Century"/>
                <a:cs typeface="Century"/>
              </a:rPr>
              <a:t>TEA</a:t>
            </a:r>
            <a:r>
              <a:rPr sz="4000" spc="-25" dirty="0">
                <a:solidFill>
                  <a:srgbClr val="FFFFFF"/>
                </a:solidFill>
                <a:latin typeface="Century"/>
                <a:cs typeface="Century"/>
              </a:rPr>
              <a:t>C</a:t>
            </a:r>
            <a:r>
              <a:rPr sz="4000" spc="-5" dirty="0">
                <a:solidFill>
                  <a:srgbClr val="FFFFFF"/>
                </a:solidFill>
                <a:latin typeface="Century"/>
                <a:cs typeface="Century"/>
              </a:rPr>
              <a:t>HE</a:t>
            </a:r>
            <a:r>
              <a:rPr sz="4000" spc="-25" dirty="0">
                <a:solidFill>
                  <a:srgbClr val="FFFFFF"/>
                </a:solidFill>
                <a:latin typeface="Century"/>
                <a:cs typeface="Century"/>
              </a:rPr>
              <a:t>R</a:t>
            </a:r>
            <a:r>
              <a:rPr sz="4000" spc="-5" dirty="0">
                <a:solidFill>
                  <a:srgbClr val="FFFFFF"/>
                </a:solidFill>
                <a:latin typeface="Century"/>
                <a:cs typeface="Century"/>
              </a:rPr>
              <a:t>S</a:t>
            </a:r>
            <a:endParaRPr sz="40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0287" y="2851404"/>
            <a:ext cx="3733800" cy="886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9903" y="2949397"/>
            <a:ext cx="322516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10" dirty="0">
                <a:solidFill>
                  <a:srgbClr val="FFFFFF"/>
                </a:solidFill>
                <a:latin typeface="Bookman Old Style"/>
                <a:cs typeface="Bookman Old Style"/>
              </a:rPr>
              <a:t>BIBLIOGRAPHY</a:t>
            </a:r>
            <a:endParaRPr sz="3100"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54296" y="2301239"/>
            <a:ext cx="0" cy="1911350"/>
          </a:xfrm>
          <a:custGeom>
            <a:avLst/>
            <a:gdLst/>
            <a:ahLst/>
            <a:cxnLst/>
            <a:rect l="l" t="t" r="r" b="b"/>
            <a:pathLst>
              <a:path h="1911350">
                <a:moveTo>
                  <a:pt x="0" y="0"/>
                </a:moveTo>
                <a:lnTo>
                  <a:pt x="0" y="1911350"/>
                </a:lnTo>
              </a:path>
            </a:pathLst>
          </a:custGeom>
          <a:ln w="12192">
            <a:solidFill>
              <a:srgbClr val="ABD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43855" y="704087"/>
            <a:ext cx="336803" cy="434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63311" y="682751"/>
            <a:ext cx="2017776" cy="466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58583" y="682751"/>
            <a:ext cx="4273296" cy="466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63311" y="950975"/>
            <a:ext cx="396239" cy="466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43855" y="1367027"/>
            <a:ext cx="336803" cy="434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63311" y="1345691"/>
            <a:ext cx="6097524" cy="4663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63311" y="1613916"/>
            <a:ext cx="5224272" cy="4663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63311" y="1882139"/>
            <a:ext cx="5899403" cy="4663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63311" y="2150364"/>
            <a:ext cx="1263396" cy="4663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43244" y="2150364"/>
            <a:ext cx="396240" cy="4663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56020" y="2150364"/>
            <a:ext cx="681227" cy="46634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43855" y="2567939"/>
            <a:ext cx="336803" cy="434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63311" y="2546604"/>
            <a:ext cx="5911595" cy="4663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63311" y="2814827"/>
            <a:ext cx="5635751" cy="4663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15600" y="2814827"/>
            <a:ext cx="396240" cy="466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63311" y="3083051"/>
            <a:ext cx="790956" cy="466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43855" y="3499103"/>
            <a:ext cx="336803" cy="434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63311" y="3477767"/>
            <a:ext cx="3874008" cy="4663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53856" y="3477767"/>
            <a:ext cx="794003" cy="4663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323831" y="3477767"/>
            <a:ext cx="1988820" cy="4663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63311" y="3745991"/>
            <a:ext cx="5219699" cy="4663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099547" y="3745991"/>
            <a:ext cx="350520" cy="46634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66604" y="3745991"/>
            <a:ext cx="882396" cy="4663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63311" y="4014215"/>
            <a:ext cx="757427" cy="4663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37276" y="4014215"/>
            <a:ext cx="350520" cy="46634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04332" y="4014215"/>
            <a:ext cx="5420868" cy="4663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63311" y="4282440"/>
            <a:ext cx="1037843" cy="46634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17691" y="4282440"/>
            <a:ext cx="396239" cy="466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30467" y="4282440"/>
            <a:ext cx="681228" cy="46634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43855" y="4698491"/>
            <a:ext cx="336803" cy="434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63311" y="4677155"/>
            <a:ext cx="2183891" cy="466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85232" y="4957571"/>
            <a:ext cx="1940052" cy="502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43855" y="5094732"/>
            <a:ext cx="336803" cy="434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63311" y="5073396"/>
            <a:ext cx="2138172" cy="4663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85232" y="5353811"/>
            <a:ext cx="1894332" cy="5029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43855" y="5489447"/>
            <a:ext cx="336803" cy="434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163311" y="5468111"/>
            <a:ext cx="2039112" cy="4663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055489" y="713892"/>
            <a:ext cx="6058535" cy="508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85090" indent="-228600">
              <a:lnSpc>
                <a:spcPct val="110000"/>
              </a:lnSpc>
              <a:spcBef>
                <a:spcPts val="1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Kochuthresiamma Thomas, Medical surgical nursing volume  2</a:t>
            </a:r>
            <a:endParaRPr sz="1600">
              <a:latin typeface="Century"/>
              <a:cs typeface="Century"/>
            </a:endParaRPr>
          </a:p>
          <a:p>
            <a:pPr marL="241300" marR="50800" indent="-228600">
              <a:lnSpc>
                <a:spcPct val="110100"/>
              </a:lnSpc>
              <a:spcBef>
                <a:spcPts val="9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The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Advanced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Glaucoma Intervention Study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(AGIS): </a:t>
            </a:r>
            <a:r>
              <a:rPr sz="1600" spc="-35" dirty="0">
                <a:solidFill>
                  <a:srgbClr val="FFFFFF"/>
                </a:solidFill>
                <a:latin typeface="Century"/>
                <a:cs typeface="Century"/>
              </a:rPr>
              <a:t>11.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Risk 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factors for failure </a:t>
            </a:r>
            <a:r>
              <a:rPr sz="1600" dirty="0">
                <a:solidFill>
                  <a:srgbClr val="FFFFFF"/>
                </a:solidFill>
                <a:latin typeface="Century"/>
                <a:cs typeface="Century"/>
              </a:rPr>
              <a:t>of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trabeculectomy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and argon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laser  </a:t>
            </a:r>
            <a:r>
              <a:rPr sz="1600" spc="-15" dirty="0">
                <a:solidFill>
                  <a:srgbClr val="FFFFFF"/>
                </a:solidFill>
                <a:latin typeface="Century"/>
                <a:cs typeface="Century"/>
              </a:rPr>
              <a:t>trabeculoplasty.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American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Journal of </a:t>
            </a:r>
            <a:r>
              <a:rPr sz="1600" spc="-20" dirty="0">
                <a:solidFill>
                  <a:srgbClr val="FFFFFF"/>
                </a:solidFill>
                <a:latin typeface="Century"/>
                <a:cs typeface="Century"/>
              </a:rPr>
              <a:t>Ophthalmology.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2002;  134(4):481–498</a:t>
            </a:r>
            <a:endParaRPr sz="1600">
              <a:latin typeface="Century"/>
              <a:cs typeface="Century"/>
            </a:endParaRPr>
          </a:p>
          <a:p>
            <a:pPr marL="241300" marR="240029" indent="-228600">
              <a:lnSpc>
                <a:spcPct val="110100"/>
              </a:lnSpc>
              <a:spcBef>
                <a:spcPts val="10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Advanced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Glaucoma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Intervention </a:t>
            </a:r>
            <a:r>
              <a:rPr sz="1600" spc="-35" dirty="0">
                <a:solidFill>
                  <a:srgbClr val="FFFFFF"/>
                </a:solidFill>
                <a:latin typeface="Century"/>
                <a:cs typeface="Century"/>
              </a:rPr>
              <a:t>Study.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2. </a:t>
            </a:r>
            <a:r>
              <a:rPr sz="1600" spc="-15" dirty="0">
                <a:solidFill>
                  <a:srgbClr val="FFFFFF"/>
                </a:solidFill>
                <a:latin typeface="Century"/>
                <a:cs typeface="Century"/>
              </a:rPr>
              <a:t>Visual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field test  scoring and </a:t>
            </a:r>
            <a:r>
              <a:rPr sz="1600" spc="-20" dirty="0">
                <a:solidFill>
                  <a:srgbClr val="FFFFFF"/>
                </a:solidFill>
                <a:latin typeface="Century"/>
                <a:cs typeface="Century"/>
              </a:rPr>
              <a:t>reliability. Ophthalmology.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1994; 101(8):1445–  1455</a:t>
            </a:r>
            <a:endParaRPr sz="1600">
              <a:latin typeface="Century"/>
              <a:cs typeface="Century"/>
            </a:endParaRPr>
          </a:p>
          <a:p>
            <a:pPr marL="241300" marR="5080" indent="-228600">
              <a:lnSpc>
                <a:spcPct val="11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Ahmed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S,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Khan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Z, Si </a:t>
            </a:r>
            <a:r>
              <a:rPr sz="1600" spc="-90" dirty="0">
                <a:solidFill>
                  <a:srgbClr val="FFFFFF"/>
                </a:solidFill>
                <a:latin typeface="Century"/>
                <a:cs typeface="Century"/>
              </a:rPr>
              <a:t>F,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Mao A, Pan I, </a:t>
            </a:r>
            <a:r>
              <a:rPr sz="1600" spc="-45" dirty="0">
                <a:solidFill>
                  <a:srgbClr val="FFFFFF"/>
                </a:solidFill>
                <a:latin typeface="Century"/>
                <a:cs typeface="Century"/>
              </a:rPr>
              <a:t>Yazdi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F </a:t>
            </a:r>
            <a:r>
              <a:rPr sz="1600" dirty="0">
                <a:solidFill>
                  <a:srgbClr val="FFFFFF"/>
                </a:solidFill>
                <a:latin typeface="Century"/>
                <a:cs typeface="Century"/>
              </a:rPr>
              <a:t>et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al.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Summary 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of glaucoma diagnostic testing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accuracy: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an evidence-based 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meta-analysis.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Journal </a:t>
            </a:r>
            <a:r>
              <a:rPr sz="1600" dirty="0">
                <a:solidFill>
                  <a:srgbClr val="FFFFFF"/>
                </a:solidFill>
                <a:latin typeface="Century"/>
                <a:cs typeface="Century"/>
              </a:rPr>
              <a:t>of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Clinical Medicine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Research. </a:t>
            </a:r>
            <a:r>
              <a:rPr sz="1600" spc="-10" dirty="0">
                <a:solidFill>
                  <a:srgbClr val="FFFFFF"/>
                </a:solidFill>
                <a:latin typeface="Century"/>
                <a:cs typeface="Century"/>
              </a:rPr>
              <a:t>2016;  </a:t>
            </a:r>
            <a:r>
              <a:rPr sz="1600" spc="-5" dirty="0">
                <a:solidFill>
                  <a:srgbClr val="FFFFFF"/>
                </a:solidFill>
                <a:latin typeface="Century"/>
                <a:cs typeface="Century"/>
              </a:rPr>
              <a:t>8(9):641–649</a:t>
            </a:r>
            <a:endParaRPr sz="1600">
              <a:latin typeface="Century"/>
              <a:cs typeface="Century"/>
            </a:endParaRPr>
          </a:p>
          <a:p>
            <a:pPr marL="241300" indent="-228600">
              <a:lnSpc>
                <a:spcPct val="100000"/>
              </a:lnSpc>
              <a:spcBef>
                <a:spcPts val="1190"/>
              </a:spcBef>
              <a:buClr>
                <a:srgbClr val="FFFFFF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u="sng" spc="-1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32"/>
              </a:rPr>
              <a:t>www.slideshare.com</a:t>
            </a:r>
            <a:endParaRPr sz="1600">
              <a:latin typeface="Century"/>
              <a:cs typeface="Century"/>
            </a:endParaRPr>
          </a:p>
          <a:p>
            <a:pPr marL="241300" indent="-228600">
              <a:lnSpc>
                <a:spcPct val="100000"/>
              </a:lnSpc>
              <a:spcBef>
                <a:spcPts val="1200"/>
              </a:spcBef>
              <a:buClr>
                <a:srgbClr val="FFFFFF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u="sng" spc="-1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33"/>
              </a:rPr>
              <a:t>www.nurseslab.com</a:t>
            </a:r>
            <a:endParaRPr sz="1600">
              <a:latin typeface="Century"/>
              <a:cs typeface="Century"/>
            </a:endParaRPr>
          </a:p>
          <a:p>
            <a:pPr marL="241300" indent="-228600">
              <a:lnSpc>
                <a:spcPct val="100000"/>
              </a:lnSpc>
              <a:spcBef>
                <a:spcPts val="1190"/>
              </a:spcBef>
              <a:buClr>
                <a:srgbClr val="FFFFFF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u="sng" spc="-1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34"/>
              </a:rPr>
              <a:t>www.medsurg.com</a:t>
            </a:r>
            <a:endParaRPr sz="1600">
              <a:latin typeface="Century"/>
              <a:cs typeface="Century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285232" y="5748528"/>
            <a:ext cx="1795271" cy="5029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931" y="597408"/>
            <a:ext cx="7005828" cy="5699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5380" y="1114044"/>
            <a:ext cx="5929884" cy="46299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8303" y="5834379"/>
            <a:ext cx="6384290" cy="137160"/>
          </a:xfrm>
          <a:custGeom>
            <a:avLst/>
            <a:gdLst/>
            <a:ahLst/>
            <a:cxnLst/>
            <a:rect l="l" t="t" r="r" b="b"/>
            <a:pathLst>
              <a:path w="6384290" h="137160">
                <a:moveTo>
                  <a:pt x="0" y="137160"/>
                </a:moveTo>
                <a:lnTo>
                  <a:pt x="6384036" y="137160"/>
                </a:lnTo>
                <a:lnTo>
                  <a:pt x="6384036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8303" y="1023619"/>
            <a:ext cx="137160" cy="4810760"/>
          </a:xfrm>
          <a:custGeom>
            <a:avLst/>
            <a:gdLst/>
            <a:ahLst/>
            <a:cxnLst/>
            <a:rect l="l" t="t" r="r" b="b"/>
            <a:pathLst>
              <a:path w="137159" h="4810760">
                <a:moveTo>
                  <a:pt x="0" y="4810760"/>
                </a:moveTo>
                <a:lnTo>
                  <a:pt x="137159" y="4810760"/>
                </a:lnTo>
                <a:lnTo>
                  <a:pt x="137159" y="0"/>
                </a:lnTo>
                <a:lnTo>
                  <a:pt x="0" y="0"/>
                </a:lnTo>
                <a:lnTo>
                  <a:pt x="0" y="48107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8303" y="886460"/>
            <a:ext cx="6384290" cy="137160"/>
          </a:xfrm>
          <a:custGeom>
            <a:avLst/>
            <a:gdLst/>
            <a:ahLst/>
            <a:cxnLst/>
            <a:rect l="l" t="t" r="r" b="b"/>
            <a:pathLst>
              <a:path w="6384290" h="137159">
                <a:moveTo>
                  <a:pt x="0" y="137160"/>
                </a:moveTo>
                <a:lnTo>
                  <a:pt x="6384036" y="137160"/>
                </a:lnTo>
                <a:lnTo>
                  <a:pt x="6384036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55180" y="1024127"/>
            <a:ext cx="137160" cy="4810125"/>
          </a:xfrm>
          <a:custGeom>
            <a:avLst/>
            <a:gdLst/>
            <a:ahLst/>
            <a:cxnLst/>
            <a:rect l="l" t="t" r="r" b="b"/>
            <a:pathLst>
              <a:path w="137159" h="4810125">
                <a:moveTo>
                  <a:pt x="137160" y="0"/>
                </a:moveTo>
                <a:lnTo>
                  <a:pt x="0" y="0"/>
                </a:lnTo>
                <a:lnTo>
                  <a:pt x="0" y="4809744"/>
                </a:lnTo>
                <a:lnTo>
                  <a:pt x="137160" y="4809744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1183" y="5765800"/>
            <a:ext cx="6018530" cy="0"/>
          </a:xfrm>
          <a:custGeom>
            <a:avLst/>
            <a:gdLst/>
            <a:ahLst/>
            <a:cxnLst/>
            <a:rect l="l" t="t" r="r" b="b"/>
            <a:pathLst>
              <a:path w="6018530">
                <a:moveTo>
                  <a:pt x="0" y="0"/>
                </a:moveTo>
                <a:lnTo>
                  <a:pt x="6018275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4044" y="1115060"/>
            <a:ext cx="0" cy="4627880"/>
          </a:xfrm>
          <a:custGeom>
            <a:avLst/>
            <a:gdLst/>
            <a:ahLst/>
            <a:cxnLst/>
            <a:rect l="l" t="t" r="r" b="b"/>
            <a:pathLst>
              <a:path h="4627880">
                <a:moveTo>
                  <a:pt x="0" y="0"/>
                </a:moveTo>
                <a:lnTo>
                  <a:pt x="0" y="462788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91183" y="1092200"/>
            <a:ext cx="6018530" cy="0"/>
          </a:xfrm>
          <a:custGeom>
            <a:avLst/>
            <a:gdLst/>
            <a:ahLst/>
            <a:cxnLst/>
            <a:rect l="l" t="t" r="r" b="b"/>
            <a:pathLst>
              <a:path w="6018530">
                <a:moveTo>
                  <a:pt x="0" y="0"/>
                </a:moveTo>
                <a:lnTo>
                  <a:pt x="6018275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86600" y="1115567"/>
            <a:ext cx="0" cy="4627245"/>
          </a:xfrm>
          <a:custGeom>
            <a:avLst/>
            <a:gdLst/>
            <a:ahLst/>
            <a:cxnLst/>
            <a:rect l="l" t="t" r="r" b="b"/>
            <a:pathLst>
              <a:path h="4627245">
                <a:moveTo>
                  <a:pt x="0" y="0"/>
                </a:moveTo>
                <a:lnTo>
                  <a:pt x="0" y="4626864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78140" y="2093976"/>
            <a:ext cx="3171444" cy="36987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51064" y="5882640"/>
            <a:ext cx="3625850" cy="137160"/>
          </a:xfrm>
          <a:custGeom>
            <a:avLst/>
            <a:gdLst/>
            <a:ahLst/>
            <a:cxnLst/>
            <a:rect l="l" t="t" r="r" b="b"/>
            <a:pathLst>
              <a:path w="3625850" h="137160">
                <a:moveTo>
                  <a:pt x="0" y="137160"/>
                </a:moveTo>
                <a:lnTo>
                  <a:pt x="3625595" y="137160"/>
                </a:lnTo>
                <a:lnTo>
                  <a:pt x="3625595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51064" y="2004060"/>
            <a:ext cx="137160" cy="3878579"/>
          </a:xfrm>
          <a:custGeom>
            <a:avLst/>
            <a:gdLst/>
            <a:ahLst/>
            <a:cxnLst/>
            <a:rect l="l" t="t" r="r" b="b"/>
            <a:pathLst>
              <a:path w="137159" h="3878579">
                <a:moveTo>
                  <a:pt x="0" y="3878580"/>
                </a:moveTo>
                <a:lnTo>
                  <a:pt x="137159" y="3878580"/>
                </a:lnTo>
                <a:lnTo>
                  <a:pt x="137159" y="0"/>
                </a:lnTo>
                <a:lnTo>
                  <a:pt x="0" y="0"/>
                </a:lnTo>
                <a:lnTo>
                  <a:pt x="0" y="3878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51064" y="1866900"/>
            <a:ext cx="3625850" cy="137160"/>
          </a:xfrm>
          <a:custGeom>
            <a:avLst/>
            <a:gdLst/>
            <a:ahLst/>
            <a:cxnLst/>
            <a:rect l="l" t="t" r="r" b="b"/>
            <a:pathLst>
              <a:path w="3625850" h="137160">
                <a:moveTo>
                  <a:pt x="0" y="137159"/>
                </a:moveTo>
                <a:lnTo>
                  <a:pt x="3625595" y="137159"/>
                </a:lnTo>
                <a:lnTo>
                  <a:pt x="3625595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239500" y="2004060"/>
            <a:ext cx="137160" cy="3878579"/>
          </a:xfrm>
          <a:custGeom>
            <a:avLst/>
            <a:gdLst/>
            <a:ahLst/>
            <a:cxnLst/>
            <a:rect l="l" t="t" r="r" b="b"/>
            <a:pathLst>
              <a:path w="137159" h="3878579">
                <a:moveTo>
                  <a:pt x="137159" y="0"/>
                </a:moveTo>
                <a:lnTo>
                  <a:pt x="0" y="0"/>
                </a:lnTo>
                <a:lnTo>
                  <a:pt x="0" y="3878579"/>
                </a:lnTo>
                <a:lnTo>
                  <a:pt x="137159" y="3878579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33943" y="5814059"/>
            <a:ext cx="3260090" cy="0"/>
          </a:xfrm>
          <a:custGeom>
            <a:avLst/>
            <a:gdLst/>
            <a:ahLst/>
            <a:cxnLst/>
            <a:rect l="l" t="t" r="r" b="b"/>
            <a:pathLst>
              <a:path w="3260090">
                <a:moveTo>
                  <a:pt x="0" y="0"/>
                </a:moveTo>
                <a:lnTo>
                  <a:pt x="3259835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56804" y="2095500"/>
            <a:ext cx="0" cy="3695700"/>
          </a:xfrm>
          <a:custGeom>
            <a:avLst/>
            <a:gdLst/>
            <a:ahLst/>
            <a:cxnLst/>
            <a:rect l="l" t="t" r="r" b="b"/>
            <a:pathLst>
              <a:path h="3695700">
                <a:moveTo>
                  <a:pt x="0" y="0"/>
                </a:moveTo>
                <a:lnTo>
                  <a:pt x="0" y="369570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3943" y="2072639"/>
            <a:ext cx="3260090" cy="0"/>
          </a:xfrm>
          <a:custGeom>
            <a:avLst/>
            <a:gdLst/>
            <a:ahLst/>
            <a:cxnLst/>
            <a:rect l="l" t="t" r="r" b="b"/>
            <a:pathLst>
              <a:path w="3260090">
                <a:moveTo>
                  <a:pt x="0" y="0"/>
                </a:moveTo>
                <a:lnTo>
                  <a:pt x="3259835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70919" y="2095500"/>
            <a:ext cx="0" cy="3695700"/>
          </a:xfrm>
          <a:custGeom>
            <a:avLst/>
            <a:gdLst/>
            <a:ahLst/>
            <a:cxnLst/>
            <a:rect l="l" t="t" r="r" b="b"/>
            <a:pathLst>
              <a:path h="3695700">
                <a:moveTo>
                  <a:pt x="0" y="0"/>
                </a:moveTo>
                <a:lnTo>
                  <a:pt x="0" y="369570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79391" y="5542788"/>
            <a:ext cx="2784475" cy="200025"/>
          </a:xfrm>
          <a:custGeom>
            <a:avLst/>
            <a:gdLst/>
            <a:ahLst/>
            <a:cxnLst/>
            <a:rect l="l" t="t" r="r" b="b"/>
            <a:pathLst>
              <a:path w="2784475" h="200025">
                <a:moveTo>
                  <a:pt x="0" y="199644"/>
                </a:moveTo>
                <a:lnTo>
                  <a:pt x="2784348" y="199644"/>
                </a:lnTo>
                <a:lnTo>
                  <a:pt x="2784348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18388" y="800100"/>
            <a:ext cx="6565900" cy="5257800"/>
          </a:xfrm>
          <a:prstGeom prst="rect">
            <a:avLst/>
          </a:prstGeom>
          <a:ln w="12192">
            <a:solidFill>
              <a:srgbClr val="2A5B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50">
              <a:latin typeface="Times New Roman"/>
              <a:cs typeface="Times New Roman"/>
            </a:endParaRPr>
          </a:p>
          <a:p>
            <a:pPr marL="3503295">
              <a:lnSpc>
                <a:spcPct val="100000"/>
              </a:lnSpc>
            </a:pP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5"/>
              </a:rPr>
              <a:t>This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5"/>
              </a:rPr>
              <a:t>Photo</a:t>
            </a:r>
            <a:r>
              <a:rPr sz="700" spc="-5" dirty="0">
                <a:solidFill>
                  <a:srgbClr val="6BA9DA"/>
                </a:solidFill>
                <a:latin typeface="Century"/>
                <a:cs typeface="Century"/>
                <a:hlinkClick r:id="rId5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by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Unknown Author </a:t>
            </a:r>
            <a:r>
              <a:rPr sz="700" spc="-5" dirty="0">
                <a:solidFill>
                  <a:srgbClr val="FFFFFF"/>
                </a:solidFill>
                <a:latin typeface="Century"/>
                <a:cs typeface="Century"/>
              </a:rPr>
              <a:t>is licensed </a:t>
            </a:r>
            <a:r>
              <a:rPr sz="700" spc="-10" dirty="0">
                <a:solidFill>
                  <a:srgbClr val="FFFFFF"/>
                </a:solidFill>
                <a:latin typeface="Century"/>
                <a:cs typeface="Century"/>
              </a:rPr>
              <a:t>under</a:t>
            </a:r>
            <a:r>
              <a:rPr sz="700" spc="3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700" u="sng" spc="-10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CC </a:t>
            </a:r>
            <a:r>
              <a:rPr sz="7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6"/>
              </a:rPr>
              <a:t>BY-SA-NC</a:t>
            </a:r>
            <a:endParaRPr sz="700">
              <a:latin typeface="Century"/>
              <a:cs typeface="Century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59928" y="5823915"/>
            <a:ext cx="28282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This Photo</a:t>
            </a:r>
            <a:r>
              <a:rPr sz="900" dirty="0">
                <a:solidFill>
                  <a:srgbClr val="6BA9DA"/>
                </a:solidFill>
                <a:latin typeface="Century"/>
                <a:cs typeface="Century"/>
                <a:hlinkClick r:id="rId7"/>
              </a:rPr>
              <a:t> </a:t>
            </a:r>
            <a:r>
              <a:rPr sz="900" dirty="0">
                <a:solidFill>
                  <a:srgbClr val="FFFFFF"/>
                </a:solidFill>
                <a:latin typeface="Century"/>
                <a:cs typeface="Century"/>
                <a:hlinkClick r:id="rId7"/>
              </a:rPr>
              <a:t>by </a:t>
            </a:r>
            <a:r>
              <a:rPr sz="900" spc="-5" dirty="0">
                <a:solidFill>
                  <a:srgbClr val="FFFFFF"/>
                </a:solidFill>
                <a:latin typeface="Century"/>
                <a:cs typeface="Century"/>
                <a:hlinkClick r:id="rId7"/>
              </a:rPr>
              <a:t>Unknown Author </a:t>
            </a:r>
            <a:r>
              <a:rPr sz="900" dirty="0">
                <a:solidFill>
                  <a:srgbClr val="FFFFFF"/>
                </a:solidFill>
                <a:latin typeface="Century"/>
                <a:cs typeface="Century"/>
                <a:hlinkClick r:id="rId7"/>
              </a:rPr>
              <a:t>is licensed </a:t>
            </a:r>
            <a:r>
              <a:rPr sz="900" spc="-5" dirty="0">
                <a:solidFill>
                  <a:srgbClr val="FFFFFF"/>
                </a:solidFill>
                <a:latin typeface="Century"/>
                <a:cs typeface="Century"/>
                <a:hlinkClick r:id="rId7"/>
              </a:rPr>
              <a:t>under</a:t>
            </a:r>
            <a:r>
              <a:rPr sz="900" spc="-70" dirty="0">
                <a:solidFill>
                  <a:srgbClr val="FFFFFF"/>
                </a:solidFill>
                <a:latin typeface="Century"/>
                <a:cs typeface="Century"/>
                <a:hlinkClick r:id="rId7"/>
              </a:rPr>
              <a:t> </a:t>
            </a:r>
            <a:r>
              <a:rPr sz="9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CC</a:t>
            </a:r>
            <a:endParaRPr sz="900">
              <a:latin typeface="Century"/>
              <a:cs typeface="Century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59928" y="5961075"/>
            <a:ext cx="4083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B</a:t>
            </a:r>
            <a:r>
              <a:rPr sz="900" u="sng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Y-</a:t>
            </a:r>
            <a:r>
              <a:rPr sz="900" u="sng" spc="-5" dirty="0">
                <a:solidFill>
                  <a:srgbClr val="6BA9DA"/>
                </a:solidFill>
                <a:uFill>
                  <a:solidFill>
                    <a:srgbClr val="6BA9DA"/>
                  </a:solidFill>
                </a:uFill>
                <a:latin typeface="Century"/>
                <a:cs typeface="Century"/>
                <a:hlinkClick r:id="rId7"/>
              </a:rPr>
              <a:t>ND</a:t>
            </a:r>
            <a:endParaRPr sz="90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1435" y="851916"/>
            <a:ext cx="2970275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84546" y="960247"/>
            <a:ext cx="241427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10" dirty="0"/>
              <a:t>ETIOLOGY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2841498" y="2097785"/>
            <a:ext cx="6885940" cy="769620"/>
          </a:xfrm>
          <a:custGeom>
            <a:avLst/>
            <a:gdLst/>
            <a:ahLst/>
            <a:cxnLst/>
            <a:rect l="l" t="t" r="r" b="b"/>
            <a:pathLst>
              <a:path w="6885940" h="769619">
                <a:moveTo>
                  <a:pt x="6885432" y="0"/>
                </a:moveTo>
                <a:lnTo>
                  <a:pt x="384809" y="0"/>
                </a:lnTo>
                <a:lnTo>
                  <a:pt x="0" y="384810"/>
                </a:lnTo>
                <a:lnTo>
                  <a:pt x="384809" y="769619"/>
                </a:lnTo>
                <a:lnTo>
                  <a:pt x="6885432" y="769619"/>
                </a:lnTo>
                <a:lnTo>
                  <a:pt x="6885432" y="0"/>
                </a:lnTo>
                <a:close/>
              </a:path>
            </a:pathLst>
          </a:custGeom>
          <a:solidFill>
            <a:srgbClr val="9EC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1498" y="2097785"/>
            <a:ext cx="6885940" cy="769620"/>
          </a:xfrm>
          <a:custGeom>
            <a:avLst/>
            <a:gdLst/>
            <a:ahLst/>
            <a:cxnLst/>
            <a:rect l="l" t="t" r="r" b="b"/>
            <a:pathLst>
              <a:path w="6885940" h="769619">
                <a:moveTo>
                  <a:pt x="6885432" y="769619"/>
                </a:moveTo>
                <a:lnTo>
                  <a:pt x="384809" y="769619"/>
                </a:lnTo>
                <a:lnTo>
                  <a:pt x="0" y="384810"/>
                </a:lnTo>
                <a:lnTo>
                  <a:pt x="384809" y="0"/>
                </a:lnTo>
                <a:lnTo>
                  <a:pt x="6885432" y="0"/>
                </a:lnTo>
                <a:lnTo>
                  <a:pt x="6885432" y="769619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5926" y="2097785"/>
            <a:ext cx="769620" cy="769620"/>
          </a:xfrm>
          <a:custGeom>
            <a:avLst/>
            <a:gdLst/>
            <a:ahLst/>
            <a:cxnLst/>
            <a:rect l="l" t="t" r="r" b="b"/>
            <a:pathLst>
              <a:path w="769619" h="769619">
                <a:moveTo>
                  <a:pt x="384810" y="0"/>
                </a:moveTo>
                <a:lnTo>
                  <a:pt x="336550" y="2999"/>
                </a:lnTo>
                <a:lnTo>
                  <a:pt x="290077" y="11755"/>
                </a:lnTo>
                <a:lnTo>
                  <a:pt x="245751" y="25908"/>
                </a:lnTo>
                <a:lnTo>
                  <a:pt x="203932" y="45097"/>
                </a:lnTo>
                <a:lnTo>
                  <a:pt x="164983" y="68959"/>
                </a:lnTo>
                <a:lnTo>
                  <a:pt x="129263" y="97135"/>
                </a:lnTo>
                <a:lnTo>
                  <a:pt x="97135" y="129263"/>
                </a:lnTo>
                <a:lnTo>
                  <a:pt x="68959" y="164983"/>
                </a:lnTo>
                <a:lnTo>
                  <a:pt x="45097" y="203932"/>
                </a:lnTo>
                <a:lnTo>
                  <a:pt x="25908" y="245751"/>
                </a:lnTo>
                <a:lnTo>
                  <a:pt x="11755" y="290077"/>
                </a:lnTo>
                <a:lnTo>
                  <a:pt x="2999" y="336550"/>
                </a:lnTo>
                <a:lnTo>
                  <a:pt x="0" y="384810"/>
                </a:lnTo>
                <a:lnTo>
                  <a:pt x="2999" y="433069"/>
                </a:lnTo>
                <a:lnTo>
                  <a:pt x="11755" y="479542"/>
                </a:lnTo>
                <a:lnTo>
                  <a:pt x="25908" y="523868"/>
                </a:lnTo>
                <a:lnTo>
                  <a:pt x="45097" y="565687"/>
                </a:lnTo>
                <a:lnTo>
                  <a:pt x="68959" y="604636"/>
                </a:lnTo>
                <a:lnTo>
                  <a:pt x="97135" y="640356"/>
                </a:lnTo>
                <a:lnTo>
                  <a:pt x="129263" y="672484"/>
                </a:lnTo>
                <a:lnTo>
                  <a:pt x="164983" y="700660"/>
                </a:lnTo>
                <a:lnTo>
                  <a:pt x="203932" y="724522"/>
                </a:lnTo>
                <a:lnTo>
                  <a:pt x="245751" y="743711"/>
                </a:lnTo>
                <a:lnTo>
                  <a:pt x="290077" y="757864"/>
                </a:lnTo>
                <a:lnTo>
                  <a:pt x="336550" y="766620"/>
                </a:lnTo>
                <a:lnTo>
                  <a:pt x="384810" y="769619"/>
                </a:lnTo>
                <a:lnTo>
                  <a:pt x="433069" y="766620"/>
                </a:lnTo>
                <a:lnTo>
                  <a:pt x="479542" y="757864"/>
                </a:lnTo>
                <a:lnTo>
                  <a:pt x="523868" y="743711"/>
                </a:lnTo>
                <a:lnTo>
                  <a:pt x="565687" y="724522"/>
                </a:lnTo>
                <a:lnTo>
                  <a:pt x="604636" y="700660"/>
                </a:lnTo>
                <a:lnTo>
                  <a:pt x="640356" y="672484"/>
                </a:lnTo>
                <a:lnTo>
                  <a:pt x="672484" y="640356"/>
                </a:lnTo>
                <a:lnTo>
                  <a:pt x="700660" y="604636"/>
                </a:lnTo>
                <a:lnTo>
                  <a:pt x="724522" y="565687"/>
                </a:lnTo>
                <a:lnTo>
                  <a:pt x="743711" y="523868"/>
                </a:lnTo>
                <a:lnTo>
                  <a:pt x="757864" y="479542"/>
                </a:lnTo>
                <a:lnTo>
                  <a:pt x="766620" y="433069"/>
                </a:lnTo>
                <a:lnTo>
                  <a:pt x="769619" y="384810"/>
                </a:lnTo>
                <a:lnTo>
                  <a:pt x="766620" y="336550"/>
                </a:lnTo>
                <a:lnTo>
                  <a:pt x="757864" y="290077"/>
                </a:lnTo>
                <a:lnTo>
                  <a:pt x="743711" y="245751"/>
                </a:lnTo>
                <a:lnTo>
                  <a:pt x="724522" y="203932"/>
                </a:lnTo>
                <a:lnTo>
                  <a:pt x="700660" y="164983"/>
                </a:lnTo>
                <a:lnTo>
                  <a:pt x="672484" y="129263"/>
                </a:lnTo>
                <a:lnTo>
                  <a:pt x="640356" y="97135"/>
                </a:lnTo>
                <a:lnTo>
                  <a:pt x="604636" y="68959"/>
                </a:lnTo>
                <a:lnTo>
                  <a:pt x="565687" y="45097"/>
                </a:lnTo>
                <a:lnTo>
                  <a:pt x="523868" y="25908"/>
                </a:lnTo>
                <a:lnTo>
                  <a:pt x="479542" y="11755"/>
                </a:lnTo>
                <a:lnTo>
                  <a:pt x="433069" y="2999"/>
                </a:lnTo>
                <a:lnTo>
                  <a:pt x="384810" y="0"/>
                </a:lnTo>
                <a:close/>
              </a:path>
            </a:pathLst>
          </a:custGeom>
          <a:solidFill>
            <a:srgbClr val="D5E3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55926" y="2097785"/>
            <a:ext cx="769620" cy="769620"/>
          </a:xfrm>
          <a:custGeom>
            <a:avLst/>
            <a:gdLst/>
            <a:ahLst/>
            <a:cxnLst/>
            <a:rect l="l" t="t" r="r" b="b"/>
            <a:pathLst>
              <a:path w="769619" h="769619">
                <a:moveTo>
                  <a:pt x="0" y="384810"/>
                </a:moveTo>
                <a:lnTo>
                  <a:pt x="2999" y="336550"/>
                </a:lnTo>
                <a:lnTo>
                  <a:pt x="11755" y="290077"/>
                </a:lnTo>
                <a:lnTo>
                  <a:pt x="25908" y="245751"/>
                </a:lnTo>
                <a:lnTo>
                  <a:pt x="45097" y="203932"/>
                </a:lnTo>
                <a:lnTo>
                  <a:pt x="68959" y="164983"/>
                </a:lnTo>
                <a:lnTo>
                  <a:pt x="97135" y="129263"/>
                </a:lnTo>
                <a:lnTo>
                  <a:pt x="129263" y="97135"/>
                </a:lnTo>
                <a:lnTo>
                  <a:pt x="164983" y="68959"/>
                </a:lnTo>
                <a:lnTo>
                  <a:pt x="203932" y="45097"/>
                </a:lnTo>
                <a:lnTo>
                  <a:pt x="245751" y="25908"/>
                </a:lnTo>
                <a:lnTo>
                  <a:pt x="290077" y="11755"/>
                </a:lnTo>
                <a:lnTo>
                  <a:pt x="336550" y="2999"/>
                </a:lnTo>
                <a:lnTo>
                  <a:pt x="384810" y="0"/>
                </a:lnTo>
                <a:lnTo>
                  <a:pt x="433069" y="2999"/>
                </a:lnTo>
                <a:lnTo>
                  <a:pt x="479542" y="11755"/>
                </a:lnTo>
                <a:lnTo>
                  <a:pt x="523868" y="25908"/>
                </a:lnTo>
                <a:lnTo>
                  <a:pt x="565687" y="45097"/>
                </a:lnTo>
                <a:lnTo>
                  <a:pt x="604636" y="68959"/>
                </a:lnTo>
                <a:lnTo>
                  <a:pt x="640356" y="97135"/>
                </a:lnTo>
                <a:lnTo>
                  <a:pt x="672484" y="129263"/>
                </a:lnTo>
                <a:lnTo>
                  <a:pt x="700660" y="164983"/>
                </a:lnTo>
                <a:lnTo>
                  <a:pt x="724522" y="203932"/>
                </a:lnTo>
                <a:lnTo>
                  <a:pt x="743711" y="245751"/>
                </a:lnTo>
                <a:lnTo>
                  <a:pt x="757864" y="290077"/>
                </a:lnTo>
                <a:lnTo>
                  <a:pt x="766620" y="336550"/>
                </a:lnTo>
                <a:lnTo>
                  <a:pt x="769619" y="384810"/>
                </a:lnTo>
                <a:lnTo>
                  <a:pt x="766620" y="433069"/>
                </a:lnTo>
                <a:lnTo>
                  <a:pt x="757864" y="479542"/>
                </a:lnTo>
                <a:lnTo>
                  <a:pt x="743711" y="523868"/>
                </a:lnTo>
                <a:lnTo>
                  <a:pt x="724522" y="565687"/>
                </a:lnTo>
                <a:lnTo>
                  <a:pt x="700660" y="604636"/>
                </a:lnTo>
                <a:lnTo>
                  <a:pt x="672484" y="640356"/>
                </a:lnTo>
                <a:lnTo>
                  <a:pt x="640356" y="672484"/>
                </a:lnTo>
                <a:lnTo>
                  <a:pt x="604636" y="700660"/>
                </a:lnTo>
                <a:lnTo>
                  <a:pt x="565687" y="724522"/>
                </a:lnTo>
                <a:lnTo>
                  <a:pt x="523868" y="743711"/>
                </a:lnTo>
                <a:lnTo>
                  <a:pt x="479542" y="757864"/>
                </a:lnTo>
                <a:lnTo>
                  <a:pt x="433069" y="766620"/>
                </a:lnTo>
                <a:lnTo>
                  <a:pt x="384810" y="769619"/>
                </a:lnTo>
                <a:lnTo>
                  <a:pt x="336550" y="766620"/>
                </a:lnTo>
                <a:lnTo>
                  <a:pt x="290077" y="757864"/>
                </a:lnTo>
                <a:lnTo>
                  <a:pt x="245751" y="743711"/>
                </a:lnTo>
                <a:lnTo>
                  <a:pt x="203932" y="724522"/>
                </a:lnTo>
                <a:lnTo>
                  <a:pt x="164983" y="700660"/>
                </a:lnTo>
                <a:lnTo>
                  <a:pt x="129263" y="672484"/>
                </a:lnTo>
                <a:lnTo>
                  <a:pt x="97135" y="640356"/>
                </a:lnTo>
                <a:lnTo>
                  <a:pt x="68959" y="604636"/>
                </a:lnTo>
                <a:lnTo>
                  <a:pt x="45097" y="565687"/>
                </a:lnTo>
                <a:lnTo>
                  <a:pt x="25908" y="523868"/>
                </a:lnTo>
                <a:lnTo>
                  <a:pt x="11755" y="479542"/>
                </a:lnTo>
                <a:lnTo>
                  <a:pt x="2999" y="433069"/>
                </a:lnTo>
                <a:lnTo>
                  <a:pt x="0" y="384810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41498" y="3071622"/>
            <a:ext cx="6885940" cy="769620"/>
          </a:xfrm>
          <a:custGeom>
            <a:avLst/>
            <a:gdLst/>
            <a:ahLst/>
            <a:cxnLst/>
            <a:rect l="l" t="t" r="r" b="b"/>
            <a:pathLst>
              <a:path w="6885940" h="769620">
                <a:moveTo>
                  <a:pt x="6885432" y="0"/>
                </a:moveTo>
                <a:lnTo>
                  <a:pt x="384809" y="0"/>
                </a:lnTo>
                <a:lnTo>
                  <a:pt x="0" y="384810"/>
                </a:lnTo>
                <a:lnTo>
                  <a:pt x="384809" y="769619"/>
                </a:lnTo>
                <a:lnTo>
                  <a:pt x="6885432" y="769619"/>
                </a:lnTo>
                <a:lnTo>
                  <a:pt x="6885432" y="0"/>
                </a:lnTo>
                <a:close/>
              </a:path>
            </a:pathLst>
          </a:custGeom>
          <a:solidFill>
            <a:srgbClr val="9EC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41498" y="3071622"/>
            <a:ext cx="6885940" cy="769620"/>
          </a:xfrm>
          <a:custGeom>
            <a:avLst/>
            <a:gdLst/>
            <a:ahLst/>
            <a:cxnLst/>
            <a:rect l="l" t="t" r="r" b="b"/>
            <a:pathLst>
              <a:path w="6885940" h="769620">
                <a:moveTo>
                  <a:pt x="6885432" y="769619"/>
                </a:moveTo>
                <a:lnTo>
                  <a:pt x="384809" y="769619"/>
                </a:lnTo>
                <a:lnTo>
                  <a:pt x="0" y="384810"/>
                </a:lnTo>
                <a:lnTo>
                  <a:pt x="384809" y="0"/>
                </a:lnTo>
                <a:lnTo>
                  <a:pt x="6885432" y="0"/>
                </a:lnTo>
                <a:lnTo>
                  <a:pt x="6885432" y="769619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55926" y="3071622"/>
            <a:ext cx="769620" cy="769620"/>
          </a:xfrm>
          <a:custGeom>
            <a:avLst/>
            <a:gdLst/>
            <a:ahLst/>
            <a:cxnLst/>
            <a:rect l="l" t="t" r="r" b="b"/>
            <a:pathLst>
              <a:path w="769619" h="769620">
                <a:moveTo>
                  <a:pt x="384810" y="0"/>
                </a:moveTo>
                <a:lnTo>
                  <a:pt x="336550" y="2999"/>
                </a:lnTo>
                <a:lnTo>
                  <a:pt x="290077" y="11755"/>
                </a:lnTo>
                <a:lnTo>
                  <a:pt x="245751" y="25908"/>
                </a:lnTo>
                <a:lnTo>
                  <a:pt x="203932" y="45097"/>
                </a:lnTo>
                <a:lnTo>
                  <a:pt x="164983" y="68959"/>
                </a:lnTo>
                <a:lnTo>
                  <a:pt x="129263" y="97135"/>
                </a:lnTo>
                <a:lnTo>
                  <a:pt x="97135" y="129263"/>
                </a:lnTo>
                <a:lnTo>
                  <a:pt x="68959" y="164983"/>
                </a:lnTo>
                <a:lnTo>
                  <a:pt x="45097" y="203932"/>
                </a:lnTo>
                <a:lnTo>
                  <a:pt x="25908" y="245751"/>
                </a:lnTo>
                <a:lnTo>
                  <a:pt x="11755" y="290077"/>
                </a:lnTo>
                <a:lnTo>
                  <a:pt x="2999" y="336550"/>
                </a:lnTo>
                <a:lnTo>
                  <a:pt x="0" y="384810"/>
                </a:lnTo>
                <a:lnTo>
                  <a:pt x="2999" y="433069"/>
                </a:lnTo>
                <a:lnTo>
                  <a:pt x="11755" y="479542"/>
                </a:lnTo>
                <a:lnTo>
                  <a:pt x="25908" y="523868"/>
                </a:lnTo>
                <a:lnTo>
                  <a:pt x="45097" y="565687"/>
                </a:lnTo>
                <a:lnTo>
                  <a:pt x="68959" y="604636"/>
                </a:lnTo>
                <a:lnTo>
                  <a:pt x="97135" y="640356"/>
                </a:lnTo>
                <a:lnTo>
                  <a:pt x="129263" y="672484"/>
                </a:lnTo>
                <a:lnTo>
                  <a:pt x="164983" y="700660"/>
                </a:lnTo>
                <a:lnTo>
                  <a:pt x="203932" y="724522"/>
                </a:lnTo>
                <a:lnTo>
                  <a:pt x="245751" y="743711"/>
                </a:lnTo>
                <a:lnTo>
                  <a:pt x="290077" y="757864"/>
                </a:lnTo>
                <a:lnTo>
                  <a:pt x="336550" y="766620"/>
                </a:lnTo>
                <a:lnTo>
                  <a:pt x="384810" y="769619"/>
                </a:lnTo>
                <a:lnTo>
                  <a:pt x="433069" y="766620"/>
                </a:lnTo>
                <a:lnTo>
                  <a:pt x="479542" y="757864"/>
                </a:lnTo>
                <a:lnTo>
                  <a:pt x="523868" y="743711"/>
                </a:lnTo>
                <a:lnTo>
                  <a:pt x="565687" y="724522"/>
                </a:lnTo>
                <a:lnTo>
                  <a:pt x="604636" y="700660"/>
                </a:lnTo>
                <a:lnTo>
                  <a:pt x="640356" y="672484"/>
                </a:lnTo>
                <a:lnTo>
                  <a:pt x="672484" y="640356"/>
                </a:lnTo>
                <a:lnTo>
                  <a:pt x="700660" y="604636"/>
                </a:lnTo>
                <a:lnTo>
                  <a:pt x="724522" y="565687"/>
                </a:lnTo>
                <a:lnTo>
                  <a:pt x="743711" y="523868"/>
                </a:lnTo>
                <a:lnTo>
                  <a:pt x="757864" y="479542"/>
                </a:lnTo>
                <a:lnTo>
                  <a:pt x="766620" y="433069"/>
                </a:lnTo>
                <a:lnTo>
                  <a:pt x="769619" y="384810"/>
                </a:lnTo>
                <a:lnTo>
                  <a:pt x="766620" y="336550"/>
                </a:lnTo>
                <a:lnTo>
                  <a:pt x="757864" y="290077"/>
                </a:lnTo>
                <a:lnTo>
                  <a:pt x="743711" y="245751"/>
                </a:lnTo>
                <a:lnTo>
                  <a:pt x="724522" y="203932"/>
                </a:lnTo>
                <a:lnTo>
                  <a:pt x="700660" y="164983"/>
                </a:lnTo>
                <a:lnTo>
                  <a:pt x="672484" y="129263"/>
                </a:lnTo>
                <a:lnTo>
                  <a:pt x="640356" y="97135"/>
                </a:lnTo>
                <a:lnTo>
                  <a:pt x="604636" y="68959"/>
                </a:lnTo>
                <a:lnTo>
                  <a:pt x="565687" y="45097"/>
                </a:lnTo>
                <a:lnTo>
                  <a:pt x="523868" y="25908"/>
                </a:lnTo>
                <a:lnTo>
                  <a:pt x="479542" y="11755"/>
                </a:lnTo>
                <a:lnTo>
                  <a:pt x="433069" y="2999"/>
                </a:lnTo>
                <a:lnTo>
                  <a:pt x="384810" y="0"/>
                </a:lnTo>
                <a:close/>
              </a:path>
            </a:pathLst>
          </a:custGeom>
          <a:solidFill>
            <a:srgbClr val="D5E3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55926" y="3071622"/>
            <a:ext cx="769620" cy="769620"/>
          </a:xfrm>
          <a:custGeom>
            <a:avLst/>
            <a:gdLst/>
            <a:ahLst/>
            <a:cxnLst/>
            <a:rect l="l" t="t" r="r" b="b"/>
            <a:pathLst>
              <a:path w="769619" h="769620">
                <a:moveTo>
                  <a:pt x="0" y="384810"/>
                </a:moveTo>
                <a:lnTo>
                  <a:pt x="2999" y="336550"/>
                </a:lnTo>
                <a:lnTo>
                  <a:pt x="11755" y="290077"/>
                </a:lnTo>
                <a:lnTo>
                  <a:pt x="25908" y="245751"/>
                </a:lnTo>
                <a:lnTo>
                  <a:pt x="45097" y="203932"/>
                </a:lnTo>
                <a:lnTo>
                  <a:pt x="68959" y="164983"/>
                </a:lnTo>
                <a:lnTo>
                  <a:pt x="97135" y="129263"/>
                </a:lnTo>
                <a:lnTo>
                  <a:pt x="129263" y="97135"/>
                </a:lnTo>
                <a:lnTo>
                  <a:pt x="164983" y="68959"/>
                </a:lnTo>
                <a:lnTo>
                  <a:pt x="203932" y="45097"/>
                </a:lnTo>
                <a:lnTo>
                  <a:pt x="245751" y="25908"/>
                </a:lnTo>
                <a:lnTo>
                  <a:pt x="290077" y="11755"/>
                </a:lnTo>
                <a:lnTo>
                  <a:pt x="336550" y="2999"/>
                </a:lnTo>
                <a:lnTo>
                  <a:pt x="384810" y="0"/>
                </a:lnTo>
                <a:lnTo>
                  <a:pt x="433069" y="2999"/>
                </a:lnTo>
                <a:lnTo>
                  <a:pt x="479542" y="11755"/>
                </a:lnTo>
                <a:lnTo>
                  <a:pt x="523868" y="25908"/>
                </a:lnTo>
                <a:lnTo>
                  <a:pt x="565687" y="45097"/>
                </a:lnTo>
                <a:lnTo>
                  <a:pt x="604636" y="68959"/>
                </a:lnTo>
                <a:lnTo>
                  <a:pt x="640356" y="97135"/>
                </a:lnTo>
                <a:lnTo>
                  <a:pt x="672484" y="129263"/>
                </a:lnTo>
                <a:lnTo>
                  <a:pt x="700660" y="164983"/>
                </a:lnTo>
                <a:lnTo>
                  <a:pt x="724522" y="203932"/>
                </a:lnTo>
                <a:lnTo>
                  <a:pt x="743711" y="245751"/>
                </a:lnTo>
                <a:lnTo>
                  <a:pt x="757864" y="290077"/>
                </a:lnTo>
                <a:lnTo>
                  <a:pt x="766620" y="336550"/>
                </a:lnTo>
                <a:lnTo>
                  <a:pt x="769619" y="384810"/>
                </a:lnTo>
                <a:lnTo>
                  <a:pt x="766620" y="433069"/>
                </a:lnTo>
                <a:lnTo>
                  <a:pt x="757864" y="479542"/>
                </a:lnTo>
                <a:lnTo>
                  <a:pt x="743711" y="523868"/>
                </a:lnTo>
                <a:lnTo>
                  <a:pt x="724522" y="565687"/>
                </a:lnTo>
                <a:lnTo>
                  <a:pt x="700660" y="604636"/>
                </a:lnTo>
                <a:lnTo>
                  <a:pt x="672484" y="640356"/>
                </a:lnTo>
                <a:lnTo>
                  <a:pt x="640356" y="672484"/>
                </a:lnTo>
                <a:lnTo>
                  <a:pt x="604636" y="700660"/>
                </a:lnTo>
                <a:lnTo>
                  <a:pt x="565687" y="724522"/>
                </a:lnTo>
                <a:lnTo>
                  <a:pt x="523868" y="743711"/>
                </a:lnTo>
                <a:lnTo>
                  <a:pt x="479542" y="757864"/>
                </a:lnTo>
                <a:lnTo>
                  <a:pt x="433069" y="766620"/>
                </a:lnTo>
                <a:lnTo>
                  <a:pt x="384810" y="769619"/>
                </a:lnTo>
                <a:lnTo>
                  <a:pt x="336550" y="766620"/>
                </a:lnTo>
                <a:lnTo>
                  <a:pt x="290077" y="757864"/>
                </a:lnTo>
                <a:lnTo>
                  <a:pt x="245751" y="743711"/>
                </a:lnTo>
                <a:lnTo>
                  <a:pt x="203932" y="724522"/>
                </a:lnTo>
                <a:lnTo>
                  <a:pt x="164983" y="700660"/>
                </a:lnTo>
                <a:lnTo>
                  <a:pt x="129263" y="672484"/>
                </a:lnTo>
                <a:lnTo>
                  <a:pt x="97135" y="640356"/>
                </a:lnTo>
                <a:lnTo>
                  <a:pt x="68959" y="604636"/>
                </a:lnTo>
                <a:lnTo>
                  <a:pt x="45097" y="565687"/>
                </a:lnTo>
                <a:lnTo>
                  <a:pt x="25908" y="523868"/>
                </a:lnTo>
                <a:lnTo>
                  <a:pt x="11755" y="479542"/>
                </a:lnTo>
                <a:lnTo>
                  <a:pt x="2999" y="433069"/>
                </a:lnTo>
                <a:lnTo>
                  <a:pt x="0" y="384810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41498" y="4046982"/>
            <a:ext cx="6885940" cy="769620"/>
          </a:xfrm>
          <a:custGeom>
            <a:avLst/>
            <a:gdLst/>
            <a:ahLst/>
            <a:cxnLst/>
            <a:rect l="l" t="t" r="r" b="b"/>
            <a:pathLst>
              <a:path w="6885940" h="769620">
                <a:moveTo>
                  <a:pt x="6885432" y="0"/>
                </a:moveTo>
                <a:lnTo>
                  <a:pt x="384809" y="0"/>
                </a:lnTo>
                <a:lnTo>
                  <a:pt x="0" y="384810"/>
                </a:lnTo>
                <a:lnTo>
                  <a:pt x="384809" y="769620"/>
                </a:lnTo>
                <a:lnTo>
                  <a:pt x="6885432" y="769620"/>
                </a:lnTo>
                <a:lnTo>
                  <a:pt x="6885432" y="0"/>
                </a:lnTo>
                <a:close/>
              </a:path>
            </a:pathLst>
          </a:custGeom>
          <a:solidFill>
            <a:srgbClr val="9EC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41498" y="4046982"/>
            <a:ext cx="6885940" cy="769620"/>
          </a:xfrm>
          <a:custGeom>
            <a:avLst/>
            <a:gdLst/>
            <a:ahLst/>
            <a:cxnLst/>
            <a:rect l="l" t="t" r="r" b="b"/>
            <a:pathLst>
              <a:path w="6885940" h="769620">
                <a:moveTo>
                  <a:pt x="6885432" y="769620"/>
                </a:moveTo>
                <a:lnTo>
                  <a:pt x="384809" y="769620"/>
                </a:lnTo>
                <a:lnTo>
                  <a:pt x="0" y="384810"/>
                </a:lnTo>
                <a:lnTo>
                  <a:pt x="384809" y="0"/>
                </a:lnTo>
                <a:lnTo>
                  <a:pt x="6885432" y="0"/>
                </a:lnTo>
                <a:lnTo>
                  <a:pt x="6885432" y="769620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55926" y="4046982"/>
            <a:ext cx="769620" cy="769620"/>
          </a:xfrm>
          <a:custGeom>
            <a:avLst/>
            <a:gdLst/>
            <a:ahLst/>
            <a:cxnLst/>
            <a:rect l="l" t="t" r="r" b="b"/>
            <a:pathLst>
              <a:path w="769619" h="769620">
                <a:moveTo>
                  <a:pt x="384810" y="0"/>
                </a:moveTo>
                <a:lnTo>
                  <a:pt x="336550" y="2999"/>
                </a:lnTo>
                <a:lnTo>
                  <a:pt x="290077" y="11755"/>
                </a:lnTo>
                <a:lnTo>
                  <a:pt x="245751" y="25908"/>
                </a:lnTo>
                <a:lnTo>
                  <a:pt x="203932" y="45097"/>
                </a:lnTo>
                <a:lnTo>
                  <a:pt x="164983" y="68959"/>
                </a:lnTo>
                <a:lnTo>
                  <a:pt x="129263" y="97135"/>
                </a:lnTo>
                <a:lnTo>
                  <a:pt x="97135" y="129263"/>
                </a:lnTo>
                <a:lnTo>
                  <a:pt x="68959" y="164983"/>
                </a:lnTo>
                <a:lnTo>
                  <a:pt x="45097" y="203932"/>
                </a:lnTo>
                <a:lnTo>
                  <a:pt x="25908" y="245751"/>
                </a:lnTo>
                <a:lnTo>
                  <a:pt x="11755" y="290077"/>
                </a:lnTo>
                <a:lnTo>
                  <a:pt x="2999" y="336550"/>
                </a:lnTo>
                <a:lnTo>
                  <a:pt x="0" y="384810"/>
                </a:lnTo>
                <a:lnTo>
                  <a:pt x="2999" y="433069"/>
                </a:lnTo>
                <a:lnTo>
                  <a:pt x="11755" y="479542"/>
                </a:lnTo>
                <a:lnTo>
                  <a:pt x="25908" y="523868"/>
                </a:lnTo>
                <a:lnTo>
                  <a:pt x="45097" y="565687"/>
                </a:lnTo>
                <a:lnTo>
                  <a:pt x="68959" y="604636"/>
                </a:lnTo>
                <a:lnTo>
                  <a:pt x="97135" y="640356"/>
                </a:lnTo>
                <a:lnTo>
                  <a:pt x="129263" y="672484"/>
                </a:lnTo>
                <a:lnTo>
                  <a:pt x="164983" y="700660"/>
                </a:lnTo>
                <a:lnTo>
                  <a:pt x="203932" y="724522"/>
                </a:lnTo>
                <a:lnTo>
                  <a:pt x="245751" y="743711"/>
                </a:lnTo>
                <a:lnTo>
                  <a:pt x="290077" y="757864"/>
                </a:lnTo>
                <a:lnTo>
                  <a:pt x="336550" y="766620"/>
                </a:lnTo>
                <a:lnTo>
                  <a:pt x="384810" y="769620"/>
                </a:lnTo>
                <a:lnTo>
                  <a:pt x="433069" y="766620"/>
                </a:lnTo>
                <a:lnTo>
                  <a:pt x="479542" y="757864"/>
                </a:lnTo>
                <a:lnTo>
                  <a:pt x="523868" y="743711"/>
                </a:lnTo>
                <a:lnTo>
                  <a:pt x="565687" y="724522"/>
                </a:lnTo>
                <a:lnTo>
                  <a:pt x="604636" y="700660"/>
                </a:lnTo>
                <a:lnTo>
                  <a:pt x="640356" y="672484"/>
                </a:lnTo>
                <a:lnTo>
                  <a:pt x="672484" y="640356"/>
                </a:lnTo>
                <a:lnTo>
                  <a:pt x="700660" y="604636"/>
                </a:lnTo>
                <a:lnTo>
                  <a:pt x="724522" y="565687"/>
                </a:lnTo>
                <a:lnTo>
                  <a:pt x="743711" y="523868"/>
                </a:lnTo>
                <a:lnTo>
                  <a:pt x="757864" y="479542"/>
                </a:lnTo>
                <a:lnTo>
                  <a:pt x="766620" y="433069"/>
                </a:lnTo>
                <a:lnTo>
                  <a:pt x="769619" y="384810"/>
                </a:lnTo>
                <a:lnTo>
                  <a:pt x="766620" y="336550"/>
                </a:lnTo>
                <a:lnTo>
                  <a:pt x="757864" y="290077"/>
                </a:lnTo>
                <a:lnTo>
                  <a:pt x="743711" y="245751"/>
                </a:lnTo>
                <a:lnTo>
                  <a:pt x="724522" y="203932"/>
                </a:lnTo>
                <a:lnTo>
                  <a:pt x="700660" y="164983"/>
                </a:lnTo>
                <a:lnTo>
                  <a:pt x="672484" y="129263"/>
                </a:lnTo>
                <a:lnTo>
                  <a:pt x="640356" y="97135"/>
                </a:lnTo>
                <a:lnTo>
                  <a:pt x="604636" y="68959"/>
                </a:lnTo>
                <a:lnTo>
                  <a:pt x="565687" y="45097"/>
                </a:lnTo>
                <a:lnTo>
                  <a:pt x="523868" y="25908"/>
                </a:lnTo>
                <a:lnTo>
                  <a:pt x="479542" y="11755"/>
                </a:lnTo>
                <a:lnTo>
                  <a:pt x="433069" y="2999"/>
                </a:lnTo>
                <a:lnTo>
                  <a:pt x="384810" y="0"/>
                </a:lnTo>
                <a:close/>
              </a:path>
            </a:pathLst>
          </a:custGeom>
          <a:solidFill>
            <a:srgbClr val="D5E3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55926" y="4046982"/>
            <a:ext cx="769620" cy="769620"/>
          </a:xfrm>
          <a:custGeom>
            <a:avLst/>
            <a:gdLst/>
            <a:ahLst/>
            <a:cxnLst/>
            <a:rect l="l" t="t" r="r" b="b"/>
            <a:pathLst>
              <a:path w="769619" h="769620">
                <a:moveTo>
                  <a:pt x="0" y="384810"/>
                </a:moveTo>
                <a:lnTo>
                  <a:pt x="2999" y="336550"/>
                </a:lnTo>
                <a:lnTo>
                  <a:pt x="11755" y="290077"/>
                </a:lnTo>
                <a:lnTo>
                  <a:pt x="25908" y="245751"/>
                </a:lnTo>
                <a:lnTo>
                  <a:pt x="45097" y="203932"/>
                </a:lnTo>
                <a:lnTo>
                  <a:pt x="68959" y="164983"/>
                </a:lnTo>
                <a:lnTo>
                  <a:pt x="97135" y="129263"/>
                </a:lnTo>
                <a:lnTo>
                  <a:pt x="129263" y="97135"/>
                </a:lnTo>
                <a:lnTo>
                  <a:pt x="164983" y="68959"/>
                </a:lnTo>
                <a:lnTo>
                  <a:pt x="203932" y="45097"/>
                </a:lnTo>
                <a:lnTo>
                  <a:pt x="245751" y="25908"/>
                </a:lnTo>
                <a:lnTo>
                  <a:pt x="290077" y="11755"/>
                </a:lnTo>
                <a:lnTo>
                  <a:pt x="336550" y="2999"/>
                </a:lnTo>
                <a:lnTo>
                  <a:pt x="384810" y="0"/>
                </a:lnTo>
                <a:lnTo>
                  <a:pt x="433069" y="2999"/>
                </a:lnTo>
                <a:lnTo>
                  <a:pt x="479542" y="11755"/>
                </a:lnTo>
                <a:lnTo>
                  <a:pt x="523868" y="25908"/>
                </a:lnTo>
                <a:lnTo>
                  <a:pt x="565687" y="45097"/>
                </a:lnTo>
                <a:lnTo>
                  <a:pt x="604636" y="68959"/>
                </a:lnTo>
                <a:lnTo>
                  <a:pt x="640356" y="97135"/>
                </a:lnTo>
                <a:lnTo>
                  <a:pt x="672484" y="129263"/>
                </a:lnTo>
                <a:lnTo>
                  <a:pt x="700660" y="164983"/>
                </a:lnTo>
                <a:lnTo>
                  <a:pt x="724522" y="203932"/>
                </a:lnTo>
                <a:lnTo>
                  <a:pt x="743711" y="245751"/>
                </a:lnTo>
                <a:lnTo>
                  <a:pt x="757864" y="290077"/>
                </a:lnTo>
                <a:lnTo>
                  <a:pt x="766620" y="336550"/>
                </a:lnTo>
                <a:lnTo>
                  <a:pt x="769619" y="384810"/>
                </a:lnTo>
                <a:lnTo>
                  <a:pt x="766620" y="433069"/>
                </a:lnTo>
                <a:lnTo>
                  <a:pt x="757864" y="479542"/>
                </a:lnTo>
                <a:lnTo>
                  <a:pt x="743711" y="523868"/>
                </a:lnTo>
                <a:lnTo>
                  <a:pt x="724522" y="565687"/>
                </a:lnTo>
                <a:lnTo>
                  <a:pt x="700660" y="604636"/>
                </a:lnTo>
                <a:lnTo>
                  <a:pt x="672484" y="640356"/>
                </a:lnTo>
                <a:lnTo>
                  <a:pt x="640356" y="672484"/>
                </a:lnTo>
                <a:lnTo>
                  <a:pt x="604636" y="700660"/>
                </a:lnTo>
                <a:lnTo>
                  <a:pt x="565687" y="724522"/>
                </a:lnTo>
                <a:lnTo>
                  <a:pt x="523868" y="743711"/>
                </a:lnTo>
                <a:lnTo>
                  <a:pt x="479542" y="757864"/>
                </a:lnTo>
                <a:lnTo>
                  <a:pt x="433069" y="766620"/>
                </a:lnTo>
                <a:lnTo>
                  <a:pt x="384810" y="769620"/>
                </a:lnTo>
                <a:lnTo>
                  <a:pt x="336550" y="766620"/>
                </a:lnTo>
                <a:lnTo>
                  <a:pt x="290077" y="757864"/>
                </a:lnTo>
                <a:lnTo>
                  <a:pt x="245751" y="743711"/>
                </a:lnTo>
                <a:lnTo>
                  <a:pt x="203932" y="724522"/>
                </a:lnTo>
                <a:lnTo>
                  <a:pt x="164983" y="700660"/>
                </a:lnTo>
                <a:lnTo>
                  <a:pt x="129263" y="672484"/>
                </a:lnTo>
                <a:lnTo>
                  <a:pt x="97135" y="640356"/>
                </a:lnTo>
                <a:lnTo>
                  <a:pt x="68959" y="604636"/>
                </a:lnTo>
                <a:lnTo>
                  <a:pt x="45097" y="565687"/>
                </a:lnTo>
                <a:lnTo>
                  <a:pt x="25908" y="523868"/>
                </a:lnTo>
                <a:lnTo>
                  <a:pt x="11755" y="479542"/>
                </a:lnTo>
                <a:lnTo>
                  <a:pt x="2999" y="433069"/>
                </a:lnTo>
                <a:lnTo>
                  <a:pt x="0" y="384810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1498" y="5022341"/>
            <a:ext cx="6885940" cy="769620"/>
          </a:xfrm>
          <a:custGeom>
            <a:avLst/>
            <a:gdLst/>
            <a:ahLst/>
            <a:cxnLst/>
            <a:rect l="l" t="t" r="r" b="b"/>
            <a:pathLst>
              <a:path w="6885940" h="769620">
                <a:moveTo>
                  <a:pt x="6885432" y="0"/>
                </a:moveTo>
                <a:lnTo>
                  <a:pt x="384809" y="0"/>
                </a:lnTo>
                <a:lnTo>
                  <a:pt x="0" y="384809"/>
                </a:lnTo>
                <a:lnTo>
                  <a:pt x="384809" y="769619"/>
                </a:lnTo>
                <a:lnTo>
                  <a:pt x="6885432" y="769619"/>
                </a:lnTo>
                <a:lnTo>
                  <a:pt x="6885432" y="0"/>
                </a:lnTo>
                <a:close/>
              </a:path>
            </a:pathLst>
          </a:custGeom>
          <a:solidFill>
            <a:srgbClr val="9EC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41498" y="5022341"/>
            <a:ext cx="6885940" cy="769620"/>
          </a:xfrm>
          <a:custGeom>
            <a:avLst/>
            <a:gdLst/>
            <a:ahLst/>
            <a:cxnLst/>
            <a:rect l="l" t="t" r="r" b="b"/>
            <a:pathLst>
              <a:path w="6885940" h="769620">
                <a:moveTo>
                  <a:pt x="6885432" y="769619"/>
                </a:moveTo>
                <a:lnTo>
                  <a:pt x="384809" y="769619"/>
                </a:lnTo>
                <a:lnTo>
                  <a:pt x="0" y="384809"/>
                </a:lnTo>
                <a:lnTo>
                  <a:pt x="384809" y="0"/>
                </a:lnTo>
                <a:lnTo>
                  <a:pt x="6885432" y="0"/>
                </a:lnTo>
                <a:lnTo>
                  <a:pt x="6885432" y="769619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4530" algn="ctr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Congenital </a:t>
            </a:r>
            <a:r>
              <a:rPr spc="-5" dirty="0"/>
              <a:t>genetic</a:t>
            </a:r>
            <a:r>
              <a:rPr spc="10" dirty="0"/>
              <a:t> </a:t>
            </a:r>
            <a:r>
              <a:rPr spc="-10" dirty="0"/>
              <a:t>malformation</a:t>
            </a:r>
          </a:p>
          <a:p>
            <a:pPr marL="684530">
              <a:lnSpc>
                <a:spcPct val="100000"/>
              </a:lnSpc>
              <a:spcBef>
                <a:spcPts val="50"/>
              </a:spcBef>
            </a:pPr>
            <a:endParaRPr sz="3400">
              <a:latin typeface="Times New Roman"/>
              <a:cs typeface="Times New Roman"/>
            </a:endParaRPr>
          </a:p>
          <a:p>
            <a:pPr marL="685165" algn="ctr">
              <a:lnSpc>
                <a:spcPct val="100000"/>
              </a:lnSpc>
            </a:pPr>
            <a:r>
              <a:rPr spc="-5" dirty="0"/>
              <a:t>Diabetic</a:t>
            </a:r>
            <a:r>
              <a:rPr spc="15" dirty="0"/>
              <a:t> </a:t>
            </a:r>
            <a:r>
              <a:rPr spc="-5" dirty="0"/>
              <a:t>retinopathy</a:t>
            </a:r>
          </a:p>
          <a:p>
            <a:pPr marL="2248535" marR="1553845" algn="ctr">
              <a:lnSpc>
                <a:spcPct val="206300"/>
              </a:lnSpc>
              <a:spcBef>
                <a:spcPts val="5"/>
              </a:spcBef>
            </a:pPr>
            <a:r>
              <a:rPr spc="-5" dirty="0"/>
              <a:t>Occular</a:t>
            </a:r>
            <a:r>
              <a:rPr spc="-55" dirty="0"/>
              <a:t> </a:t>
            </a:r>
            <a:r>
              <a:rPr spc="-10" dirty="0"/>
              <a:t>trauma  </a:t>
            </a:r>
            <a:r>
              <a:rPr spc="-5" dirty="0"/>
              <a:t>Corticosteroids</a:t>
            </a:r>
          </a:p>
        </p:txBody>
      </p:sp>
      <p:sp>
        <p:nvSpPr>
          <p:cNvPr id="19" name="object 19"/>
          <p:cNvSpPr/>
          <p:nvPr/>
        </p:nvSpPr>
        <p:spPr>
          <a:xfrm>
            <a:off x="2455926" y="5022341"/>
            <a:ext cx="769620" cy="769620"/>
          </a:xfrm>
          <a:custGeom>
            <a:avLst/>
            <a:gdLst/>
            <a:ahLst/>
            <a:cxnLst/>
            <a:rect l="l" t="t" r="r" b="b"/>
            <a:pathLst>
              <a:path w="769619" h="769620">
                <a:moveTo>
                  <a:pt x="384810" y="0"/>
                </a:moveTo>
                <a:lnTo>
                  <a:pt x="336550" y="2999"/>
                </a:lnTo>
                <a:lnTo>
                  <a:pt x="290077" y="11755"/>
                </a:lnTo>
                <a:lnTo>
                  <a:pt x="245751" y="25908"/>
                </a:lnTo>
                <a:lnTo>
                  <a:pt x="203932" y="45097"/>
                </a:lnTo>
                <a:lnTo>
                  <a:pt x="164983" y="68959"/>
                </a:lnTo>
                <a:lnTo>
                  <a:pt x="129263" y="97135"/>
                </a:lnTo>
                <a:lnTo>
                  <a:pt x="97135" y="129263"/>
                </a:lnTo>
                <a:lnTo>
                  <a:pt x="68959" y="164983"/>
                </a:lnTo>
                <a:lnTo>
                  <a:pt x="45097" y="203932"/>
                </a:lnTo>
                <a:lnTo>
                  <a:pt x="25908" y="245751"/>
                </a:lnTo>
                <a:lnTo>
                  <a:pt x="11755" y="290077"/>
                </a:lnTo>
                <a:lnTo>
                  <a:pt x="2999" y="336550"/>
                </a:lnTo>
                <a:lnTo>
                  <a:pt x="0" y="384809"/>
                </a:lnTo>
                <a:lnTo>
                  <a:pt x="2999" y="433079"/>
                </a:lnTo>
                <a:lnTo>
                  <a:pt x="11755" y="479559"/>
                </a:lnTo>
                <a:lnTo>
                  <a:pt x="25908" y="523889"/>
                </a:lnTo>
                <a:lnTo>
                  <a:pt x="45097" y="565709"/>
                </a:lnTo>
                <a:lnTo>
                  <a:pt x="68959" y="604658"/>
                </a:lnTo>
                <a:lnTo>
                  <a:pt x="97135" y="640376"/>
                </a:lnTo>
                <a:lnTo>
                  <a:pt x="129263" y="672501"/>
                </a:lnTo>
                <a:lnTo>
                  <a:pt x="164983" y="700674"/>
                </a:lnTo>
                <a:lnTo>
                  <a:pt x="203932" y="724532"/>
                </a:lnTo>
                <a:lnTo>
                  <a:pt x="245751" y="743717"/>
                </a:lnTo>
                <a:lnTo>
                  <a:pt x="290077" y="757867"/>
                </a:lnTo>
                <a:lnTo>
                  <a:pt x="336550" y="766621"/>
                </a:lnTo>
                <a:lnTo>
                  <a:pt x="384810" y="769619"/>
                </a:lnTo>
                <a:lnTo>
                  <a:pt x="433069" y="766621"/>
                </a:lnTo>
                <a:lnTo>
                  <a:pt x="479542" y="757867"/>
                </a:lnTo>
                <a:lnTo>
                  <a:pt x="523868" y="743717"/>
                </a:lnTo>
                <a:lnTo>
                  <a:pt x="565687" y="724532"/>
                </a:lnTo>
                <a:lnTo>
                  <a:pt x="604636" y="700674"/>
                </a:lnTo>
                <a:lnTo>
                  <a:pt x="640356" y="672501"/>
                </a:lnTo>
                <a:lnTo>
                  <a:pt x="672484" y="640376"/>
                </a:lnTo>
                <a:lnTo>
                  <a:pt x="700660" y="604658"/>
                </a:lnTo>
                <a:lnTo>
                  <a:pt x="724522" y="565709"/>
                </a:lnTo>
                <a:lnTo>
                  <a:pt x="743711" y="523889"/>
                </a:lnTo>
                <a:lnTo>
                  <a:pt x="757864" y="479559"/>
                </a:lnTo>
                <a:lnTo>
                  <a:pt x="766620" y="433079"/>
                </a:lnTo>
                <a:lnTo>
                  <a:pt x="769619" y="384809"/>
                </a:lnTo>
                <a:lnTo>
                  <a:pt x="766620" y="336550"/>
                </a:lnTo>
                <a:lnTo>
                  <a:pt x="757864" y="290077"/>
                </a:lnTo>
                <a:lnTo>
                  <a:pt x="743711" y="245751"/>
                </a:lnTo>
                <a:lnTo>
                  <a:pt x="724522" y="203932"/>
                </a:lnTo>
                <a:lnTo>
                  <a:pt x="700660" y="164983"/>
                </a:lnTo>
                <a:lnTo>
                  <a:pt x="672484" y="129263"/>
                </a:lnTo>
                <a:lnTo>
                  <a:pt x="640356" y="97135"/>
                </a:lnTo>
                <a:lnTo>
                  <a:pt x="604636" y="68959"/>
                </a:lnTo>
                <a:lnTo>
                  <a:pt x="565687" y="45097"/>
                </a:lnTo>
                <a:lnTo>
                  <a:pt x="523868" y="25908"/>
                </a:lnTo>
                <a:lnTo>
                  <a:pt x="479542" y="11755"/>
                </a:lnTo>
                <a:lnTo>
                  <a:pt x="433069" y="2999"/>
                </a:lnTo>
                <a:lnTo>
                  <a:pt x="384810" y="0"/>
                </a:lnTo>
                <a:close/>
              </a:path>
            </a:pathLst>
          </a:custGeom>
          <a:solidFill>
            <a:srgbClr val="D5E3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55926" y="5022341"/>
            <a:ext cx="769620" cy="769620"/>
          </a:xfrm>
          <a:custGeom>
            <a:avLst/>
            <a:gdLst/>
            <a:ahLst/>
            <a:cxnLst/>
            <a:rect l="l" t="t" r="r" b="b"/>
            <a:pathLst>
              <a:path w="769619" h="769620">
                <a:moveTo>
                  <a:pt x="0" y="384809"/>
                </a:moveTo>
                <a:lnTo>
                  <a:pt x="2999" y="336550"/>
                </a:lnTo>
                <a:lnTo>
                  <a:pt x="11755" y="290077"/>
                </a:lnTo>
                <a:lnTo>
                  <a:pt x="25908" y="245751"/>
                </a:lnTo>
                <a:lnTo>
                  <a:pt x="45097" y="203932"/>
                </a:lnTo>
                <a:lnTo>
                  <a:pt x="68959" y="164983"/>
                </a:lnTo>
                <a:lnTo>
                  <a:pt x="97135" y="129263"/>
                </a:lnTo>
                <a:lnTo>
                  <a:pt x="129263" y="97135"/>
                </a:lnTo>
                <a:lnTo>
                  <a:pt x="164983" y="68959"/>
                </a:lnTo>
                <a:lnTo>
                  <a:pt x="203932" y="45097"/>
                </a:lnTo>
                <a:lnTo>
                  <a:pt x="245751" y="25908"/>
                </a:lnTo>
                <a:lnTo>
                  <a:pt x="290077" y="11755"/>
                </a:lnTo>
                <a:lnTo>
                  <a:pt x="336550" y="2999"/>
                </a:lnTo>
                <a:lnTo>
                  <a:pt x="384810" y="0"/>
                </a:lnTo>
                <a:lnTo>
                  <a:pt x="433069" y="2999"/>
                </a:lnTo>
                <a:lnTo>
                  <a:pt x="479542" y="11755"/>
                </a:lnTo>
                <a:lnTo>
                  <a:pt x="523868" y="25908"/>
                </a:lnTo>
                <a:lnTo>
                  <a:pt x="565687" y="45097"/>
                </a:lnTo>
                <a:lnTo>
                  <a:pt x="604636" y="68959"/>
                </a:lnTo>
                <a:lnTo>
                  <a:pt x="640356" y="97135"/>
                </a:lnTo>
                <a:lnTo>
                  <a:pt x="672484" y="129263"/>
                </a:lnTo>
                <a:lnTo>
                  <a:pt x="700660" y="164983"/>
                </a:lnTo>
                <a:lnTo>
                  <a:pt x="724522" y="203932"/>
                </a:lnTo>
                <a:lnTo>
                  <a:pt x="743711" y="245751"/>
                </a:lnTo>
                <a:lnTo>
                  <a:pt x="757864" y="290077"/>
                </a:lnTo>
                <a:lnTo>
                  <a:pt x="766620" y="336550"/>
                </a:lnTo>
                <a:lnTo>
                  <a:pt x="769619" y="384809"/>
                </a:lnTo>
                <a:lnTo>
                  <a:pt x="766620" y="433079"/>
                </a:lnTo>
                <a:lnTo>
                  <a:pt x="757864" y="479559"/>
                </a:lnTo>
                <a:lnTo>
                  <a:pt x="743711" y="523889"/>
                </a:lnTo>
                <a:lnTo>
                  <a:pt x="724522" y="565709"/>
                </a:lnTo>
                <a:lnTo>
                  <a:pt x="700660" y="604658"/>
                </a:lnTo>
                <a:lnTo>
                  <a:pt x="672484" y="640376"/>
                </a:lnTo>
                <a:lnTo>
                  <a:pt x="640356" y="672501"/>
                </a:lnTo>
                <a:lnTo>
                  <a:pt x="604636" y="700674"/>
                </a:lnTo>
                <a:lnTo>
                  <a:pt x="565687" y="724532"/>
                </a:lnTo>
                <a:lnTo>
                  <a:pt x="523868" y="743717"/>
                </a:lnTo>
                <a:lnTo>
                  <a:pt x="479542" y="757867"/>
                </a:lnTo>
                <a:lnTo>
                  <a:pt x="433069" y="766621"/>
                </a:lnTo>
                <a:lnTo>
                  <a:pt x="384810" y="769619"/>
                </a:lnTo>
                <a:lnTo>
                  <a:pt x="336550" y="766621"/>
                </a:lnTo>
                <a:lnTo>
                  <a:pt x="290077" y="757867"/>
                </a:lnTo>
                <a:lnTo>
                  <a:pt x="245751" y="743717"/>
                </a:lnTo>
                <a:lnTo>
                  <a:pt x="203932" y="724532"/>
                </a:lnTo>
                <a:lnTo>
                  <a:pt x="164983" y="700674"/>
                </a:lnTo>
                <a:lnTo>
                  <a:pt x="129263" y="672501"/>
                </a:lnTo>
                <a:lnTo>
                  <a:pt x="97135" y="640376"/>
                </a:lnTo>
                <a:lnTo>
                  <a:pt x="68959" y="604658"/>
                </a:lnTo>
                <a:lnTo>
                  <a:pt x="45097" y="565709"/>
                </a:lnTo>
                <a:lnTo>
                  <a:pt x="25908" y="523889"/>
                </a:lnTo>
                <a:lnTo>
                  <a:pt x="11755" y="479559"/>
                </a:lnTo>
                <a:lnTo>
                  <a:pt x="2999" y="433079"/>
                </a:lnTo>
                <a:lnTo>
                  <a:pt x="0" y="384809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51064" y="3572255"/>
            <a:ext cx="3828287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88300" y="3673221"/>
            <a:ext cx="33051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Bookman Old Style"/>
                <a:cs typeface="Bookman Old Style"/>
              </a:rPr>
              <a:t>RISK</a:t>
            </a:r>
            <a:r>
              <a:rPr sz="3200" b="1" spc="-65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FACTORS</a:t>
            </a:r>
            <a:endParaRPr sz="3200">
              <a:latin typeface="Bookman Old Style"/>
              <a:cs typeface="Bookman Old Sty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8931" y="597408"/>
            <a:ext cx="7005828" cy="5699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8388" y="800100"/>
            <a:ext cx="6565900" cy="5257800"/>
          </a:xfrm>
          <a:custGeom>
            <a:avLst/>
            <a:gdLst/>
            <a:ahLst/>
            <a:cxnLst/>
            <a:rect l="l" t="t" r="r" b="b"/>
            <a:pathLst>
              <a:path w="6565900" h="5257800">
                <a:moveTo>
                  <a:pt x="0" y="5257800"/>
                </a:moveTo>
                <a:lnTo>
                  <a:pt x="6565392" y="5257800"/>
                </a:lnTo>
                <a:lnTo>
                  <a:pt x="6565392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ln w="12192">
            <a:solidFill>
              <a:srgbClr val="2A5B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4336" y="1403603"/>
            <a:ext cx="5894832" cy="4081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3740" y="851916"/>
            <a:ext cx="5724144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06851" y="960247"/>
            <a:ext cx="516890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/>
              <a:t>NORMAL</a:t>
            </a:r>
            <a:r>
              <a:rPr sz="3400" spc="-50" dirty="0"/>
              <a:t> </a:t>
            </a:r>
            <a:r>
              <a:rPr sz="3400" spc="-10" dirty="0"/>
              <a:t>PHYSIOLOGY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851916" y="2095500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9847" y="2071116"/>
            <a:ext cx="4690872" cy="579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9847" y="2436876"/>
            <a:ext cx="4863084" cy="579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9847" y="2802635"/>
            <a:ext cx="2929128" cy="579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92530" y="2081250"/>
            <a:ext cx="46983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9235">
              <a:lnSpc>
                <a:spcPct val="12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90%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of fluid flows out of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the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anterior  chamber draining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through the</a:t>
            </a:r>
            <a:r>
              <a:rPr sz="2000" spc="-12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spongy 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trabecular</a:t>
            </a:r>
            <a:r>
              <a:rPr sz="2000" spc="-50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meshwork.</a:t>
            </a:r>
            <a:endParaRPr sz="2000">
              <a:latin typeface="Century"/>
              <a:cs typeface="Century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1916" y="4305300"/>
            <a:ext cx="417576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9847" y="4280915"/>
            <a:ext cx="1403604" cy="5791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22932" y="4280915"/>
            <a:ext cx="1170432" cy="5791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09900" y="4280915"/>
            <a:ext cx="2506979" cy="5791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9847" y="4646676"/>
            <a:ext cx="1039367" cy="5791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92530" y="4290860"/>
            <a:ext cx="4286250" cy="75819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Canal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of schelm and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the</a:t>
            </a:r>
            <a:r>
              <a:rPr sz="2000" spc="-114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episcleral</a:t>
            </a:r>
            <a:endParaRPr sz="2000">
              <a:latin typeface="Century"/>
              <a:cs typeface="Century"/>
            </a:endParaRPr>
          </a:p>
          <a:p>
            <a:pPr marL="241300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veins.</a:t>
            </a:r>
            <a:endParaRPr sz="2000">
              <a:latin typeface="Century"/>
              <a:cs typeface="Century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11240" y="2095500"/>
            <a:ext cx="417576" cy="542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29171" y="2071116"/>
            <a:ext cx="4351020" cy="5791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29171" y="2436876"/>
            <a:ext cx="4587239" cy="5791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29171" y="2802635"/>
            <a:ext cx="1066800" cy="5791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253098" y="2081250"/>
            <a:ext cx="44240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20000"/>
              </a:lnSpc>
              <a:spcBef>
                <a:spcPts val="1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10%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of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the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fluid exist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through the 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ciliary body into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the</a:t>
            </a:r>
            <a:r>
              <a:rPr sz="2000" spc="-16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suprachoroidal  space.</a:t>
            </a:r>
            <a:endParaRPr sz="2000">
              <a:latin typeface="Century"/>
              <a:cs typeface="Century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11240" y="4797552"/>
            <a:ext cx="417576" cy="542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29171" y="4773167"/>
            <a:ext cx="4341876" cy="5791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29171" y="5138928"/>
            <a:ext cx="2557272" cy="5791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253098" y="4783937"/>
            <a:ext cx="41795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20000"/>
              </a:lnSpc>
              <a:spcBef>
                <a:spcPts val="1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30" dirty="0">
                <a:solidFill>
                  <a:srgbClr val="FFFFFF"/>
                </a:solidFill>
                <a:latin typeface="Century"/>
                <a:cs typeface="Century"/>
              </a:rPr>
              <a:t>Venous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circulation of ciliary</a:t>
            </a:r>
            <a:r>
              <a:rPr sz="2000" spc="-13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Century"/>
                <a:cs typeface="Century"/>
              </a:rPr>
              <a:t>body, 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choroid </a:t>
            </a:r>
            <a:r>
              <a:rPr sz="2000" spc="-5" dirty="0">
                <a:solidFill>
                  <a:srgbClr val="FFFFFF"/>
                </a:solidFill>
                <a:latin typeface="Century"/>
                <a:cs typeface="Century"/>
              </a:rPr>
              <a:t>and</a:t>
            </a:r>
            <a:r>
              <a:rPr sz="2000" spc="-45" dirty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"/>
                <a:cs typeface="Century"/>
              </a:rPr>
              <a:t>sclera.</a:t>
            </a:r>
            <a:endParaRPr sz="2000">
              <a:latin typeface="Century"/>
              <a:cs typeface="Century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158489" y="3429761"/>
            <a:ext cx="619125" cy="805180"/>
          </a:xfrm>
          <a:custGeom>
            <a:avLst/>
            <a:gdLst/>
            <a:ahLst/>
            <a:cxnLst/>
            <a:rect l="l" t="t" r="r" b="b"/>
            <a:pathLst>
              <a:path w="619125" h="805179">
                <a:moveTo>
                  <a:pt x="618744" y="495300"/>
                </a:moveTo>
                <a:lnTo>
                  <a:pt x="0" y="495300"/>
                </a:lnTo>
                <a:lnTo>
                  <a:pt x="309372" y="804671"/>
                </a:lnTo>
                <a:lnTo>
                  <a:pt x="618744" y="495300"/>
                </a:lnTo>
                <a:close/>
              </a:path>
              <a:path w="619125" h="805179">
                <a:moveTo>
                  <a:pt x="464058" y="0"/>
                </a:moveTo>
                <a:lnTo>
                  <a:pt x="154686" y="0"/>
                </a:lnTo>
                <a:lnTo>
                  <a:pt x="154686" y="495300"/>
                </a:lnTo>
                <a:lnTo>
                  <a:pt x="464058" y="495300"/>
                </a:lnTo>
                <a:lnTo>
                  <a:pt x="464058" y="0"/>
                </a:lnTo>
                <a:close/>
              </a:path>
            </a:pathLst>
          </a:custGeom>
          <a:solidFill>
            <a:srgbClr val="9EC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58489" y="3429761"/>
            <a:ext cx="619125" cy="805180"/>
          </a:xfrm>
          <a:custGeom>
            <a:avLst/>
            <a:gdLst/>
            <a:ahLst/>
            <a:cxnLst/>
            <a:rect l="l" t="t" r="r" b="b"/>
            <a:pathLst>
              <a:path w="619125" h="805179">
                <a:moveTo>
                  <a:pt x="0" y="495300"/>
                </a:moveTo>
                <a:lnTo>
                  <a:pt x="154686" y="495300"/>
                </a:lnTo>
                <a:lnTo>
                  <a:pt x="154686" y="0"/>
                </a:lnTo>
                <a:lnTo>
                  <a:pt x="464058" y="0"/>
                </a:lnTo>
                <a:lnTo>
                  <a:pt x="464058" y="495300"/>
                </a:lnTo>
                <a:lnTo>
                  <a:pt x="618744" y="495300"/>
                </a:lnTo>
                <a:lnTo>
                  <a:pt x="309372" y="804671"/>
                </a:lnTo>
                <a:lnTo>
                  <a:pt x="0" y="495300"/>
                </a:lnTo>
                <a:close/>
              </a:path>
            </a:pathLst>
          </a:custGeom>
          <a:ln w="19812">
            <a:solidFill>
              <a:srgbClr val="7390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62950" y="3429761"/>
            <a:ext cx="609600" cy="805180"/>
          </a:xfrm>
          <a:custGeom>
            <a:avLst/>
            <a:gdLst/>
            <a:ahLst/>
            <a:cxnLst/>
            <a:rect l="l" t="t" r="r" b="b"/>
            <a:pathLst>
              <a:path w="609600" h="805179">
                <a:moveTo>
                  <a:pt x="609600" y="499871"/>
                </a:moveTo>
                <a:lnTo>
                  <a:pt x="0" y="499871"/>
                </a:lnTo>
                <a:lnTo>
                  <a:pt x="304800" y="804671"/>
                </a:lnTo>
                <a:lnTo>
                  <a:pt x="609600" y="499871"/>
                </a:lnTo>
                <a:close/>
              </a:path>
              <a:path w="609600" h="805179">
                <a:moveTo>
                  <a:pt x="457200" y="0"/>
                </a:moveTo>
                <a:lnTo>
                  <a:pt x="152400" y="0"/>
                </a:lnTo>
                <a:lnTo>
                  <a:pt x="152400" y="499871"/>
                </a:lnTo>
                <a:lnTo>
                  <a:pt x="457200" y="499871"/>
                </a:lnTo>
                <a:lnTo>
                  <a:pt x="457200" y="0"/>
                </a:lnTo>
                <a:close/>
              </a:path>
            </a:pathLst>
          </a:custGeom>
          <a:solidFill>
            <a:srgbClr val="9EC5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62950" y="3429761"/>
            <a:ext cx="609600" cy="805180"/>
          </a:xfrm>
          <a:custGeom>
            <a:avLst/>
            <a:gdLst/>
            <a:ahLst/>
            <a:cxnLst/>
            <a:rect l="l" t="t" r="r" b="b"/>
            <a:pathLst>
              <a:path w="609600" h="805179">
                <a:moveTo>
                  <a:pt x="0" y="499871"/>
                </a:moveTo>
                <a:lnTo>
                  <a:pt x="152400" y="499871"/>
                </a:lnTo>
                <a:lnTo>
                  <a:pt x="152400" y="0"/>
                </a:lnTo>
                <a:lnTo>
                  <a:pt x="457200" y="0"/>
                </a:lnTo>
                <a:lnTo>
                  <a:pt x="457200" y="499871"/>
                </a:lnTo>
                <a:lnTo>
                  <a:pt x="609600" y="499871"/>
                </a:lnTo>
                <a:lnTo>
                  <a:pt x="304800" y="804671"/>
                </a:lnTo>
                <a:lnTo>
                  <a:pt x="0" y="499871"/>
                </a:lnTo>
                <a:close/>
              </a:path>
            </a:pathLst>
          </a:custGeom>
          <a:ln w="19812">
            <a:solidFill>
              <a:srgbClr val="7390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1008</Words>
  <Application>Microsoft Office PowerPoint</Application>
  <PresentationFormat>Custom</PresentationFormat>
  <Paragraphs>196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By- Dr.Punit Singh</vt:lpstr>
      <vt:lpstr>CONTENTS</vt:lpstr>
      <vt:lpstr>INTRODUCTION</vt:lpstr>
      <vt:lpstr>Slide 4</vt:lpstr>
      <vt:lpstr>DEFINITION</vt:lpstr>
      <vt:lpstr>Slide 6</vt:lpstr>
      <vt:lpstr>ETIOLOGY</vt:lpstr>
      <vt:lpstr>Slide 8</vt:lpstr>
      <vt:lpstr>NORMAL PHYSIOLOGY</vt:lpstr>
      <vt:lpstr>STAGES</vt:lpstr>
      <vt:lpstr>TYPES</vt:lpstr>
      <vt:lpstr>OPEN ANGLE  GLAUCOMA</vt:lpstr>
      <vt:lpstr>ANGLE  CLOSURE  GLAUCOMA</vt:lpstr>
      <vt:lpstr>Slide 14</vt:lpstr>
      <vt:lpstr>CLINICAL  MANIFESTATION</vt:lpstr>
      <vt:lpstr>CLINICAL  MANIFESTATION</vt:lpstr>
      <vt:lpstr>Slide 17</vt:lpstr>
      <vt:lpstr>CLINICAL MANIFESTATION</vt:lpstr>
      <vt:lpstr>SIGNS</vt:lpstr>
      <vt:lpstr>DIAGNOSTIC  EVALUATION</vt:lpstr>
      <vt:lpstr>Slide 21</vt:lpstr>
      <vt:lpstr>Slide 22</vt:lpstr>
      <vt:lpstr>Tonometry  test</vt:lpstr>
      <vt:lpstr>OPTHALMOSCOPY</vt:lpstr>
      <vt:lpstr>Slide 25</vt:lpstr>
      <vt:lpstr>Slide 26</vt:lpstr>
      <vt:lpstr>Slide 27</vt:lpstr>
      <vt:lpstr>Slide 28</vt:lpstr>
      <vt:lpstr>MEDICAL MANAGEMENT</vt:lpstr>
      <vt:lpstr>Slide 30</vt:lpstr>
      <vt:lpstr>Slide 31</vt:lpstr>
      <vt:lpstr>SURGICAL MANAGEMENT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TRABECULECTOMY</vt:lpstr>
      <vt:lpstr>NURSES RESPONSIBILITY</vt:lpstr>
      <vt:lpstr>NURSES RESPONSIBILTY</vt:lpstr>
      <vt:lpstr>PREVENTION</vt:lpstr>
      <vt:lpstr>DIET PLANNING</vt:lpstr>
      <vt:lpstr>NURSING PROCESS</vt:lpstr>
      <vt:lpstr>Slide 48</vt:lpstr>
      <vt:lpstr>Slide 49</vt:lpstr>
      <vt:lpstr>Slide 50</vt:lpstr>
      <vt:lpstr>Slide 51</vt:lpstr>
      <vt:lpstr>Slide 52</vt:lpstr>
      <vt:lpstr>RESEARCH</vt:lpstr>
      <vt:lpstr>Slide 54</vt:lpstr>
      <vt:lpstr>Slide 55</vt:lpstr>
      <vt:lpstr>Slide 56</vt:lpstr>
      <vt:lpstr>Slide 57</vt:lpstr>
      <vt:lpstr>Slide 58</vt:lpstr>
      <vt:lpstr>EVALUATION</vt:lpstr>
      <vt:lpstr>REFRENCES</vt:lpstr>
      <vt:lpstr>Slide 61</vt:lpstr>
      <vt:lpstr>Slide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SUBMITTED TO:  MRS MAMTA TOPPO</dc:title>
  <dc:creator>NAVY SEALs</dc:creator>
  <cp:lastModifiedBy>DELL</cp:lastModifiedBy>
  <cp:revision>2</cp:revision>
  <dcterms:created xsi:type="dcterms:W3CDTF">2020-08-15T05:09:43Z</dcterms:created>
  <dcterms:modified xsi:type="dcterms:W3CDTF">2020-08-15T05:18:55Z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2020-08-06T00:00:00Z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2020-08-15T00:00:00Z</vt:filetime>
  </property>
</Properties>
</file>