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58" r:id="rId6"/>
    <p:sldId id="259" r:id="rId7"/>
    <p:sldId id="268" r:id="rId8"/>
    <p:sldId id="269" r:id="rId9"/>
    <p:sldId id="270" r:id="rId10"/>
    <p:sldId id="271" r:id="rId11"/>
    <p:sldId id="272" r:id="rId12"/>
    <p:sldId id="274" r:id="rId13"/>
    <p:sldId id="260" r:id="rId14"/>
    <p:sldId id="261" r:id="rId15"/>
    <p:sldId id="273" r:id="rId16"/>
    <p:sldId id="262" r:id="rId17"/>
    <p:sldId id="263" r:id="rId18"/>
    <p:sldId id="264" r:id="rId19"/>
    <p:sldId id="267" r:id="rId20"/>
    <p:sldId id="277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0E9185-C1BD-46E8-980D-9564B4418190}" type="datetime1">
              <a:rPr lang="en-US" smtClean="0">
                <a:latin typeface="Tahoma" pitchFamily="34" charset="0"/>
              </a:rPr>
              <a:pPr>
                <a:defRPr/>
              </a:pPr>
              <a:t>10/12/2014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7257B-2B0D-48FC-9642-1235E811FC6A}" type="slidenum">
              <a:rPr lang="en-US" smtClean="0">
                <a:latin typeface="Tahoma" pitchFamily="34" charset="0"/>
              </a:rPr>
              <a:pPr>
                <a:defRPr/>
              </a:pPr>
              <a:t>1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696200" cy="762000"/>
          </a:xfrm>
        </p:spPr>
        <p:txBody>
          <a:bodyPr/>
          <a:lstStyle/>
          <a:p>
            <a:pPr eaLnBrk="1" hangingPunct="1"/>
            <a:r>
              <a:rPr lang="en-US" sz="2400" smtClean="0"/>
              <a:t>AMNIOTIC CAVITY AND AMNION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143000"/>
            <a:ext cx="7772400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smtClean="0"/>
              <a:t>STRUCTURE:</a:t>
            </a:r>
          </a:p>
          <a:p>
            <a:pPr eaLnBrk="1" hangingPunct="1"/>
            <a:r>
              <a:rPr lang="en-US" sz="2800" smtClean="0"/>
              <a:t>Fully formed amnion is 0.02-0.5 mm in thickness.</a:t>
            </a:r>
          </a:p>
          <a:p>
            <a:pPr eaLnBrk="1" hangingPunct="1"/>
            <a:r>
              <a:rPr lang="en-US" sz="2800" smtClean="0"/>
              <a:t>From within outwards 5 layers</a:t>
            </a:r>
          </a:p>
          <a:p>
            <a:pPr lvl="1" eaLnBrk="1" hangingPunct="1"/>
            <a:r>
              <a:rPr lang="en-US" smtClean="0"/>
              <a:t>Cuboidal epithelium –single layer</a:t>
            </a:r>
          </a:p>
          <a:p>
            <a:pPr lvl="1" eaLnBrk="1" hangingPunct="1"/>
            <a:r>
              <a:rPr lang="en-US" smtClean="0"/>
              <a:t>Basement membrane </a:t>
            </a:r>
          </a:p>
          <a:p>
            <a:pPr lvl="1" eaLnBrk="1" hangingPunct="1"/>
            <a:r>
              <a:rPr lang="en-US" smtClean="0"/>
              <a:t>Compact layer of reticular tissue</a:t>
            </a:r>
          </a:p>
          <a:p>
            <a:pPr lvl="1" eaLnBrk="1" hangingPunct="1"/>
            <a:r>
              <a:rPr lang="en-US" smtClean="0"/>
              <a:t>Fibroblastic layer  and </a:t>
            </a:r>
          </a:p>
          <a:p>
            <a:pPr lvl="1" eaLnBrk="1" hangingPunct="1"/>
            <a:r>
              <a:rPr lang="en-US" smtClean="0"/>
              <a:t>Spongy layer.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Fluid restriction or dehydration may lower the AFI.</a:t>
            </a:r>
          </a:p>
          <a:p>
            <a:r>
              <a:rPr lang="en-US" dirty="0" smtClean="0"/>
              <a:t> In </a:t>
            </a:r>
            <a:r>
              <a:rPr lang="en-US" dirty="0" err="1" smtClean="0"/>
              <a:t>postterm</a:t>
            </a:r>
            <a:r>
              <a:rPr lang="en-US" dirty="0" smtClean="0"/>
              <a:t> pregnancy, Oz and colleagues (2002) investigated the etiology of </a:t>
            </a:r>
            <a:r>
              <a:rPr lang="en-US" dirty="0" err="1" smtClean="0"/>
              <a:t>oligohydramnios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They found a reduction in renal artery end-diastolic velocity, suggesting that increased arterial impedance is an important etiological factor. </a:t>
            </a:r>
          </a:p>
          <a:p>
            <a:r>
              <a:rPr lang="en-US" dirty="0" smtClean="0"/>
              <a:t>Ross and colleagues (1996) administered 1-deamino-[</a:t>
            </a:r>
            <a:r>
              <a:rPr lang="en-US" sz="3500" b="1" dirty="0" smtClean="0"/>
              <a:t>8-D-arginine]</a:t>
            </a:r>
            <a:r>
              <a:rPr lang="en-US" dirty="0" smtClean="0"/>
              <a:t> vasopressin (DDAVP) to women with </a:t>
            </a:r>
            <a:r>
              <a:rPr lang="en-US" dirty="0" err="1" smtClean="0"/>
              <a:t>oligohydramnios</a:t>
            </a:r>
            <a:r>
              <a:rPr lang="en-US" dirty="0" smtClean="0"/>
              <a:t>. This resulted in maternal serum hypoosmolality—285 to 265 </a:t>
            </a:r>
            <a:r>
              <a:rPr lang="en-US" dirty="0" err="1" smtClean="0"/>
              <a:t>mOsm</a:t>
            </a:r>
            <a:r>
              <a:rPr lang="en-US" dirty="0" smtClean="0"/>
              <a:t>/kg—that was associated with an increase in the AFI from 4 to 8 cm within 8 hours.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i="1" u="sng" dirty="0" smtClean="0"/>
              <a:t>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 smtClean="0"/>
              <a:t>In early pregnancy, </a:t>
            </a:r>
            <a:r>
              <a:rPr lang="en-US" sz="7000" dirty="0" err="1" smtClean="0"/>
              <a:t>amnionic</a:t>
            </a:r>
            <a:r>
              <a:rPr lang="en-US" sz="7000" dirty="0" smtClean="0"/>
              <a:t> fluid is an </a:t>
            </a:r>
            <a:r>
              <a:rPr lang="en-US" sz="7000" dirty="0" err="1" smtClean="0"/>
              <a:t>ultrafiltrate</a:t>
            </a:r>
            <a:r>
              <a:rPr lang="en-US" sz="7000" dirty="0" smtClean="0"/>
              <a:t> of maternal plasma. </a:t>
            </a:r>
          </a:p>
          <a:p>
            <a:r>
              <a:rPr lang="en-US" sz="7000" dirty="0" smtClean="0"/>
              <a:t>By the beginning of the second trimester, it consists largely of extracellular fluid that diffuses through the fetal skin and thus reflects the composition of fetal plasma (Gilbert and Brace, 1993).</a:t>
            </a:r>
          </a:p>
          <a:p>
            <a:r>
              <a:rPr lang="en-US" sz="7000" dirty="0" smtClean="0"/>
              <a:t>After 20 weeks, the </a:t>
            </a:r>
            <a:r>
              <a:rPr lang="en-US" sz="7000" dirty="0" err="1" smtClean="0"/>
              <a:t>cornification</a:t>
            </a:r>
            <a:r>
              <a:rPr lang="en-US" sz="7000" dirty="0" smtClean="0"/>
              <a:t> of fetal skin prevents this diffusion, and </a:t>
            </a:r>
            <a:r>
              <a:rPr lang="en-US" sz="7000" dirty="0" err="1" smtClean="0"/>
              <a:t>amnionic</a:t>
            </a:r>
            <a:r>
              <a:rPr lang="en-US" sz="7000" dirty="0" smtClean="0"/>
              <a:t> fluid is composed largely of fetal urine.</a:t>
            </a:r>
          </a:p>
          <a:p>
            <a:r>
              <a:rPr lang="en-US" sz="7000" dirty="0" smtClean="0"/>
              <a:t>Fetal kidneys start producing urine at 12 weeks, and by 18 weeks, they are producing 7 to 14 </a:t>
            </a:r>
            <a:r>
              <a:rPr lang="en-US" sz="7000" dirty="0" err="1" smtClean="0"/>
              <a:t>mL</a:t>
            </a:r>
            <a:r>
              <a:rPr lang="en-US" sz="7000" dirty="0" smtClean="0"/>
              <a:t> per day. Fetal urine contains more urea, </a:t>
            </a:r>
            <a:r>
              <a:rPr lang="en-US" sz="7000" dirty="0" err="1" smtClean="0"/>
              <a:t>creatinine</a:t>
            </a:r>
            <a:r>
              <a:rPr lang="en-US" sz="7000" dirty="0" smtClean="0"/>
              <a:t>, and uric acid than fetal plasma.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Amnionic</a:t>
            </a:r>
            <a:r>
              <a:rPr lang="en-US" dirty="0" smtClean="0"/>
              <a:t> fluid also contains desquamated fetal cells, </a:t>
            </a:r>
            <a:r>
              <a:rPr lang="en-US" dirty="0" err="1" smtClean="0"/>
              <a:t>vernix</a:t>
            </a:r>
            <a:r>
              <a:rPr lang="en-US" dirty="0" smtClean="0"/>
              <a:t>, </a:t>
            </a:r>
            <a:r>
              <a:rPr lang="en-US" dirty="0" err="1" smtClean="0"/>
              <a:t>lanugo</a:t>
            </a:r>
            <a:r>
              <a:rPr lang="en-US" dirty="0" smtClean="0"/>
              <a:t>, and various secretions. Because these are hypotonic, the net effect is that </a:t>
            </a:r>
            <a:r>
              <a:rPr lang="en-US" dirty="0" err="1" smtClean="0"/>
              <a:t>amnionic</a:t>
            </a:r>
            <a:r>
              <a:rPr lang="en-US" dirty="0" smtClean="0"/>
              <a:t> fluid </a:t>
            </a:r>
            <a:r>
              <a:rPr lang="en-US" dirty="0" err="1" smtClean="0"/>
              <a:t>osmolality</a:t>
            </a:r>
            <a:r>
              <a:rPr lang="en-US" dirty="0" smtClean="0"/>
              <a:t> decreases with advancing gestation.</a:t>
            </a:r>
          </a:p>
          <a:p>
            <a:r>
              <a:rPr lang="en-US" dirty="0" smtClean="0"/>
              <a:t> Pulmonary fluid contributes a small proportion of the </a:t>
            </a:r>
            <a:r>
              <a:rPr lang="en-US" dirty="0" err="1" smtClean="0"/>
              <a:t>amnionic</a:t>
            </a:r>
            <a:r>
              <a:rPr lang="en-US" dirty="0" smtClean="0"/>
              <a:t> volume, and fluid filtering through the placenta accounts for the rest.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3597400-B269-479F-ADCB-E98E4C93A0C8}" type="datetime1">
              <a:rPr lang="en-US" smtClean="0">
                <a:latin typeface="Tahoma" pitchFamily="34" charset="0"/>
              </a:rPr>
              <a:pPr>
                <a:defRPr/>
              </a:pPr>
              <a:t>10/12/2014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8DBAB6-BA61-44CF-BAF1-729F2931F4A8}" type="slidenum">
              <a:rPr lang="en-US" smtClean="0">
                <a:latin typeface="Tahoma" pitchFamily="34" charset="0"/>
              </a:rPr>
              <a:pPr>
                <a:defRPr/>
              </a:pPr>
              <a:t>13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4313"/>
            <a:ext cx="8105775" cy="623887"/>
          </a:xfrm>
        </p:spPr>
        <p:txBody>
          <a:bodyPr>
            <a:normAutofit fontScale="90000"/>
          </a:bodyPr>
          <a:lstStyle/>
          <a:p>
            <a:pPr marL="838200" indent="-838200" eaLnBrk="1" hangingPunct="1"/>
            <a:r>
              <a:rPr lang="en-US" sz="4000" i="1" u="sng" dirty="0" smtClean="0"/>
              <a:t>Composition</a:t>
            </a:r>
            <a:br>
              <a:rPr lang="en-US" sz="4000" i="1" u="sng" dirty="0" smtClean="0"/>
            </a:br>
            <a:endParaRPr lang="en-US" sz="4000" i="1" u="sng" dirty="0" smtClean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86800" cy="58674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/>
              <a:t>Early pregnancy =  </a:t>
            </a:r>
            <a:r>
              <a:rPr lang="en-US" sz="2800" b="1" dirty="0" err="1" smtClean="0"/>
              <a:t>transudate</a:t>
            </a:r>
            <a:r>
              <a:rPr lang="en-US" sz="2800" b="1" dirty="0" smtClean="0"/>
              <a:t> of plasma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/>
              <a:t>Later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Water-99%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Solids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Organic		      Inorganic          Suspended Particles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Protein-0.3gm%	      NA 135mg/l         </a:t>
            </a:r>
            <a:r>
              <a:rPr lang="en-US" sz="2400" dirty="0" err="1" smtClean="0"/>
              <a:t>Lanugo</a:t>
            </a:r>
            <a:r>
              <a:rPr lang="en-US" sz="2400" dirty="0" smtClean="0"/>
              <a:t>     </a:t>
            </a:r>
          </a:p>
          <a:p>
            <a:pPr lvl="4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K  3.5 MG/L</a:t>
            </a:r>
          </a:p>
          <a:p>
            <a:pPr lvl="4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                          Exfoliated </a:t>
            </a:r>
            <a:r>
              <a:rPr lang="en-US" sz="2400" dirty="0" err="1" smtClean="0"/>
              <a:t>squam</a:t>
            </a:r>
            <a:r>
              <a:rPr lang="en-US" sz="2400" dirty="0" smtClean="0"/>
              <a:t>. </a:t>
            </a:r>
            <a:r>
              <a:rPr lang="en-US" sz="2400" dirty="0" err="1" smtClean="0"/>
              <a:t>cells,vernix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Glucose- 20mg</a:t>
            </a:r>
            <a:r>
              <a:rPr lang="en-US" sz="2400" dirty="0" smtClean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Urea-      30mg</a:t>
            </a:r>
            <a:r>
              <a:rPr lang="en-US" sz="2400" dirty="0" smtClean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NPN-      30mg</a:t>
            </a:r>
            <a:r>
              <a:rPr lang="en-US" sz="2400" dirty="0" smtClean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Uric </a:t>
            </a:r>
            <a:r>
              <a:rPr lang="en-US" sz="2400" dirty="0" smtClean="0"/>
              <a:t>acid   -</a:t>
            </a:r>
            <a:r>
              <a:rPr lang="en-US" sz="2400" dirty="0" smtClean="0"/>
              <a:t>4mg%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Creatinine</a:t>
            </a:r>
            <a:r>
              <a:rPr lang="en-US" sz="2400" dirty="0" smtClean="0"/>
              <a:t>-   2mg</a:t>
            </a:r>
            <a:r>
              <a:rPr lang="en-US" sz="2400" dirty="0" smtClean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Lipid </a:t>
            </a:r>
            <a:r>
              <a:rPr lang="en-US" sz="2400" dirty="0" smtClean="0"/>
              <a:t>        -   50 </a:t>
            </a:r>
            <a:r>
              <a:rPr lang="en-US" sz="2400" dirty="0" smtClean="0"/>
              <a:t>mg%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Hormones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prolactin</a:t>
            </a:r>
            <a:r>
              <a:rPr lang="en-US" sz="2400" dirty="0" smtClean="0">
                <a:sym typeface="Wingdings" pitchFamily="2" charset="2"/>
              </a:rPr>
              <a:t> ,   insulin , and </a:t>
            </a:r>
            <a:r>
              <a:rPr lang="en-US" sz="2400" dirty="0" err="1" smtClean="0">
                <a:sym typeface="Wingdings" pitchFamily="2" charset="2"/>
              </a:rPr>
              <a:t>renin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FA86E3E-C4B2-4243-98B3-32E8A19CDF14}" type="datetime1">
              <a:rPr lang="en-US" smtClean="0">
                <a:latin typeface="Tahoma" pitchFamily="34" charset="0"/>
              </a:rPr>
              <a:pPr>
                <a:defRPr/>
              </a:pPr>
              <a:t>10/12/2014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716EE-4A00-44F2-ACF5-0C3AE5934993}" type="slidenum">
              <a:rPr lang="en-US" smtClean="0">
                <a:latin typeface="Tahoma" pitchFamily="34" charset="0"/>
              </a:rPr>
              <a:pPr>
                <a:defRPr/>
              </a:pPr>
              <a:t>14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4030663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FUNCTIONS 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762000"/>
            <a:ext cx="7772400" cy="6096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MAINLY PROTECTIVE TO FETUS.</a:t>
            </a:r>
          </a:p>
          <a:p>
            <a:pPr eaLnBrk="1" hangingPunct="1"/>
            <a:r>
              <a:rPr lang="en-US" b="1" dirty="0" smtClean="0"/>
              <a:t>During pregnancy</a:t>
            </a:r>
            <a:r>
              <a:rPr lang="en-US" dirty="0" smtClean="0"/>
              <a:t> :</a:t>
            </a:r>
          </a:p>
          <a:p>
            <a:pPr lvl="1" eaLnBrk="1" hangingPunct="1"/>
            <a:r>
              <a:rPr lang="en-US" dirty="0" smtClean="0"/>
              <a:t>Shock absorber </a:t>
            </a:r>
          </a:p>
          <a:p>
            <a:pPr lvl="1" eaLnBrk="1" hangingPunct="1"/>
            <a:r>
              <a:rPr lang="en-US" dirty="0" err="1" smtClean="0"/>
              <a:t>Temprature</a:t>
            </a:r>
            <a:r>
              <a:rPr lang="en-US" dirty="0" smtClean="0"/>
              <a:t> </a:t>
            </a:r>
            <a:r>
              <a:rPr lang="en-US" dirty="0" err="1" smtClean="0"/>
              <a:t>maintanance</a:t>
            </a:r>
            <a:endParaRPr lang="en-US" dirty="0" smtClean="0"/>
          </a:p>
          <a:p>
            <a:pPr lvl="1" eaLnBrk="1" hangingPunct="1"/>
            <a:r>
              <a:rPr lang="en-US" dirty="0" smtClean="0"/>
              <a:t>Allows growth and free movements</a:t>
            </a:r>
          </a:p>
          <a:p>
            <a:pPr lvl="1" eaLnBrk="1" hangingPunct="1"/>
            <a:r>
              <a:rPr lang="en-US" dirty="0" smtClean="0"/>
              <a:t>Prevents adhesions between fetal parts and amniotic sac</a:t>
            </a:r>
          </a:p>
          <a:p>
            <a:pPr lvl="1" eaLnBrk="1" hangingPunct="1"/>
            <a:r>
              <a:rPr lang="en-US" dirty="0" smtClean="0"/>
              <a:t>Nutritive –provides salts and protein</a:t>
            </a:r>
          </a:p>
          <a:p>
            <a:pPr lvl="1" eaLnBrk="1" hangingPunct="1"/>
            <a:r>
              <a:rPr lang="en-US" dirty="0" smtClean="0"/>
              <a:t>Water supply to fetus</a:t>
            </a:r>
          </a:p>
          <a:p>
            <a:pPr lvl="1" eaLnBrk="1" hangingPunct="1"/>
            <a:r>
              <a:rPr lang="en-US" dirty="0" smtClean="0"/>
              <a:t>Immunologic properties </a:t>
            </a:r>
          </a:p>
          <a:p>
            <a:pPr lvl="1" eaLnBrk="1" hangingPunct="1"/>
            <a:r>
              <a:rPr lang="en-US" dirty="0" smtClean="0"/>
              <a:t>Biochemical and hormonal function</a:t>
            </a:r>
          </a:p>
          <a:p>
            <a:pPr lvl="1"/>
            <a:r>
              <a:rPr lang="en-US" dirty="0" smtClean="0"/>
              <a:t>It creates a physical space for the fetal skeleton to shape normally, </a:t>
            </a:r>
          </a:p>
          <a:p>
            <a:pPr lvl="1"/>
            <a:r>
              <a:rPr lang="en-US" dirty="0" smtClean="0"/>
              <a:t>promotes normal fetal lung development, </a:t>
            </a: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helps </a:t>
            </a:r>
            <a:r>
              <a:rPr lang="en-US" dirty="0" smtClean="0"/>
              <a:t>to avert compression of the umbilical cord.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Epidermal growth factor (EGF) and EGF-like growth factors, such as transforming growth factor-, are present in </a:t>
            </a:r>
            <a:r>
              <a:rPr lang="en-US" dirty="0" err="1" smtClean="0"/>
              <a:t>amnionic</a:t>
            </a:r>
            <a:r>
              <a:rPr lang="en-US" dirty="0" smtClean="0"/>
              <a:t> fluid.</a:t>
            </a:r>
          </a:p>
          <a:p>
            <a:r>
              <a:rPr lang="en-US" dirty="0" smtClean="0"/>
              <a:t> Ingestion of fluid into the gastrointestinal tract and inhalation into the lung may promote growth and differentiation of these tissues. </a:t>
            </a:r>
          </a:p>
          <a:p>
            <a:r>
              <a:rPr lang="en-US" dirty="0" smtClean="0"/>
              <a:t> The formation of intrapulmonary fluid and, at least as important, the alternating egress and retention of fluid in the lungs by breathing movements are essential to normal pulmonary development.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</a:t>
            </a:r>
            <a:endParaRPr lang="en-IN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During labour</a:t>
            </a:r>
            <a:r>
              <a:rPr lang="en-US" smtClean="0"/>
              <a:t> :</a:t>
            </a:r>
          </a:p>
          <a:p>
            <a:pPr lvl="1" eaLnBrk="1" hangingPunct="1"/>
            <a:r>
              <a:rPr lang="en-US" smtClean="0"/>
              <a:t>Hydrostatic wedge </a:t>
            </a:r>
            <a:r>
              <a:rPr lang="en-US" smtClean="0">
                <a:sym typeface="Wingdings" pitchFamily="2" charset="2"/>
              </a:rPr>
              <a:t> helps dilatation of cervix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During uterine contraction prevents interference with fetal circulation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Flushes birth canal before labour  aseptic and bactericidal action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Prevents ascending infection in uterus.</a:t>
            </a:r>
            <a:endParaRPr lang="en-IN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2DE25D-3CC9-478A-9B25-86C77C360DDC}" type="datetime1">
              <a:rPr lang="en-US" smtClean="0">
                <a:latin typeface="Tahoma" pitchFamily="34" charset="0"/>
              </a:rPr>
              <a:pPr>
                <a:defRPr/>
              </a:pPr>
              <a:t>10/12/2014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643CE-CEB3-4F95-BB4E-CA08E55B86D4}" type="slidenum">
              <a:rPr lang="en-US" smtClean="0">
                <a:latin typeface="Tahoma" pitchFamily="34" charset="0"/>
              </a:rPr>
              <a:pPr>
                <a:defRPr/>
              </a:pPr>
              <a:t>17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4572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FUNCTIONS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838200"/>
            <a:ext cx="7772400" cy="57912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CLINCAL IMPORTANCE</a:t>
            </a:r>
            <a:r>
              <a:rPr lang="en-US" sz="2400" dirty="0" smtClean="0"/>
              <a:t>:</a:t>
            </a:r>
          </a:p>
          <a:p>
            <a:pPr eaLnBrk="1" hangingPunct="1"/>
            <a:r>
              <a:rPr lang="en-US" sz="2400" dirty="0" smtClean="0"/>
              <a:t>Study of am. fluid</a:t>
            </a:r>
            <a:r>
              <a:rPr lang="en-US" sz="2400" dirty="0" smtClean="0">
                <a:sym typeface="Wingdings" pitchFamily="2" charset="2"/>
              </a:rPr>
              <a:t> health status of fetus ,maturity of        			fetus by  L/S ratio</a:t>
            </a:r>
          </a:p>
          <a:p>
            <a:pPr eaLnBrk="1" hangingPunct="1"/>
            <a:r>
              <a:rPr lang="en-US" sz="2400" dirty="0" smtClean="0">
                <a:sym typeface="Wingdings" pitchFamily="2" charset="2"/>
              </a:rPr>
              <a:t>Intra amniotic </a:t>
            </a:r>
            <a:r>
              <a:rPr lang="en-US" sz="2400" dirty="0" err="1" smtClean="0">
                <a:sym typeface="Wingdings" pitchFamily="2" charset="2"/>
              </a:rPr>
              <a:t>instilation</a:t>
            </a:r>
            <a:r>
              <a:rPr lang="en-US" sz="2400" dirty="0" smtClean="0">
                <a:sym typeface="Wingdings" pitchFamily="2" charset="2"/>
              </a:rPr>
              <a:t> induction of abortion </a:t>
            </a:r>
          </a:p>
          <a:p>
            <a:pPr eaLnBrk="1" hangingPunct="1"/>
            <a:r>
              <a:rPr lang="en-US" sz="2400" dirty="0" smtClean="0">
                <a:sym typeface="Wingdings" pitchFamily="2" charset="2"/>
              </a:rPr>
              <a:t>Excess A.F. POLYHYDRAMNIOS </a:t>
            </a:r>
          </a:p>
          <a:p>
            <a:pPr eaLnBrk="1" hangingPunct="1"/>
            <a:r>
              <a:rPr lang="en-US" sz="2400" dirty="0" smtClean="0">
                <a:sym typeface="Wingdings" pitchFamily="2" charset="2"/>
              </a:rPr>
              <a:t>Less A.F.    OLIGOHYDRAMNIOS </a:t>
            </a:r>
          </a:p>
          <a:p>
            <a:pPr eaLnBrk="1" hangingPunct="1"/>
            <a:r>
              <a:rPr lang="en-US" sz="2400" dirty="0" smtClean="0">
                <a:sym typeface="Wingdings" pitchFamily="2" charset="2"/>
              </a:rPr>
              <a:t>Rupture of am. </a:t>
            </a:r>
            <a:r>
              <a:rPr lang="en-US" sz="2400" dirty="0" err="1" smtClean="0">
                <a:sym typeface="Wingdings" pitchFamily="2" charset="2"/>
              </a:rPr>
              <a:t>memb</a:t>
            </a:r>
            <a:r>
              <a:rPr lang="en-US" sz="2400" dirty="0" smtClean="0">
                <a:sym typeface="Wingdings" pitchFamily="2" charset="2"/>
              </a:rPr>
              <a:t>. induction of </a:t>
            </a:r>
            <a:r>
              <a:rPr lang="en-US" sz="2400" dirty="0" err="1" smtClean="0">
                <a:sym typeface="Wingdings" pitchFamily="2" charset="2"/>
              </a:rPr>
              <a:t>labour</a:t>
            </a:r>
            <a:r>
              <a:rPr lang="en-US" sz="2400" dirty="0" smtClean="0">
                <a:sym typeface="Wingdings" pitchFamily="2" charset="2"/>
              </a:rPr>
              <a:t> and 				augmentation of </a:t>
            </a:r>
            <a:r>
              <a:rPr lang="en-US" sz="2400" dirty="0" err="1" smtClean="0">
                <a:sym typeface="Wingdings" pitchFamily="2" charset="2"/>
              </a:rPr>
              <a:t>labour</a:t>
            </a:r>
            <a:r>
              <a:rPr lang="en-US" sz="2400" dirty="0" smtClean="0">
                <a:sym typeface="Wingdings" pitchFamily="2" charset="2"/>
              </a:rPr>
              <a:t>.</a:t>
            </a:r>
          </a:p>
          <a:p>
            <a:pPr eaLnBrk="1" hangingPunct="1"/>
            <a:r>
              <a:rPr lang="en-US" sz="2400" dirty="0" smtClean="0">
                <a:sym typeface="Wingdings" pitchFamily="2" charset="2"/>
              </a:rPr>
              <a:t>Fetal disease RH incompatibility excess </a:t>
            </a:r>
            <a:r>
              <a:rPr lang="en-US" sz="2400" dirty="0" err="1" smtClean="0">
                <a:sym typeface="Wingdings" pitchFamily="2" charset="2"/>
              </a:rPr>
              <a:t>bilirubin</a:t>
            </a:r>
            <a:r>
              <a:rPr lang="en-US" sz="2400" dirty="0" smtClean="0">
                <a:sym typeface="Wingdings" pitchFamily="2" charset="2"/>
              </a:rPr>
              <a:t> in 					fluid</a:t>
            </a:r>
          </a:p>
          <a:p>
            <a:pPr eaLnBrk="1" hangingPunct="1"/>
            <a:r>
              <a:rPr lang="en-US" sz="2400" dirty="0" smtClean="0">
                <a:sym typeface="Wingdings" pitchFamily="2" charset="2"/>
              </a:rPr>
              <a:t>Alfa- </a:t>
            </a:r>
            <a:r>
              <a:rPr lang="en-US" sz="2400" dirty="0" err="1" smtClean="0">
                <a:sym typeface="Wingdings" pitchFamily="2" charset="2"/>
              </a:rPr>
              <a:t>feto</a:t>
            </a:r>
            <a:r>
              <a:rPr lang="en-US" sz="2400" dirty="0" smtClean="0">
                <a:sym typeface="Wingdings" pitchFamily="2" charset="2"/>
              </a:rPr>
              <a:t>- protein increased O N T    Defects</a:t>
            </a:r>
          </a:p>
          <a:p>
            <a:pPr eaLnBrk="1" hangingPunct="1"/>
            <a:r>
              <a:rPr lang="en-US" sz="2400" dirty="0" smtClean="0">
                <a:sym typeface="Wingdings" pitchFamily="2" charset="2"/>
              </a:rPr>
              <a:t>Malformations of fetus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5399B3-C2A0-47CA-8DE0-C11D920BC9F5}" type="datetime1">
              <a:rPr lang="en-US" smtClean="0">
                <a:latin typeface="Tahoma" pitchFamily="34" charset="0"/>
              </a:rPr>
              <a:pPr>
                <a:defRPr/>
              </a:pPr>
              <a:t>10/12/2014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88D05-BB00-47D3-B3F5-1C59C8D01DAD}" type="slidenum">
              <a:rPr lang="en-US" smtClean="0">
                <a:latin typeface="Tahoma" pitchFamily="34" charset="0"/>
              </a:rPr>
              <a:pPr>
                <a:defRPr/>
              </a:pPr>
              <a:t>18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200" b="1" dirty="0" err="1" smtClean="0"/>
              <a:t>Colour-colourless</a:t>
            </a:r>
            <a:r>
              <a:rPr lang="en-US" sz="3200" b="1" dirty="0" smtClean="0"/>
              <a:t> in early pregnancy </a:t>
            </a:r>
            <a:br>
              <a:rPr lang="en-US" sz="3200" b="1" dirty="0" smtClean="0"/>
            </a:br>
            <a:r>
              <a:rPr lang="en-US" sz="3200" b="1" dirty="0" smtClean="0"/>
              <a:t>  but</a:t>
            </a:r>
            <a:br>
              <a:rPr lang="en-US" sz="3200" b="1" dirty="0" smtClean="0"/>
            </a:br>
            <a:r>
              <a:rPr lang="en-US" sz="3200" b="1" dirty="0" smtClean="0"/>
              <a:t> turbid &amp;pale straw </a:t>
            </a:r>
            <a:r>
              <a:rPr lang="en-US" sz="3200" b="1" dirty="0" err="1" smtClean="0"/>
              <a:t>coloured</a:t>
            </a:r>
            <a:r>
              <a:rPr lang="en-US" sz="3200" b="1" dirty="0" smtClean="0"/>
              <a:t> at term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Green-            </a:t>
            </a:r>
            <a:r>
              <a:rPr lang="en-US" dirty="0" err="1" smtClean="0"/>
              <a:t>Meconium</a:t>
            </a:r>
            <a:r>
              <a:rPr lang="en-US" dirty="0" smtClean="0"/>
              <a:t> staining</a:t>
            </a:r>
          </a:p>
          <a:p>
            <a:pPr eaLnBrk="1" hangingPunct="1"/>
            <a:r>
              <a:rPr lang="en-US" dirty="0" smtClean="0"/>
              <a:t>Golden-           RH incompatibility</a:t>
            </a:r>
          </a:p>
          <a:p>
            <a:pPr eaLnBrk="1" hangingPunct="1"/>
            <a:r>
              <a:rPr lang="en-US" dirty="0" smtClean="0"/>
              <a:t>Saffron-           </a:t>
            </a:r>
            <a:r>
              <a:rPr lang="en-US" dirty="0" err="1" smtClean="0"/>
              <a:t>Postmaturity</a:t>
            </a:r>
            <a:endParaRPr lang="en-US" dirty="0" smtClean="0"/>
          </a:p>
          <a:p>
            <a:pPr eaLnBrk="1" hangingPunct="1"/>
            <a:r>
              <a:rPr lang="en-US" dirty="0" err="1" smtClean="0"/>
              <a:t>Tobbaco</a:t>
            </a:r>
            <a:r>
              <a:rPr lang="en-US" dirty="0" smtClean="0"/>
              <a:t> juice-  Intrauterine death</a:t>
            </a:r>
          </a:p>
          <a:p>
            <a:pPr eaLnBrk="1" hangingPunct="1"/>
            <a:r>
              <a:rPr lang="en-US" dirty="0" smtClean="0"/>
              <a:t>Dark-               Accidental </a:t>
            </a:r>
            <a:r>
              <a:rPr lang="en-US" dirty="0" err="1" smtClean="0"/>
              <a:t>haemorhage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Amnionic</a:t>
            </a:r>
            <a:r>
              <a:rPr lang="en-US" sz="3200" dirty="0" smtClean="0"/>
              <a:t> fluid volume for fetal well being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Amnionic</a:t>
            </a:r>
            <a:r>
              <a:rPr lang="en-US" dirty="0" smtClean="0"/>
              <a:t> fluid volume is commonly evaluated in women with complaints of decreased fetal movement (</a:t>
            </a:r>
            <a:r>
              <a:rPr lang="en-US" dirty="0" err="1" smtClean="0"/>
              <a:t>Frøen</a:t>
            </a:r>
            <a:r>
              <a:rPr lang="en-US" dirty="0" smtClean="0"/>
              <a:t> and colleagues, 2008).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Amnionic</a:t>
            </a:r>
            <a:r>
              <a:rPr lang="en-US" dirty="0" smtClean="0"/>
              <a:t> fluid has become an integral component in the </a:t>
            </a:r>
            <a:r>
              <a:rPr lang="en-US" dirty="0" err="1" smtClean="0"/>
              <a:t>antepartum</a:t>
            </a:r>
            <a:r>
              <a:rPr lang="en-US" dirty="0" smtClean="0"/>
              <a:t> assessment of pregnancies at risk for fetal death. </a:t>
            </a:r>
          </a:p>
          <a:p>
            <a:r>
              <a:rPr lang="en-US" dirty="0" smtClean="0"/>
              <a:t>This is based on the rationale that decreased </a:t>
            </a:r>
            <a:r>
              <a:rPr lang="en-US" dirty="0" err="1" smtClean="0"/>
              <a:t>uteroplacental</a:t>
            </a:r>
            <a:r>
              <a:rPr lang="en-US" dirty="0" smtClean="0"/>
              <a:t> perfusion may lead to diminished fetal renal blood flow, decreased urine production, and ultimately, </a:t>
            </a:r>
            <a:r>
              <a:rPr lang="en-US" dirty="0" err="1" smtClean="0"/>
              <a:t>oligohydramnios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amnionic</a:t>
            </a:r>
            <a:r>
              <a:rPr lang="en-US" dirty="0" smtClean="0"/>
              <a:t> fluid index, the deepest vertical pocket, and the 2 x 2-cm pocket used in the biophysical profile are some </a:t>
            </a:r>
            <a:r>
              <a:rPr lang="en-US" dirty="0" err="1" smtClean="0"/>
              <a:t>sonographic</a:t>
            </a:r>
            <a:r>
              <a:rPr lang="en-US" dirty="0" smtClean="0"/>
              <a:t>-techniques used to estimate </a:t>
            </a:r>
            <a:r>
              <a:rPr lang="en-US" dirty="0" err="1" smtClean="0"/>
              <a:t>amnionic</a:t>
            </a:r>
            <a:r>
              <a:rPr lang="en-US" dirty="0" smtClean="0"/>
              <a:t> fluid volume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Photomicrograph of a </a:t>
            </a:r>
            <a:r>
              <a:rPr lang="en-US" sz="2800" b="1" dirty="0" err="1" smtClean="0"/>
              <a:t>histologic</a:t>
            </a:r>
            <a:r>
              <a:rPr lang="en-US" sz="2800" b="1" dirty="0" smtClean="0"/>
              <a:t> section through amnion, </a:t>
            </a:r>
            <a:r>
              <a:rPr lang="en-US" sz="2800" b="1" dirty="0" err="1" smtClean="0"/>
              <a:t>chorion</a:t>
            </a:r>
            <a:r>
              <a:rPr lang="en-US" sz="2800" b="1" dirty="0" smtClean="0"/>
              <a:t>, and </a:t>
            </a:r>
            <a:r>
              <a:rPr lang="en-US" sz="2800" b="1" dirty="0" err="1" smtClean="0"/>
              <a:t>decidua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vera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447800"/>
            <a:ext cx="7315200" cy="542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Assessment of fetal pulmonary maturity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1.Estimation of pulmonary surfactant by  lecithin/ </a:t>
            </a:r>
            <a:r>
              <a:rPr lang="en-US" sz="2800" dirty="0" err="1" smtClean="0"/>
              <a:t>sphingomyelin</a:t>
            </a:r>
            <a:r>
              <a:rPr lang="en-US" sz="2800" dirty="0" smtClean="0"/>
              <a:t>  (L/S) ratio . </a:t>
            </a:r>
          </a:p>
          <a:p>
            <a:pPr>
              <a:buNone/>
            </a:pPr>
            <a:r>
              <a:rPr lang="en-US" sz="2800" dirty="0" smtClean="0"/>
              <a:t>   amniotic fluid L/S ratio at 31-32 weeks is 1,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 at </a:t>
            </a:r>
            <a:r>
              <a:rPr lang="en-US" sz="2800" dirty="0" smtClean="0"/>
              <a:t>35 weeks L/S ratio is 2. </a:t>
            </a:r>
          </a:p>
          <a:p>
            <a:pPr>
              <a:buNone/>
            </a:pPr>
            <a:r>
              <a:rPr lang="en-US" sz="2800" dirty="0" smtClean="0"/>
              <a:t> L/S ratio &gt;= 2 indicates pulmonary maturity .</a:t>
            </a:r>
          </a:p>
          <a:p>
            <a:pPr>
              <a:buNone/>
            </a:pPr>
            <a:r>
              <a:rPr lang="en-US" sz="2800" dirty="0" smtClean="0"/>
              <a:t>2. </a:t>
            </a:r>
            <a:r>
              <a:rPr lang="en-US" sz="2800" dirty="0" err="1" smtClean="0"/>
              <a:t>Clement’s</a:t>
            </a:r>
            <a:r>
              <a:rPr lang="en-US" sz="2800" dirty="0" smtClean="0"/>
              <a:t>  shake test or bubble test.</a:t>
            </a:r>
          </a:p>
          <a:p>
            <a:pPr>
              <a:buNone/>
            </a:pPr>
            <a:r>
              <a:rPr lang="en-US" sz="2800" dirty="0" smtClean="0"/>
              <a:t>    useful bed side test – increasing dilutions of amniotic fluid are mixed with 96 % ethanol ,alcohol shaken for 15 seconds and inspected  after 15 minutes for the presence of a complete ring of bubbles at the meniscus, if it is present, the test is positive and indicates maturity  of the fetal lungs.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Assessment of fetal pulmonary maturity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Foam stability index -  FSI is calculated </a:t>
            </a:r>
          </a:p>
          <a:p>
            <a:r>
              <a:rPr lang="en-US" sz="2800" dirty="0" smtClean="0"/>
              <a:t>FSI&gt; 47 virtually excludes the risk of RDS.</a:t>
            </a:r>
          </a:p>
          <a:p>
            <a:r>
              <a:rPr lang="en-US" sz="2800" dirty="0" smtClean="0"/>
              <a:t>Presence of </a:t>
            </a:r>
            <a:r>
              <a:rPr lang="en-US" sz="2800" dirty="0" err="1" smtClean="0"/>
              <a:t>phosphotydyl</a:t>
            </a:r>
            <a:r>
              <a:rPr lang="en-US" sz="2800" dirty="0" smtClean="0"/>
              <a:t> glycerol in amniotic fluid indicates lung maturation.</a:t>
            </a:r>
          </a:p>
          <a:p>
            <a:r>
              <a:rPr lang="en-US" sz="2800" dirty="0" smtClean="0"/>
              <a:t>Saturated </a:t>
            </a:r>
            <a:r>
              <a:rPr lang="en-US" sz="2800" dirty="0" err="1" smtClean="0"/>
              <a:t>phosphatidyl</a:t>
            </a:r>
            <a:r>
              <a:rPr lang="en-US" sz="2800" dirty="0" smtClean="0"/>
              <a:t> </a:t>
            </a:r>
            <a:r>
              <a:rPr lang="en-US" sz="2800" dirty="0" err="1" smtClean="0"/>
              <a:t>choline</a:t>
            </a:r>
            <a:r>
              <a:rPr lang="en-US" sz="2800" dirty="0" smtClean="0"/>
              <a:t> &gt;= 500 </a:t>
            </a:r>
            <a:r>
              <a:rPr lang="en-US" sz="2800" dirty="0" err="1" smtClean="0"/>
              <a:t>ng</a:t>
            </a:r>
            <a:r>
              <a:rPr lang="en-US" sz="2800" dirty="0" smtClean="0"/>
              <a:t>/ml indicates pulmonary maturity.</a:t>
            </a:r>
          </a:p>
          <a:p>
            <a:r>
              <a:rPr lang="en-US" sz="2800" dirty="0" smtClean="0"/>
              <a:t>Amniotic fluid optical density at 650 </a:t>
            </a:r>
            <a:r>
              <a:rPr lang="en-US" sz="2800" dirty="0" smtClean="0"/>
              <a:t>m </a:t>
            </a:r>
            <a:r>
              <a:rPr lang="en-US" sz="2800" dirty="0" smtClean="0"/>
              <a:t>u greater than0.15 indicates lung maturity.  </a:t>
            </a:r>
          </a:p>
          <a:p>
            <a:r>
              <a:rPr lang="en-US" sz="2800" dirty="0" smtClean="0"/>
              <a:t>Lamellar body Is the storage form of surfactant in the amniotic fluid . Size= platelets .count &gt;30000 /</a:t>
            </a:r>
            <a:r>
              <a:rPr lang="en-US" sz="2800" dirty="0" err="1" smtClean="0"/>
              <a:t>myl</a:t>
            </a:r>
            <a:r>
              <a:rPr lang="en-US" sz="2800" dirty="0" smtClean="0"/>
              <a:t> indicates lung maturity.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Assessment of fetal pulmonary maturity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r>
              <a:rPr lang="en-US" dirty="0" smtClean="0"/>
              <a:t>Orange </a:t>
            </a:r>
            <a:r>
              <a:rPr lang="en-US" dirty="0" err="1" smtClean="0"/>
              <a:t>coloured</a:t>
            </a:r>
            <a:r>
              <a:rPr lang="en-US" dirty="0" smtClean="0"/>
              <a:t> cells- desquamated fetal cells obtained from the centrifuged amniotic fluid are stained with 0.1 % </a:t>
            </a:r>
            <a:r>
              <a:rPr lang="en-US" dirty="0" err="1" smtClean="0"/>
              <a:t>Nileblue</a:t>
            </a:r>
            <a:r>
              <a:rPr lang="en-US" dirty="0" smtClean="0"/>
              <a:t> </a:t>
            </a:r>
            <a:r>
              <a:rPr lang="en-US" dirty="0" err="1" smtClean="0"/>
              <a:t>sulphate</a:t>
            </a:r>
            <a:r>
              <a:rPr lang="en-US" dirty="0" smtClean="0"/>
              <a:t>. presence of orange </a:t>
            </a:r>
            <a:r>
              <a:rPr lang="en-US" dirty="0" err="1" smtClean="0"/>
              <a:t>coloured</a:t>
            </a:r>
            <a:r>
              <a:rPr lang="en-US" dirty="0" smtClean="0"/>
              <a:t> cells &gt; 50% suggests pulmonary maturity.</a:t>
            </a:r>
          </a:p>
          <a:p>
            <a:r>
              <a:rPr lang="en-US" dirty="0" smtClean="0"/>
              <a:t>Amniotic fluid is turbid at term due to </a:t>
            </a:r>
            <a:r>
              <a:rPr lang="en-US" dirty="0" err="1" smtClean="0"/>
              <a:t>vernix</a:t>
            </a:r>
            <a:r>
              <a:rPr lang="en-US" dirty="0" smtClean="0"/>
              <a:t>.</a:t>
            </a:r>
          </a:p>
          <a:p>
            <a:r>
              <a:rPr lang="en-US" dirty="0" smtClean="0"/>
              <a:t>Yellow and clear during first and </a:t>
            </a:r>
            <a:r>
              <a:rPr lang="en-US" smtClean="0"/>
              <a:t>second trimester.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IN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Amnion has got neither blood nor nerve supply nor any lymphatic system 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Fluid accumulates slowly at first than obliterates the chorionic cavity.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Initially cavity is located on the dorsal surface of embryonic disc 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liquor  amnii  then surrounds the fetus everywhere except its attachment with the body stalk .</a:t>
            </a:r>
            <a:endParaRPr lang="en-IN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Streeter embryo shows the </a:t>
            </a:r>
            <a:r>
              <a:rPr lang="en-US" sz="2800" dirty="0" err="1" smtClean="0"/>
              <a:t>amnionic</a:t>
            </a:r>
            <a:r>
              <a:rPr lang="en-US" sz="2800" dirty="0" smtClean="0"/>
              <a:t> cavity and its relations to chorionic membrane and yolk sac </a:t>
            </a: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3844" y="1371600"/>
            <a:ext cx="827295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9614610-1336-4CAE-9DB0-5053841266E2}" type="datetime1">
              <a:rPr lang="en-US" smtClean="0">
                <a:latin typeface="Tahoma" pitchFamily="34" charset="0"/>
              </a:rPr>
              <a:pPr>
                <a:defRPr/>
              </a:pPr>
              <a:t>10/12/2014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290A8-6B1D-49C6-997B-49C58D116BDA}" type="slidenum">
              <a:rPr lang="en-US" smtClean="0">
                <a:latin typeface="Tahoma" pitchFamily="34" charset="0"/>
              </a:rPr>
              <a:pPr>
                <a:defRPr/>
              </a:pPr>
              <a:t>5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AMNIOTIC FLUID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Secreted from either:</a:t>
            </a:r>
          </a:p>
          <a:p>
            <a:pPr lvl="4" eaLnBrk="1" hangingPunct="1"/>
            <a:r>
              <a:rPr lang="en-US" sz="2800" dirty="0" err="1" smtClean="0"/>
              <a:t>Tracheobronchial</a:t>
            </a:r>
            <a:r>
              <a:rPr lang="en-US" sz="2800" dirty="0" smtClean="0"/>
              <a:t> tree</a:t>
            </a:r>
          </a:p>
          <a:p>
            <a:pPr lvl="4" eaLnBrk="1" hangingPunct="1"/>
            <a:r>
              <a:rPr lang="en-US" sz="2800" dirty="0" smtClean="0"/>
              <a:t>From fetal urine-400-1200ml/day </a:t>
            </a:r>
          </a:p>
          <a:p>
            <a:pPr lvl="4" eaLnBrk="1" hangingPunct="1"/>
            <a:r>
              <a:rPr lang="en-US" sz="2800" dirty="0" err="1" smtClean="0"/>
              <a:t>Transduation</a:t>
            </a:r>
            <a:r>
              <a:rPr lang="en-US" sz="2800" dirty="0" smtClean="0"/>
              <a:t> from umbilical cord</a:t>
            </a:r>
          </a:p>
          <a:p>
            <a:pPr lvl="4" eaLnBrk="1" hangingPunct="1"/>
            <a:r>
              <a:rPr lang="en-US" sz="2800" dirty="0" err="1" smtClean="0"/>
              <a:t>Transduation</a:t>
            </a:r>
            <a:r>
              <a:rPr lang="en-US" sz="2800" dirty="0" smtClean="0"/>
              <a:t> from maternal serum.</a:t>
            </a:r>
          </a:p>
          <a:p>
            <a:pPr lvl="1" eaLnBrk="1" hangingPunct="1"/>
            <a:r>
              <a:rPr lang="en-US" dirty="0" smtClean="0"/>
              <a:t>Water in it is changed and  replaced 3 hourly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Volume</a:t>
            </a:r>
            <a:endParaRPr lang="en-IN" dirty="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volume of </a:t>
            </a:r>
            <a:r>
              <a:rPr lang="en-US" sz="2800" dirty="0" err="1" smtClean="0"/>
              <a:t>amnionic</a:t>
            </a:r>
            <a:r>
              <a:rPr lang="en-US" sz="2800" dirty="0" smtClean="0"/>
              <a:t> fluid at each week is quite variable. In general, the volume increases by 10 </a:t>
            </a:r>
            <a:r>
              <a:rPr lang="en-US" sz="2800" dirty="0" err="1" smtClean="0"/>
              <a:t>mL</a:t>
            </a:r>
            <a:r>
              <a:rPr lang="en-US" sz="2800" dirty="0" smtClean="0"/>
              <a:t> per week at 8 weeks and increases up to 60 </a:t>
            </a:r>
            <a:r>
              <a:rPr lang="en-US" sz="2800" dirty="0" err="1" smtClean="0"/>
              <a:t>mL</a:t>
            </a:r>
            <a:r>
              <a:rPr lang="en-US" sz="2800" dirty="0" smtClean="0"/>
              <a:t> per week at 21 weeks, then declines gradually back to a steady state by 33 weeks (Brace and Wolf, 1989).  </a:t>
            </a:r>
          </a:p>
          <a:p>
            <a:pPr eaLnBrk="1" hangingPunct="1">
              <a:buNone/>
            </a:pPr>
            <a:r>
              <a:rPr lang="en-US" sz="2400" dirty="0" smtClean="0"/>
              <a:t>               </a:t>
            </a:r>
            <a:r>
              <a:rPr lang="en-US" dirty="0" smtClean="0"/>
              <a:t>12 </a:t>
            </a:r>
            <a:r>
              <a:rPr lang="en-US" dirty="0" smtClean="0"/>
              <a:t>wks-50 ml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      20 wks-400 ml                       	       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      36-38 wks-1000 ml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	   </a:t>
            </a:r>
            <a:r>
              <a:rPr lang="en-US" sz="3200" dirty="0" smtClean="0"/>
              <a:t>40 </a:t>
            </a:r>
            <a:r>
              <a:rPr lang="en-US" sz="3200" dirty="0" smtClean="0"/>
              <a:t>wks-800 ml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		  </a:t>
            </a:r>
            <a:r>
              <a:rPr lang="en-US" sz="3200" dirty="0" smtClean="0"/>
              <a:t>43 </a:t>
            </a:r>
            <a:r>
              <a:rPr lang="en-US" sz="3200" dirty="0" smtClean="0"/>
              <a:t>wks -200ml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</a:t>
            </a:r>
            <a:r>
              <a:rPr lang="en-US" dirty="0" err="1" smtClean="0"/>
              <a:t>Amnionic</a:t>
            </a:r>
            <a:r>
              <a:rPr lang="en-US" dirty="0" smtClean="0"/>
              <a:t> Fluid Volume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362200"/>
          <a:ext cx="8945138" cy="396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934"/>
                <a:gridCol w="1386700"/>
                <a:gridCol w="1575795"/>
                <a:gridCol w="1701860"/>
                <a:gridCol w="2522849"/>
              </a:tblGrid>
              <a:tr h="97576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Weeks' Gestation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Fetus (g)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Placenta (g)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Amnionic Fluid (mL)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Percent Fluid</a:t>
                      </a:r>
                    </a:p>
                  </a:txBody>
                  <a:tcPr marL="28575" marR="28575" marT="28575" marB="28575"/>
                </a:tc>
              </a:tr>
              <a:tr h="597326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16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100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200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50</a:t>
                      </a:r>
                    </a:p>
                  </a:txBody>
                  <a:tcPr marL="28575" marR="28575" marT="28575" marB="28575"/>
                </a:tc>
              </a:tr>
              <a:tr h="597326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28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1000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200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1000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45</a:t>
                      </a:r>
                    </a:p>
                  </a:txBody>
                  <a:tcPr marL="28575" marR="28575" marT="28575" marB="28575"/>
                </a:tc>
              </a:tr>
              <a:tr h="597326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36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2500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400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900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24</a:t>
                      </a:r>
                    </a:p>
                  </a:txBody>
                  <a:tcPr marL="28575" marR="28575" marT="28575" marB="28575"/>
                </a:tc>
              </a:tr>
              <a:tr h="597326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40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3300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500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800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17</a:t>
                      </a:r>
                    </a:p>
                  </a:txBody>
                  <a:tcPr marL="28575" marR="28575" marT="28575" marB="28575"/>
                </a:tc>
              </a:tr>
              <a:tr h="5973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Measurement of </a:t>
            </a:r>
            <a:r>
              <a:rPr lang="en-US" dirty="0" err="1" smtClean="0"/>
              <a:t>Amnionic</a:t>
            </a:r>
            <a:r>
              <a:rPr lang="en-US" dirty="0" smtClean="0"/>
              <a:t> Fluid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Over the past decades, a number of </a:t>
            </a:r>
            <a:r>
              <a:rPr lang="en-US" dirty="0" err="1" smtClean="0"/>
              <a:t>sonographic</a:t>
            </a:r>
            <a:r>
              <a:rPr lang="en-US" dirty="0" smtClean="0"/>
              <a:t> methods have been used to measure the amount of </a:t>
            </a:r>
            <a:r>
              <a:rPr lang="en-US" dirty="0" err="1" smtClean="0"/>
              <a:t>amnionic</a:t>
            </a:r>
            <a:r>
              <a:rPr lang="en-US" dirty="0" smtClean="0"/>
              <a:t> fluid.</a:t>
            </a:r>
          </a:p>
          <a:p>
            <a:r>
              <a:rPr lang="en-US" dirty="0" smtClean="0"/>
              <a:t> Phelan and colleagues (1987) described quantification using the </a:t>
            </a:r>
            <a:r>
              <a:rPr lang="en-US" sz="4500" b="1" i="1" dirty="0" err="1" smtClean="0"/>
              <a:t>amnionic</a:t>
            </a:r>
            <a:r>
              <a:rPr lang="en-US" sz="4500" b="1" i="1" dirty="0" smtClean="0"/>
              <a:t> fluid index</a:t>
            </a:r>
            <a:r>
              <a:rPr lang="en-US" sz="4500" b="1" dirty="0" smtClean="0"/>
              <a:t>—</a:t>
            </a:r>
            <a:r>
              <a:rPr lang="en-US" sz="4500" b="1" i="1" dirty="0" smtClean="0"/>
              <a:t>AFI</a:t>
            </a:r>
            <a:r>
              <a:rPr lang="en-US" sz="4500" b="1" dirty="0" smtClean="0"/>
              <a:t>. This is calculated by adding the vertical depths of the largest pocket in each of four equal uterine quadrants.</a:t>
            </a:r>
          </a:p>
          <a:p>
            <a:r>
              <a:rPr lang="en-US" sz="4500" b="1" dirty="0" smtClean="0"/>
              <a:t> According to their calculations, significant </a:t>
            </a:r>
            <a:r>
              <a:rPr lang="en-US" sz="4500" b="1" dirty="0" err="1" smtClean="0"/>
              <a:t>hydramnios</a:t>
            </a:r>
            <a:r>
              <a:rPr lang="en-US" sz="4500" b="1" dirty="0" smtClean="0"/>
              <a:t> is defined by an index greater than 24 cm. </a:t>
            </a:r>
          </a:p>
          <a:p>
            <a:r>
              <a:rPr lang="en-US" dirty="0" err="1" smtClean="0"/>
              <a:t>Magann</a:t>
            </a:r>
            <a:r>
              <a:rPr lang="en-US" dirty="0" smtClean="0"/>
              <a:t> and colleagues (2000) performed a cross-sectional study of longitudinal changes in the </a:t>
            </a:r>
            <a:r>
              <a:rPr lang="en-US" dirty="0" err="1" smtClean="0"/>
              <a:t>amnionic</a:t>
            </a:r>
            <a:r>
              <a:rPr lang="en-US" dirty="0" smtClean="0"/>
              <a:t> fluid index in normal pregnancies. Their curve and the ones of </a:t>
            </a:r>
            <a:r>
              <a:rPr lang="en-US" dirty="0" err="1" smtClean="0"/>
              <a:t>Hinh</a:t>
            </a:r>
            <a:r>
              <a:rPr lang="en-US" dirty="0" smtClean="0"/>
              <a:t> and </a:t>
            </a:r>
            <a:r>
              <a:rPr lang="en-US" dirty="0" err="1" smtClean="0"/>
              <a:t>Ladinsky</a:t>
            </a:r>
            <a:r>
              <a:rPr lang="en-US" dirty="0" smtClean="0"/>
              <a:t> (2005) and Machado and colleagues (2007</a:t>
            </a:r>
            <a:r>
              <a:rPr lang="en-US" sz="4500" b="1" dirty="0" smtClean="0"/>
              <a:t>) show a peak AFI at approximately 32 weeks followed by a steady decline until 42 weeks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Amniotic fluid and </a:t>
            </a:r>
            <a:r>
              <a:rPr lang="en-US" sz="3200" dirty="0" err="1" smtClean="0"/>
              <a:t>gestestional</a:t>
            </a:r>
            <a:r>
              <a:rPr lang="en-US" sz="3200" dirty="0" smtClean="0"/>
              <a:t> age relations.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378744"/>
            <a:ext cx="6172200" cy="482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1266</Words>
  <Application>Microsoft Office PowerPoint</Application>
  <PresentationFormat>On-screen Show (4:3)</PresentationFormat>
  <Paragraphs>163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AMNIOTIC CAVITY AND AMNION</vt:lpstr>
      <vt:lpstr>Photomicrograph of a histologic section through amnion, chorion, and decidua vera </vt:lpstr>
      <vt:lpstr>Slide 3</vt:lpstr>
      <vt:lpstr>Streeter embryo shows the amnionic cavity and its relations to chorionic membrane and yolk sac </vt:lpstr>
      <vt:lpstr>AMNIOTIC FLUID </vt:lpstr>
      <vt:lpstr>Volume</vt:lpstr>
      <vt:lpstr>Typical Amnionic Fluid Volume</vt:lpstr>
      <vt:lpstr>Measurement of Amnionic Fluid</vt:lpstr>
      <vt:lpstr>Amniotic fluid and gestestional age relations.</vt:lpstr>
      <vt:lpstr>Slide 10</vt:lpstr>
      <vt:lpstr>Composition</vt:lpstr>
      <vt:lpstr>Composition</vt:lpstr>
      <vt:lpstr>Composition </vt:lpstr>
      <vt:lpstr>FUNCTIONS </vt:lpstr>
      <vt:lpstr>Slide 15</vt:lpstr>
      <vt:lpstr>FUNCTIONS</vt:lpstr>
      <vt:lpstr>FUNCTIONS</vt:lpstr>
      <vt:lpstr>Colour-colourless in early pregnancy    but  turbid &amp;pale straw coloured at term</vt:lpstr>
      <vt:lpstr>Amnionic fluid volume for fetal well being</vt:lpstr>
      <vt:lpstr>Assessment of fetal pulmonary maturity</vt:lpstr>
      <vt:lpstr>Assessment of fetal pulmonary maturity</vt:lpstr>
      <vt:lpstr>Assessment of fetal pulmonary maturity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AMNIOTIC CAVITY AND AMNION</dc:title>
  <dc:creator>dhairya</dc:creator>
  <cp:lastModifiedBy>dhairya</cp:lastModifiedBy>
  <cp:revision>14</cp:revision>
  <dcterms:created xsi:type="dcterms:W3CDTF">2006-08-16T00:00:00Z</dcterms:created>
  <dcterms:modified xsi:type="dcterms:W3CDTF">2014-10-12T14:41:03Z</dcterms:modified>
</cp:coreProperties>
</file>